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3" r:id="rId1"/>
    <p:sldMasterId id="2147483678" r:id="rId2"/>
    <p:sldMasterId id="2147483685" r:id="rId3"/>
    <p:sldMasterId id="2147483697" r:id="rId4"/>
    <p:sldMasterId id="2147483730" r:id="rId5"/>
    <p:sldMasterId id="2147484899" r:id="rId6"/>
    <p:sldMasterId id="2147485410" r:id="rId7"/>
  </p:sldMasterIdLst>
  <p:notesMasterIdLst>
    <p:notesMasterId r:id="rId54"/>
  </p:notesMasterIdLst>
  <p:handoutMasterIdLst>
    <p:handoutMasterId r:id="rId55"/>
  </p:handoutMasterIdLst>
  <p:sldIdLst>
    <p:sldId id="2134806261" r:id="rId8"/>
    <p:sldId id="2134806260" r:id="rId9"/>
    <p:sldId id="2134806262" r:id="rId10"/>
    <p:sldId id="2134806263" r:id="rId11"/>
    <p:sldId id="2134806317" r:id="rId12"/>
    <p:sldId id="2134806328" r:id="rId13"/>
    <p:sldId id="2134806264" r:id="rId14"/>
    <p:sldId id="2134806297" r:id="rId15"/>
    <p:sldId id="2134806265" r:id="rId16"/>
    <p:sldId id="2134806271" r:id="rId17"/>
    <p:sldId id="2134806299" r:id="rId18"/>
    <p:sldId id="2134806301" r:id="rId19"/>
    <p:sldId id="2134806322" r:id="rId20"/>
    <p:sldId id="2134806330" r:id="rId21"/>
    <p:sldId id="2134806269" r:id="rId22"/>
    <p:sldId id="2134806305" r:id="rId23"/>
    <p:sldId id="2134806323" r:id="rId24"/>
    <p:sldId id="2134806274" r:id="rId25"/>
    <p:sldId id="2134806275" r:id="rId26"/>
    <p:sldId id="2134806304" r:id="rId27"/>
    <p:sldId id="2134806302" r:id="rId28"/>
    <p:sldId id="2134806298" r:id="rId29"/>
    <p:sldId id="2134806300" r:id="rId30"/>
    <p:sldId id="2134806329" r:id="rId31"/>
    <p:sldId id="2134806309" r:id="rId32"/>
    <p:sldId id="2134806310" r:id="rId33"/>
    <p:sldId id="2134806311" r:id="rId34"/>
    <p:sldId id="2134806312" r:id="rId35"/>
    <p:sldId id="2134806313" r:id="rId36"/>
    <p:sldId id="2134806307" r:id="rId37"/>
    <p:sldId id="2134806320" r:id="rId38"/>
    <p:sldId id="2134806306" r:id="rId39"/>
    <p:sldId id="2134806321" r:id="rId40"/>
    <p:sldId id="2134806314" r:id="rId41"/>
    <p:sldId id="2134806315" r:id="rId42"/>
    <p:sldId id="2134806316" r:id="rId43"/>
    <p:sldId id="2134806331" r:id="rId44"/>
    <p:sldId id="2134806324" r:id="rId45"/>
    <p:sldId id="2134806326" r:id="rId46"/>
    <p:sldId id="2134806325" r:id="rId47"/>
    <p:sldId id="2134806233" r:id="rId48"/>
    <p:sldId id="2134806234" r:id="rId49"/>
    <p:sldId id="2134806294" r:id="rId50"/>
    <p:sldId id="2134806318" r:id="rId51"/>
    <p:sldId id="2134806286" r:id="rId52"/>
    <p:sldId id="2134806289" r:id="rId53"/>
  </p:sldIdLst>
  <p:sldSz cx="12192000" cy="6858000"/>
  <p:notesSz cx="6858000" cy="9144000"/>
  <p:custDataLst>
    <p:tags r:id="rId5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3A39358-42A3-4201-B2C1-C9FD2E651B2F}">
          <p14:sldIdLst>
            <p14:sldId id="2134806261"/>
            <p14:sldId id="2134806260"/>
            <p14:sldId id="2134806262"/>
            <p14:sldId id="2134806263"/>
            <p14:sldId id="2134806317"/>
            <p14:sldId id="2134806328"/>
            <p14:sldId id="2134806264"/>
            <p14:sldId id="2134806297"/>
            <p14:sldId id="2134806265"/>
            <p14:sldId id="2134806271"/>
            <p14:sldId id="2134806299"/>
            <p14:sldId id="2134806301"/>
            <p14:sldId id="2134806322"/>
            <p14:sldId id="2134806330"/>
            <p14:sldId id="2134806269"/>
            <p14:sldId id="2134806305"/>
            <p14:sldId id="2134806323"/>
            <p14:sldId id="2134806274"/>
            <p14:sldId id="2134806275"/>
            <p14:sldId id="2134806304"/>
            <p14:sldId id="2134806302"/>
            <p14:sldId id="2134806298"/>
            <p14:sldId id="2134806300"/>
            <p14:sldId id="2134806329"/>
            <p14:sldId id="2134806309"/>
            <p14:sldId id="2134806310"/>
            <p14:sldId id="2134806311"/>
            <p14:sldId id="2134806312"/>
            <p14:sldId id="2134806313"/>
            <p14:sldId id="2134806307"/>
            <p14:sldId id="2134806320"/>
            <p14:sldId id="2134806306"/>
            <p14:sldId id="2134806321"/>
            <p14:sldId id="2134806314"/>
            <p14:sldId id="2134806315"/>
            <p14:sldId id="2134806316"/>
            <p14:sldId id="2134806331"/>
            <p14:sldId id="2134806324"/>
            <p14:sldId id="2134806326"/>
            <p14:sldId id="2134806325"/>
            <p14:sldId id="2134806233"/>
            <p14:sldId id="2134806234"/>
            <p14:sldId id="2134806294"/>
            <p14:sldId id="2134806318"/>
            <p14:sldId id="2134806286"/>
            <p14:sldId id="2134806289"/>
          </p14:sldIdLst>
        </p14:section>
      </p14:sectionLst>
    </p:ext>
    <p:ext uri="{EFAFB233-063F-42B5-8137-9DF3F51BA10A}">
      <p15:sldGuideLst xmlns:p15="http://schemas.microsoft.com/office/powerpoint/2012/main">
        <p15:guide id="1" orient="horz" pos="1656" userDrawn="1">
          <p15:clr>
            <a:srgbClr val="A4A3A4"/>
          </p15:clr>
        </p15:guide>
        <p15:guide id="21" userDrawn="1">
          <p15:clr>
            <a:srgbClr val="A4A3A4"/>
          </p15:clr>
        </p15:guide>
        <p15:guide id="47" orient="horz" pos="3163" userDrawn="1">
          <p15:clr>
            <a:srgbClr val="A4A3A4"/>
          </p15:clr>
        </p15:guide>
        <p15:guide id="66" pos="4679" userDrawn="1">
          <p15:clr>
            <a:srgbClr val="A4A3A4"/>
          </p15:clr>
        </p15:guide>
        <p15:guide id="75" orient="horz" pos="2523" userDrawn="1">
          <p15:clr>
            <a:srgbClr val="A4A3A4"/>
          </p15:clr>
        </p15:guide>
        <p15:guide id="76" orient="horz" pos="3816" userDrawn="1">
          <p15:clr>
            <a:srgbClr val="A4A3A4"/>
          </p15:clr>
        </p15:guide>
        <p15:guide id="78" orient="horz" pos="1094" userDrawn="1">
          <p15:clr>
            <a:srgbClr val="A4A3A4"/>
          </p15:clr>
        </p15:guide>
        <p15:guide id="79" pos="3840" userDrawn="1">
          <p15:clr>
            <a:srgbClr val="A4A3A4"/>
          </p15:clr>
        </p15:guide>
        <p15:guide id="82" pos="6811" userDrawn="1">
          <p15:clr>
            <a:srgbClr val="A4A3A4"/>
          </p15:clr>
        </p15:guide>
        <p15:guide id="83" pos="461" userDrawn="1">
          <p15:clr>
            <a:srgbClr val="A4A3A4"/>
          </p15:clr>
        </p15:guide>
        <p15:guide id="84" pos="7605" userDrawn="1">
          <p15:clr>
            <a:srgbClr val="A4A3A4"/>
          </p15:clr>
        </p15:guide>
        <p15:guide id="85" pos="1708" userDrawn="1">
          <p15:clr>
            <a:srgbClr val="A4A3A4"/>
          </p15:clr>
        </p15:guide>
        <p15:guide id="88" orient="horz" pos="3012" userDrawn="1">
          <p15:clr>
            <a:srgbClr val="A4A3A4"/>
          </p15:clr>
        </p15:guide>
        <p15:guide id="89" orient="horz" pos="1570" userDrawn="1">
          <p15:clr>
            <a:srgbClr val="A4A3A4"/>
          </p15:clr>
        </p15:guide>
        <p15:guide id="90" orient="horz" pos="129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Андреев Даниил Юрьевич" initials="АДЮ [2]" lastIdx="3" clrIdx="6">
    <p:extLst>
      <p:ext uri="{19B8F6BF-5375-455C-9EA6-DF929625EA0E}">
        <p15:presenceInfo xmlns:p15="http://schemas.microsoft.com/office/powerpoint/2012/main" userId="S-1-5-21-12604286-1394344279-468603755-1270333" providerId="AD"/>
      </p:ext>
    </p:extLst>
  </p:cmAuthor>
  <p:cmAuthor id="1" name="Дрючевский Дмитрий Викторович" initials="ДДВ" lastIdx="1" clrIdx="0">
    <p:extLst>
      <p:ext uri="{19B8F6BF-5375-455C-9EA6-DF929625EA0E}">
        <p15:presenceInfo xmlns:p15="http://schemas.microsoft.com/office/powerpoint/2012/main" userId="Дрючевский Дмитрий Викторович" providerId="None"/>
      </p:ext>
    </p:extLst>
  </p:cmAuthor>
  <p:cmAuthor id="8" name="ДС" initials="ДС" lastIdx="2" clrIdx="7">
    <p:extLst>
      <p:ext uri="{19B8F6BF-5375-455C-9EA6-DF929625EA0E}">
        <p15:presenceInfo xmlns:p15="http://schemas.microsoft.com/office/powerpoint/2012/main" userId="ДС" providerId="None"/>
      </p:ext>
    </p:extLst>
  </p:cmAuthor>
  <p:cmAuthor id="2" name="Степанченко Дмитрий Сергеевич" initials="СДС" lastIdx="219" clrIdx="1">
    <p:extLst>
      <p:ext uri="{19B8F6BF-5375-455C-9EA6-DF929625EA0E}">
        <p15:presenceInfo xmlns:p15="http://schemas.microsoft.com/office/powerpoint/2012/main" userId="Степанченко Дмитрий Сергеевич" providerId="None"/>
      </p:ext>
    </p:extLst>
  </p:cmAuthor>
  <p:cmAuthor id="3" name="Андреев Даниил Юрьевич" initials="АДЮ" lastIdx="27" clrIdx="2">
    <p:extLst>
      <p:ext uri="{19B8F6BF-5375-455C-9EA6-DF929625EA0E}">
        <p15:presenceInfo xmlns:p15="http://schemas.microsoft.com/office/powerpoint/2012/main" userId="Андреев Даниил Юрьевич" providerId="None"/>
      </p:ext>
    </p:extLst>
  </p:cmAuthor>
  <p:cmAuthor id="4" name="Гостев Андрей Сергеевич" initials="ГАС" lastIdx="43" clrIdx="3">
    <p:extLst>
      <p:ext uri="{19B8F6BF-5375-455C-9EA6-DF929625EA0E}">
        <p15:presenceInfo xmlns:p15="http://schemas.microsoft.com/office/powerpoint/2012/main" userId="Гостев Андрей Сергеевич" providerId="None"/>
      </p:ext>
    </p:extLst>
  </p:cmAuthor>
  <p:cmAuthor id="5" name="Ростов Олег Евгеньевич" initials="РОЕ" lastIdx="30" clrIdx="4">
    <p:extLst>
      <p:ext uri="{19B8F6BF-5375-455C-9EA6-DF929625EA0E}">
        <p15:presenceInfo xmlns:p15="http://schemas.microsoft.com/office/powerpoint/2012/main" userId="Ростов Олег Евгеньевич" providerId="None"/>
      </p:ext>
    </p:extLst>
  </p:cmAuthor>
  <p:cmAuthor id="6" name="Соловьев Георгий Александрович" initials="СГА" lastIdx="3" clrIdx="5">
    <p:extLst>
      <p:ext uri="{19B8F6BF-5375-455C-9EA6-DF929625EA0E}">
        <p15:presenceInfo xmlns:p15="http://schemas.microsoft.com/office/powerpoint/2012/main" userId="Соловьев Георгий Александрови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01D0B2"/>
    <a:srgbClr val="575757"/>
    <a:srgbClr val="3FD6C4"/>
    <a:srgbClr val="808080"/>
    <a:srgbClr val="A5A5A5"/>
    <a:srgbClr val="98B1DE"/>
    <a:srgbClr val="3B648B"/>
    <a:srgbClr val="29B9F0"/>
    <a:srgbClr val="E795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22A07E-865B-487A-A0D4-C665703EBB9F}" v="14" dt="2023-03-13T11:42:55.620"/>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79" autoAdjust="0"/>
  </p:normalViewPr>
  <p:slideViewPr>
    <p:cSldViewPr snapToGrid="0">
      <p:cViewPr varScale="1">
        <p:scale>
          <a:sx n="86" d="100"/>
          <a:sy n="86" d="100"/>
        </p:scale>
        <p:origin x="562" y="58"/>
      </p:cViewPr>
      <p:guideLst>
        <p:guide orient="horz" pos="1656"/>
        <p:guide/>
        <p:guide orient="horz" pos="3163"/>
        <p:guide pos="4679"/>
        <p:guide orient="horz" pos="2523"/>
        <p:guide orient="horz" pos="3816"/>
        <p:guide orient="horz" pos="1094"/>
        <p:guide pos="3840"/>
        <p:guide pos="6811"/>
        <p:guide pos="461"/>
        <p:guide pos="7605"/>
        <p:guide pos="1708"/>
        <p:guide orient="horz" pos="3012"/>
        <p:guide orient="horz" pos="1570"/>
        <p:guide orient="horz" pos="1298"/>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p:cViewPr varScale="1">
        <p:scale>
          <a:sx n="50" d="100"/>
          <a:sy n="50" d="100"/>
        </p:scale>
        <p:origin x="2640"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63"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ommentAuthors" Target="commentAuthor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ANCHENKO, D. (Dmitrii)" userId="30c9d29d-ac41-46ff-b2be-c3f5dd1e26e1" providerId="ADAL" clId="{9822A07E-865B-487A-A0D4-C665703EBB9F}"/>
    <pc:docChg chg="undo custSel modSld">
      <pc:chgData name="STEPANCHENKO, D. (Dmitrii)" userId="30c9d29d-ac41-46ff-b2be-c3f5dd1e26e1" providerId="ADAL" clId="{9822A07E-865B-487A-A0D4-C665703EBB9F}" dt="2023-03-13T11:43:00.623" v="258" actId="14100"/>
      <pc:docMkLst>
        <pc:docMk/>
      </pc:docMkLst>
      <pc:sldChg chg="delSp mod delAnim">
        <pc:chgData name="STEPANCHENKO, D. (Dmitrii)" userId="30c9d29d-ac41-46ff-b2be-c3f5dd1e26e1" providerId="ADAL" clId="{9822A07E-865B-487A-A0D4-C665703EBB9F}" dt="2023-03-12T10:05:10.026" v="0" actId="478"/>
        <pc:sldMkLst>
          <pc:docMk/>
          <pc:sldMk cId="2684015885" sldId="2134806260"/>
        </pc:sldMkLst>
        <pc:picChg chg="del">
          <ac:chgData name="STEPANCHENKO, D. (Dmitrii)" userId="30c9d29d-ac41-46ff-b2be-c3f5dd1e26e1" providerId="ADAL" clId="{9822A07E-865B-487A-A0D4-C665703EBB9F}" dt="2023-03-12T10:05:10.026" v="0" actId="478"/>
          <ac:picMkLst>
            <pc:docMk/>
            <pc:sldMk cId="2684015885" sldId="2134806260"/>
            <ac:picMk id="7" creationId="{00000000-0000-0000-0000-000000000000}"/>
          </ac:picMkLst>
        </pc:picChg>
      </pc:sldChg>
      <pc:sldChg chg="modSp mod">
        <pc:chgData name="STEPANCHENKO, D. (Dmitrii)" userId="30c9d29d-ac41-46ff-b2be-c3f5dd1e26e1" providerId="ADAL" clId="{9822A07E-865B-487A-A0D4-C665703EBB9F}" dt="2023-03-12T10:22:58.811" v="235" actId="20577"/>
        <pc:sldMkLst>
          <pc:docMk/>
          <pc:sldMk cId="3170880202" sldId="2134806263"/>
        </pc:sldMkLst>
        <pc:spChg chg="mod">
          <ac:chgData name="STEPANCHENKO, D. (Dmitrii)" userId="30c9d29d-ac41-46ff-b2be-c3f5dd1e26e1" providerId="ADAL" clId="{9822A07E-865B-487A-A0D4-C665703EBB9F}" dt="2023-03-12T10:22:58.811" v="235" actId="20577"/>
          <ac:spMkLst>
            <pc:docMk/>
            <pc:sldMk cId="3170880202" sldId="2134806263"/>
            <ac:spMk id="13" creationId="{00000000-0000-0000-0000-000000000000}"/>
          </ac:spMkLst>
        </pc:spChg>
      </pc:sldChg>
      <pc:sldChg chg="delSp mod delAnim">
        <pc:chgData name="STEPANCHENKO, D. (Dmitrii)" userId="30c9d29d-ac41-46ff-b2be-c3f5dd1e26e1" providerId="ADAL" clId="{9822A07E-865B-487A-A0D4-C665703EBB9F}" dt="2023-03-13T11:42:00.625" v="239" actId="478"/>
        <pc:sldMkLst>
          <pc:docMk/>
          <pc:sldMk cId="2600299868" sldId="2134806271"/>
        </pc:sldMkLst>
        <pc:picChg chg="del">
          <ac:chgData name="STEPANCHENKO, D. (Dmitrii)" userId="30c9d29d-ac41-46ff-b2be-c3f5dd1e26e1" providerId="ADAL" clId="{9822A07E-865B-487A-A0D4-C665703EBB9F}" dt="2023-03-13T11:41:59.486" v="238" actId="478"/>
          <ac:picMkLst>
            <pc:docMk/>
            <pc:sldMk cId="2600299868" sldId="2134806271"/>
            <ac:picMk id="15" creationId="{00000000-0000-0000-0000-000000000000}"/>
          </ac:picMkLst>
        </pc:picChg>
        <pc:picChg chg="del">
          <ac:chgData name="STEPANCHENKO, D. (Dmitrii)" userId="30c9d29d-ac41-46ff-b2be-c3f5dd1e26e1" providerId="ADAL" clId="{9822A07E-865B-487A-A0D4-C665703EBB9F}" dt="2023-03-13T11:42:00.625" v="239" actId="478"/>
          <ac:picMkLst>
            <pc:docMk/>
            <pc:sldMk cId="2600299868" sldId="2134806271"/>
            <ac:picMk id="16" creationId="{00000000-0000-0000-0000-000000000000}"/>
          </ac:picMkLst>
        </pc:picChg>
        <pc:picChg chg="del">
          <ac:chgData name="STEPANCHENKO, D. (Dmitrii)" userId="30c9d29d-ac41-46ff-b2be-c3f5dd1e26e1" providerId="ADAL" clId="{9822A07E-865B-487A-A0D4-C665703EBB9F}" dt="2023-03-13T11:41:51.583" v="237" actId="478"/>
          <ac:picMkLst>
            <pc:docMk/>
            <pc:sldMk cId="2600299868" sldId="2134806271"/>
            <ac:picMk id="19" creationId="{00000000-0000-0000-0000-000000000000}"/>
          </ac:picMkLst>
        </pc:picChg>
        <pc:picChg chg="del">
          <ac:chgData name="STEPANCHENKO, D. (Dmitrii)" userId="30c9d29d-ac41-46ff-b2be-c3f5dd1e26e1" providerId="ADAL" clId="{9822A07E-865B-487A-A0D4-C665703EBB9F}" dt="2023-03-13T11:41:49.615" v="236" actId="478"/>
          <ac:picMkLst>
            <pc:docMk/>
            <pc:sldMk cId="2600299868" sldId="2134806271"/>
            <ac:picMk id="20" creationId="{00000000-0000-0000-0000-000000000000}"/>
          </ac:picMkLst>
        </pc:picChg>
      </pc:sldChg>
      <pc:sldChg chg="delSp modSp mod delAnim">
        <pc:chgData name="STEPANCHENKO, D. (Dmitrii)" userId="30c9d29d-ac41-46ff-b2be-c3f5dd1e26e1" providerId="ADAL" clId="{9822A07E-865B-487A-A0D4-C665703EBB9F}" dt="2023-03-13T11:43:00.623" v="258" actId="14100"/>
        <pc:sldMkLst>
          <pc:docMk/>
          <pc:sldMk cId="2485891364" sldId="2134806294"/>
        </pc:sldMkLst>
        <pc:spChg chg="mod">
          <ac:chgData name="STEPANCHENKO, D. (Dmitrii)" userId="30c9d29d-ac41-46ff-b2be-c3f5dd1e26e1" providerId="ADAL" clId="{9822A07E-865B-487A-A0D4-C665703EBB9F}" dt="2023-03-13T11:43:00.623" v="258" actId="14100"/>
          <ac:spMkLst>
            <pc:docMk/>
            <pc:sldMk cId="2485891364" sldId="2134806294"/>
            <ac:spMk id="6" creationId="{00000000-0000-0000-0000-000000000000}"/>
          </ac:spMkLst>
        </pc:spChg>
        <pc:picChg chg="del">
          <ac:chgData name="STEPANCHENKO, D. (Dmitrii)" userId="30c9d29d-ac41-46ff-b2be-c3f5dd1e26e1" providerId="ADAL" clId="{9822A07E-865B-487A-A0D4-C665703EBB9F}" dt="2023-03-13T11:42:37.654" v="245" actId="478"/>
          <ac:picMkLst>
            <pc:docMk/>
            <pc:sldMk cId="2485891364" sldId="2134806294"/>
            <ac:picMk id="10" creationId="{00000000-0000-0000-0000-000000000000}"/>
          </ac:picMkLst>
        </pc:picChg>
      </pc:sldChg>
      <pc:sldChg chg="addSp delSp modSp mod addAnim delAnim modAnim">
        <pc:chgData name="STEPANCHENKO, D. (Dmitrii)" userId="30c9d29d-ac41-46ff-b2be-c3f5dd1e26e1" providerId="ADAL" clId="{9822A07E-865B-487A-A0D4-C665703EBB9F}" dt="2023-03-13T11:42:22.351" v="244" actId="478"/>
        <pc:sldMkLst>
          <pc:docMk/>
          <pc:sldMk cId="3659511702" sldId="2134806300"/>
        </pc:sldMkLst>
        <pc:graphicFrameChg chg="add mod">
          <ac:chgData name="STEPANCHENKO, D. (Dmitrii)" userId="30c9d29d-ac41-46ff-b2be-c3f5dd1e26e1" providerId="ADAL" clId="{9822A07E-865B-487A-A0D4-C665703EBB9F}" dt="2023-03-13T11:42:15.294" v="241" actId="571"/>
          <ac:graphicFrameMkLst>
            <pc:docMk/>
            <pc:sldMk cId="3659511702" sldId="2134806300"/>
            <ac:graphicFrameMk id="4" creationId="{455BF90A-7CC3-455C-B969-16FC5D236F94}"/>
          </ac:graphicFrameMkLst>
        </pc:graphicFrameChg>
        <pc:graphicFrameChg chg="add del">
          <ac:chgData name="STEPANCHENKO, D. (Dmitrii)" userId="30c9d29d-ac41-46ff-b2be-c3f5dd1e26e1" providerId="ADAL" clId="{9822A07E-865B-487A-A0D4-C665703EBB9F}" dt="2023-03-13T11:42:19.181" v="243" actId="478"/>
          <ac:graphicFrameMkLst>
            <pc:docMk/>
            <pc:sldMk cId="3659511702" sldId="2134806300"/>
            <ac:graphicFrameMk id="6" creationId="{00000000-0000-0000-0000-000000000000}"/>
          </ac:graphicFrameMkLst>
        </pc:graphicFrameChg>
        <pc:picChg chg="add mod">
          <ac:chgData name="STEPANCHENKO, D. (Dmitrii)" userId="30c9d29d-ac41-46ff-b2be-c3f5dd1e26e1" providerId="ADAL" clId="{9822A07E-865B-487A-A0D4-C665703EBB9F}" dt="2023-03-13T11:42:15.294" v="241" actId="571"/>
          <ac:picMkLst>
            <pc:docMk/>
            <pc:sldMk cId="3659511702" sldId="2134806300"/>
            <ac:picMk id="5" creationId="{5BF651CD-1DEB-9715-84CF-649CC4C3D5D5}"/>
          </ac:picMkLst>
        </pc:picChg>
        <pc:picChg chg="add del">
          <ac:chgData name="STEPANCHENKO, D. (Dmitrii)" userId="30c9d29d-ac41-46ff-b2be-c3f5dd1e26e1" providerId="ADAL" clId="{9822A07E-865B-487A-A0D4-C665703EBB9F}" dt="2023-03-13T11:42:22.351" v="244" actId="478"/>
          <ac:picMkLst>
            <pc:docMk/>
            <pc:sldMk cId="3659511702" sldId="2134806300"/>
            <ac:picMk id="7" creationId="{00000000-0000-0000-0000-000000000000}"/>
          </ac:picMkLst>
        </pc:picChg>
        <pc:picChg chg="add del">
          <ac:chgData name="STEPANCHENKO, D. (Dmitrii)" userId="30c9d29d-ac41-46ff-b2be-c3f5dd1e26e1" providerId="ADAL" clId="{9822A07E-865B-487A-A0D4-C665703EBB9F}" dt="2023-03-13T11:42:22.351" v="244" actId="478"/>
          <ac:picMkLst>
            <pc:docMk/>
            <pc:sldMk cId="3659511702" sldId="2134806300"/>
            <ac:picMk id="8" creationId="{00000000-0000-0000-0000-000000000000}"/>
          </ac:picMkLst>
        </pc:picChg>
        <pc:picChg chg="add del">
          <ac:chgData name="STEPANCHENKO, D. (Dmitrii)" userId="30c9d29d-ac41-46ff-b2be-c3f5dd1e26e1" providerId="ADAL" clId="{9822A07E-865B-487A-A0D4-C665703EBB9F}" dt="2023-03-13T11:42:22.351" v="244" actId="478"/>
          <ac:picMkLst>
            <pc:docMk/>
            <pc:sldMk cId="3659511702" sldId="2134806300"/>
            <ac:picMk id="9" creationId="{00000000-0000-0000-0000-000000000000}"/>
          </ac:picMkLst>
        </pc:picChg>
        <pc:picChg chg="add del">
          <ac:chgData name="STEPANCHENKO, D. (Dmitrii)" userId="30c9d29d-ac41-46ff-b2be-c3f5dd1e26e1" providerId="ADAL" clId="{9822A07E-865B-487A-A0D4-C665703EBB9F}" dt="2023-03-13T11:42:22.351" v="244" actId="478"/>
          <ac:picMkLst>
            <pc:docMk/>
            <pc:sldMk cId="3659511702" sldId="2134806300"/>
            <ac:picMk id="10" creationId="{00000000-0000-0000-0000-000000000000}"/>
          </ac:picMkLst>
        </pc:picChg>
        <pc:picChg chg="add del">
          <ac:chgData name="STEPANCHENKO, D. (Dmitrii)" userId="30c9d29d-ac41-46ff-b2be-c3f5dd1e26e1" providerId="ADAL" clId="{9822A07E-865B-487A-A0D4-C665703EBB9F}" dt="2023-03-13T11:42:22.351" v="244" actId="478"/>
          <ac:picMkLst>
            <pc:docMk/>
            <pc:sldMk cId="3659511702" sldId="2134806300"/>
            <ac:picMk id="11" creationId="{00000000-0000-0000-0000-000000000000}"/>
          </ac:picMkLst>
        </pc:picChg>
        <pc:picChg chg="add del">
          <ac:chgData name="STEPANCHENKO, D. (Dmitrii)" userId="30c9d29d-ac41-46ff-b2be-c3f5dd1e26e1" providerId="ADAL" clId="{9822A07E-865B-487A-A0D4-C665703EBB9F}" dt="2023-03-13T11:42:22.351" v="244" actId="478"/>
          <ac:picMkLst>
            <pc:docMk/>
            <pc:sldMk cId="3659511702" sldId="2134806300"/>
            <ac:picMk id="12" creationId="{00000000-0000-0000-0000-000000000000}"/>
          </ac:picMkLst>
        </pc:picChg>
        <pc:picChg chg="add del">
          <ac:chgData name="STEPANCHENKO, D. (Dmitrii)" userId="30c9d29d-ac41-46ff-b2be-c3f5dd1e26e1" providerId="ADAL" clId="{9822A07E-865B-487A-A0D4-C665703EBB9F}" dt="2023-03-13T11:42:22.351" v="244" actId="478"/>
          <ac:picMkLst>
            <pc:docMk/>
            <pc:sldMk cId="3659511702" sldId="2134806300"/>
            <ac:picMk id="13" creationId="{00000000-0000-0000-0000-000000000000}"/>
          </ac:picMkLst>
        </pc:picChg>
        <pc:picChg chg="add del">
          <ac:chgData name="STEPANCHENKO, D. (Dmitrii)" userId="30c9d29d-ac41-46ff-b2be-c3f5dd1e26e1" providerId="ADAL" clId="{9822A07E-865B-487A-A0D4-C665703EBB9F}" dt="2023-03-13T11:42:22.351" v="244" actId="478"/>
          <ac:picMkLst>
            <pc:docMk/>
            <pc:sldMk cId="3659511702" sldId="2134806300"/>
            <ac:picMk id="14" creationId="{00000000-0000-0000-0000-000000000000}"/>
          </ac:picMkLst>
        </pc:picChg>
        <pc:picChg chg="add mod">
          <ac:chgData name="STEPANCHENKO, D. (Dmitrii)" userId="30c9d29d-ac41-46ff-b2be-c3f5dd1e26e1" providerId="ADAL" clId="{9822A07E-865B-487A-A0D4-C665703EBB9F}" dt="2023-03-13T11:42:15.294" v="241" actId="571"/>
          <ac:picMkLst>
            <pc:docMk/>
            <pc:sldMk cId="3659511702" sldId="2134806300"/>
            <ac:picMk id="15" creationId="{7817D772-8902-DC78-D7DE-8325E9B00D00}"/>
          </ac:picMkLst>
        </pc:picChg>
        <pc:picChg chg="add mod">
          <ac:chgData name="STEPANCHENKO, D. (Dmitrii)" userId="30c9d29d-ac41-46ff-b2be-c3f5dd1e26e1" providerId="ADAL" clId="{9822A07E-865B-487A-A0D4-C665703EBB9F}" dt="2023-03-13T11:42:15.294" v="241" actId="571"/>
          <ac:picMkLst>
            <pc:docMk/>
            <pc:sldMk cId="3659511702" sldId="2134806300"/>
            <ac:picMk id="16" creationId="{F91D511F-FD64-163B-7F7A-5A5B43C2CD0C}"/>
          </ac:picMkLst>
        </pc:picChg>
        <pc:picChg chg="add mod">
          <ac:chgData name="STEPANCHENKO, D. (Dmitrii)" userId="30c9d29d-ac41-46ff-b2be-c3f5dd1e26e1" providerId="ADAL" clId="{9822A07E-865B-487A-A0D4-C665703EBB9F}" dt="2023-03-13T11:42:15.294" v="241" actId="571"/>
          <ac:picMkLst>
            <pc:docMk/>
            <pc:sldMk cId="3659511702" sldId="2134806300"/>
            <ac:picMk id="17" creationId="{D16E99D0-2EF3-1666-9E16-01EFAE4228D0}"/>
          </ac:picMkLst>
        </pc:picChg>
        <pc:picChg chg="add mod">
          <ac:chgData name="STEPANCHENKO, D. (Dmitrii)" userId="30c9d29d-ac41-46ff-b2be-c3f5dd1e26e1" providerId="ADAL" clId="{9822A07E-865B-487A-A0D4-C665703EBB9F}" dt="2023-03-13T11:42:15.294" v="241" actId="571"/>
          <ac:picMkLst>
            <pc:docMk/>
            <pc:sldMk cId="3659511702" sldId="2134806300"/>
            <ac:picMk id="18" creationId="{D81A1224-9A93-4D38-CB1A-7DCD6FAB86A2}"/>
          </ac:picMkLst>
        </pc:picChg>
      </pc:sldChg>
      <pc:sldChg chg="delSp mod delAnim">
        <pc:chgData name="STEPANCHENKO, D. (Dmitrii)" userId="30c9d29d-ac41-46ff-b2be-c3f5dd1e26e1" providerId="ADAL" clId="{9822A07E-865B-487A-A0D4-C665703EBB9F}" dt="2023-03-12T10:05:26.018" v="1" actId="478"/>
        <pc:sldMkLst>
          <pc:docMk/>
          <pc:sldMk cId="2369725734" sldId="2134806317"/>
        </pc:sldMkLst>
        <pc:picChg chg="del">
          <ac:chgData name="STEPANCHENKO, D. (Dmitrii)" userId="30c9d29d-ac41-46ff-b2be-c3f5dd1e26e1" providerId="ADAL" clId="{9822A07E-865B-487A-A0D4-C665703EBB9F}" dt="2023-03-12T10:05:26.018" v="1" actId="478"/>
          <ac:picMkLst>
            <pc:docMk/>
            <pc:sldMk cId="2369725734" sldId="2134806317"/>
            <ac:picMk id="7" creationId="{00000000-0000-0000-0000-000000000000}"/>
          </ac:picMkLst>
        </pc:picChg>
        <pc:picChg chg="del">
          <ac:chgData name="STEPANCHENKO, D. (Dmitrii)" userId="30c9d29d-ac41-46ff-b2be-c3f5dd1e26e1" providerId="ADAL" clId="{9822A07E-865B-487A-A0D4-C665703EBB9F}" dt="2023-03-12T10:05:26.018" v="1" actId="478"/>
          <ac:picMkLst>
            <pc:docMk/>
            <pc:sldMk cId="2369725734" sldId="2134806317"/>
            <ac:picMk id="11" creationId="{00000000-0000-0000-0000-000000000000}"/>
          </ac:picMkLst>
        </pc:picChg>
      </pc:sldChg>
    </pc:docChg>
  </pc:docChgLst>
  <pc:docChgLst>
    <pc:chgData name="STEPANCHENKO, D. (Dmitrii)" userId="30c9d29d-ac41-46ff-b2be-c3f5dd1e26e1" providerId="ADAL" clId="{341D8A67-D14A-45F2-BF8A-3AA4F50B2858}"/>
    <pc:docChg chg="modSld">
      <pc:chgData name="STEPANCHENKO, D. (Dmitrii)" userId="30c9d29d-ac41-46ff-b2be-c3f5dd1e26e1" providerId="ADAL" clId="{341D8A67-D14A-45F2-BF8A-3AA4F50B2858}" dt="2023-03-09T14:56:45.359" v="8" actId="1037"/>
      <pc:docMkLst>
        <pc:docMk/>
      </pc:docMkLst>
      <pc:sldChg chg="modSp mod">
        <pc:chgData name="STEPANCHENKO, D. (Dmitrii)" userId="30c9d29d-ac41-46ff-b2be-c3f5dd1e26e1" providerId="ADAL" clId="{341D8A67-D14A-45F2-BF8A-3AA4F50B2858}" dt="2023-03-09T14:56:45.359" v="8" actId="1037"/>
        <pc:sldMkLst>
          <pc:docMk/>
          <pc:sldMk cId="423642579" sldId="2134806316"/>
        </pc:sldMkLst>
        <pc:cxnChg chg="mod">
          <ac:chgData name="STEPANCHENKO, D. (Dmitrii)" userId="30c9d29d-ac41-46ff-b2be-c3f5dd1e26e1" providerId="ADAL" clId="{341D8A67-D14A-45F2-BF8A-3AA4F50B2858}" dt="2023-03-09T14:56:45.359" v="8" actId="1037"/>
          <ac:cxnSpMkLst>
            <pc:docMk/>
            <pc:sldMk cId="423642579" sldId="2134806316"/>
            <ac:cxnSpMk id="51" creationId="{FA19321C-B38E-42A3-833A-C21813B65C45}"/>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sereda001\Downloads\&#1090;&#1088;&#1077;&#1085;&#1080;&#1085;&#1075;&#1080;\&#1087;&#1074;&#1088;\&#1058;&#1086;&#1095;&#1082;&#1080;%20&#1087;&#1077;&#1088;&#1077;&#1075;&#1080;&#1073;&#1072;%20RWA%201%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stepanche002\Desktop\&#1052;&#1086;&#1080;%20&#1087;&#1088;&#1086;&#1077;&#1082;&#1090;&#1099;\&#1058;&#1088;&#1077;&#1085;&#1080;&#1085;&#1075;%20&#1087;&#1086;%20&#1055;&#1042;&#1056;\483-&#1055;%20&#1092;&#1086;&#1088;&#1084;&#1091;&#1083;&#1072;%20(Autosav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18887136\Desktop\&#1047;&#1072;&#1076;&#1072;&#1095;&#1080;\8.%20&#1055;&#1088;&#1077;&#1087;&#1086;&#1076;&#1072;&#1074;&#1072;&#1085;&#1080;&#1077;\&#1042;&#1064;&#1069;\2.%20Credit%20risk\Credit%20risk%20modeling.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92595481365805"/>
          <c:y val="4.7568705410191127E-2"/>
          <c:w val="0.80769304274293174"/>
          <c:h val="0.72869294993705891"/>
        </c:manualLayout>
      </c:layout>
      <c:lineChart>
        <c:grouping val="standard"/>
        <c:varyColors val="0"/>
        <c:ser>
          <c:idx val="0"/>
          <c:order val="0"/>
          <c:tx>
            <c:strRef>
              <c:f>Корп!$F$2</c:f>
              <c:strCache>
                <c:ptCount val="1"/>
                <c:pt idx="0">
                  <c:v>Корп</c:v>
                </c:pt>
              </c:strCache>
            </c:strRef>
          </c:tx>
          <c:spPr>
            <a:ln w="28575" cap="rnd">
              <a:solidFill>
                <a:srgbClr val="3DA9D6"/>
              </a:solidFill>
              <a:round/>
            </a:ln>
            <a:effectLst/>
          </c:spPr>
          <c:marker>
            <c:symbol val="circle"/>
            <c:size val="5"/>
            <c:spPr>
              <a:solidFill>
                <a:srgbClr val="3DA9D6"/>
              </a:solidFill>
              <a:ln w="9525">
                <a:solidFill>
                  <a:srgbClr val="3DA9D6"/>
                </a:solidFill>
              </a:ln>
              <a:effectLst/>
            </c:spPr>
          </c:marker>
          <c:dLbls>
            <c:dLbl>
              <c:idx val="4"/>
              <c:layout>
                <c:manualLayout>
                  <c:x val="-4.7232822653091693E-2"/>
                  <c:y val="-5.1735283386889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FF-4C44-BC3F-115A866F042A}"/>
                </c:ext>
              </c:extLst>
            </c:dLbl>
            <c:dLbl>
              <c:idx val="9"/>
              <c:layout>
                <c:manualLayout>
                  <c:x val="-3.7698412698412662E-2"/>
                  <c:y val="-7.7602925080333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FF-4C44-BC3F-115A866F042A}"/>
                </c:ext>
              </c:extLst>
            </c:dLbl>
            <c:dLbl>
              <c:idx val="17"/>
              <c:layout>
                <c:manualLayout>
                  <c:x val="-2.9234580680060723E-2"/>
                  <c:y val="-6.1435699766115341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NL"/>
                </a:p>
              </c:txPr>
              <c:showLegendKey val="0"/>
              <c:showVal val="1"/>
              <c:showCatName val="0"/>
              <c:showSerName val="0"/>
              <c:showPercent val="0"/>
              <c:showBubbleSize val="0"/>
              <c:extLst>
                <c:ext xmlns:c15="http://schemas.microsoft.com/office/drawing/2012/chart" uri="{CE6537A1-D6FC-4f65-9D91-7224C49458BB}">
                  <c15:layout>
                    <c:manualLayout>
                      <c:w val="8.0098743061977243E-2"/>
                      <c:h val="6.4620628218453116E-2"/>
                    </c:manualLayout>
                  </c15:layout>
                </c:ext>
                <c:ext xmlns:c16="http://schemas.microsoft.com/office/drawing/2014/chart" uri="{C3380CC4-5D6E-409C-BE32-E72D297353CC}">
                  <c16:uniqueId val="{00000002-0BFF-4C44-BC3F-115A866F042A}"/>
                </c:ext>
              </c:extLst>
            </c:dLbl>
            <c:dLbl>
              <c:idx val="19"/>
              <c:layout>
                <c:manualLayout>
                  <c:x val="-2.1469387739655434E-2"/>
                  <c:y val="-4.3548312102713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FF-4C44-BC3F-115A866F042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Корп!$A$3:$A$24</c:f>
              <c:numCache>
                <c:formatCode>0.00%</c:formatCode>
                <c:ptCount val="22"/>
                <c:pt idx="0">
                  <c:v>1E-4</c:v>
                </c:pt>
                <c:pt idx="1">
                  <c:v>2.9999999999999997E-4</c:v>
                </c:pt>
                <c:pt idx="2">
                  <c:v>8.0000000000000004E-4</c:v>
                </c:pt>
                <c:pt idx="3">
                  <c:v>1.5E-3</c:v>
                </c:pt>
                <c:pt idx="4">
                  <c:v>2.0999999999999999E-3</c:v>
                </c:pt>
                <c:pt idx="5">
                  <c:v>3.8E-3</c:v>
                </c:pt>
                <c:pt idx="6">
                  <c:v>5.7999999999999996E-3</c:v>
                </c:pt>
                <c:pt idx="7">
                  <c:v>8.3999999999999995E-3</c:v>
                </c:pt>
                <c:pt idx="8">
                  <c:v>1.17E-2</c:v>
                </c:pt>
                <c:pt idx="9">
                  <c:v>1.6400000000000001E-2</c:v>
                </c:pt>
                <c:pt idx="10">
                  <c:v>1.9900000000000001E-2</c:v>
                </c:pt>
                <c:pt idx="11">
                  <c:v>2.3400000000000001E-2</c:v>
                </c:pt>
                <c:pt idx="12">
                  <c:v>3.2399999999999998E-2</c:v>
                </c:pt>
                <c:pt idx="13">
                  <c:v>4.4499999999999998E-2</c:v>
                </c:pt>
                <c:pt idx="14">
                  <c:v>5.9299999999999999E-2</c:v>
                </c:pt>
                <c:pt idx="15">
                  <c:v>7.1599999999999997E-2</c:v>
                </c:pt>
                <c:pt idx="16">
                  <c:v>9.6799999999999997E-2</c:v>
                </c:pt>
                <c:pt idx="17">
                  <c:v>0.1706</c:v>
                </c:pt>
                <c:pt idx="18">
                  <c:v>0.23053999999999999</c:v>
                </c:pt>
                <c:pt idx="19">
                  <c:v>0.31375999999999998</c:v>
                </c:pt>
                <c:pt idx="20">
                  <c:v>0.43945000000000001</c:v>
                </c:pt>
                <c:pt idx="21">
                  <c:v>0.58979999999999999</c:v>
                </c:pt>
              </c:numCache>
            </c:numRef>
          </c:cat>
          <c:val>
            <c:numRef>
              <c:f>Корп!$F$3:$F$24</c:f>
              <c:numCache>
                <c:formatCode>0%</c:formatCode>
                <c:ptCount val="22"/>
                <c:pt idx="0">
                  <c:v>6.6953396859733644E-2</c:v>
                </c:pt>
                <c:pt idx="1">
                  <c:v>0.12838726481036414</c:v>
                </c:pt>
                <c:pt idx="2">
                  <c:v>0.23121935919709136</c:v>
                </c:pt>
                <c:pt idx="3">
                  <c:v>0.33265419675129038</c:v>
                </c:pt>
                <c:pt idx="4">
                  <c:v>0.40064471025856646</c:v>
                </c:pt>
                <c:pt idx="5">
                  <c:v>0.54384083157594409</c:v>
                </c:pt>
                <c:pt idx="6">
                  <c:v>0.66095906542451999</c:v>
                </c:pt>
                <c:pt idx="7">
                  <c:v>0.76918697610515629</c:v>
                </c:pt>
                <c:pt idx="8">
                  <c:v>0.86664166961684852</c:v>
                </c:pt>
                <c:pt idx="9">
                  <c:v>0.96418341682534792</c:v>
                </c:pt>
                <c:pt idx="10">
                  <c:v>1.0194895087290627</c:v>
                </c:pt>
                <c:pt idx="11">
                  <c:v>1.0663285199705705</c:v>
                </c:pt>
                <c:pt idx="12">
                  <c:v>1.1665640979342862</c:v>
                </c:pt>
                <c:pt idx="13">
                  <c:v>1.2824461313230817</c:v>
                </c:pt>
                <c:pt idx="14">
                  <c:v>1.4128538562687936</c:v>
                </c:pt>
                <c:pt idx="15">
                  <c:v>1.5137344920693929</c:v>
                </c:pt>
                <c:pt idx="16">
                  <c:v>1.6957389617809877</c:v>
                </c:pt>
                <c:pt idx="17">
                  <c:v>2.040971477422294</c:v>
                </c:pt>
                <c:pt idx="18">
                  <c:v>2.1704307823318114</c:v>
                </c:pt>
                <c:pt idx="19">
                  <c:v>2.2092517682210362</c:v>
                </c:pt>
                <c:pt idx="20">
                  <c:v>2.0663796551695182</c:v>
                </c:pt>
                <c:pt idx="21">
                  <c:v>1.6895543250940686</c:v>
                </c:pt>
              </c:numCache>
            </c:numRef>
          </c:val>
          <c:smooth val="0"/>
          <c:extLst>
            <c:ext xmlns:c16="http://schemas.microsoft.com/office/drawing/2014/chart" uri="{C3380CC4-5D6E-409C-BE32-E72D297353CC}">
              <c16:uniqueId val="{00000004-0BFF-4C44-BC3F-115A866F042A}"/>
            </c:ext>
          </c:extLst>
        </c:ser>
        <c:ser>
          <c:idx val="1"/>
          <c:order val="1"/>
          <c:tx>
            <c:strRef>
              <c:f>Корп!$P$2</c:f>
              <c:strCache>
                <c:ptCount val="1"/>
                <c:pt idx="0">
                  <c:v>МСБ</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dLbls>
            <c:dLbl>
              <c:idx val="19"/>
              <c:layout>
                <c:manualLayout>
                  <c:x val="-3.738627584214204E-2"/>
                  <c:y val="3.38069866153063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FF-4C44-BC3F-115A866F042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Корп!$A$3:$A$24</c:f>
              <c:numCache>
                <c:formatCode>0.00%</c:formatCode>
                <c:ptCount val="22"/>
                <c:pt idx="0">
                  <c:v>1E-4</c:v>
                </c:pt>
                <c:pt idx="1">
                  <c:v>2.9999999999999997E-4</c:v>
                </c:pt>
                <c:pt idx="2">
                  <c:v>8.0000000000000004E-4</c:v>
                </c:pt>
                <c:pt idx="3">
                  <c:v>1.5E-3</c:v>
                </c:pt>
                <c:pt idx="4">
                  <c:v>2.0999999999999999E-3</c:v>
                </c:pt>
                <c:pt idx="5">
                  <c:v>3.8E-3</c:v>
                </c:pt>
                <c:pt idx="6">
                  <c:v>5.7999999999999996E-3</c:v>
                </c:pt>
                <c:pt idx="7">
                  <c:v>8.3999999999999995E-3</c:v>
                </c:pt>
                <c:pt idx="8">
                  <c:v>1.17E-2</c:v>
                </c:pt>
                <c:pt idx="9">
                  <c:v>1.6400000000000001E-2</c:v>
                </c:pt>
                <c:pt idx="10">
                  <c:v>1.9900000000000001E-2</c:v>
                </c:pt>
                <c:pt idx="11">
                  <c:v>2.3400000000000001E-2</c:v>
                </c:pt>
                <c:pt idx="12">
                  <c:v>3.2399999999999998E-2</c:v>
                </c:pt>
                <c:pt idx="13">
                  <c:v>4.4499999999999998E-2</c:v>
                </c:pt>
                <c:pt idx="14">
                  <c:v>5.9299999999999999E-2</c:v>
                </c:pt>
                <c:pt idx="15">
                  <c:v>7.1599999999999997E-2</c:v>
                </c:pt>
                <c:pt idx="16">
                  <c:v>9.6799999999999997E-2</c:v>
                </c:pt>
                <c:pt idx="17">
                  <c:v>0.1706</c:v>
                </c:pt>
                <c:pt idx="18">
                  <c:v>0.23053999999999999</c:v>
                </c:pt>
                <c:pt idx="19">
                  <c:v>0.31375999999999998</c:v>
                </c:pt>
                <c:pt idx="20">
                  <c:v>0.43945000000000001</c:v>
                </c:pt>
                <c:pt idx="21">
                  <c:v>0.58979999999999999</c:v>
                </c:pt>
              </c:numCache>
            </c:numRef>
          </c:cat>
          <c:val>
            <c:numRef>
              <c:f>Корп!$P$3:$P$24</c:f>
              <c:numCache>
                <c:formatCode>0%</c:formatCode>
                <c:ptCount val="22"/>
                <c:pt idx="0">
                  <c:v>5.8681304754194939E-2</c:v>
                </c:pt>
                <c:pt idx="1">
                  <c:v>0.11253661039173828</c:v>
                </c:pt>
                <c:pt idx="2">
                  <c:v>0.20299795023599845</c:v>
                </c:pt>
                <c:pt idx="3">
                  <c:v>0.2924818584463022</c:v>
                </c:pt>
                <c:pt idx="4">
                  <c:v>0.35253055146176282</c:v>
                </c:pt>
                <c:pt idx="5">
                  <c:v>0.47894705709712365</c:v>
                </c:pt>
                <c:pt idx="6">
                  <c:v>0.581965913538391</c:v>
                </c:pt>
                <c:pt idx="7">
                  <c:v>0.676440563547688</c:v>
                </c:pt>
                <c:pt idx="8">
                  <c:v>0.76044441703503118</c:v>
                </c:pt>
                <c:pt idx="9">
                  <c:v>0.84296991332657401</c:v>
                </c:pt>
                <c:pt idx="10">
                  <c:v>0.88893732154195482</c:v>
                </c:pt>
                <c:pt idx="11">
                  <c:v>0.92746064708343035</c:v>
                </c:pt>
                <c:pt idx="12">
                  <c:v>1.0094681039111695</c:v>
                </c:pt>
                <c:pt idx="13">
                  <c:v>1.1057292492944149</c:v>
                </c:pt>
                <c:pt idx="14">
                  <c:v>1.2176579740900877</c:v>
                </c:pt>
                <c:pt idx="15">
                  <c:v>1.3068041749085628</c:v>
                </c:pt>
                <c:pt idx="16">
                  <c:v>1.4723978570188689</c:v>
                </c:pt>
                <c:pt idx="17">
                  <c:v>1.8031862877890239</c:v>
                </c:pt>
                <c:pt idx="18">
                  <c:v>1.9391370689929079</c:v>
                </c:pt>
                <c:pt idx="19">
                  <c:v>1.9992464133936476</c:v>
                </c:pt>
                <c:pt idx="20">
                  <c:v>1.9002615968164851</c:v>
                </c:pt>
                <c:pt idx="21">
                  <c:v>1.5800311728407057</c:v>
                </c:pt>
              </c:numCache>
            </c:numRef>
          </c:val>
          <c:smooth val="0"/>
          <c:extLst>
            <c:ext xmlns:c16="http://schemas.microsoft.com/office/drawing/2014/chart" uri="{C3380CC4-5D6E-409C-BE32-E72D297353CC}">
              <c16:uniqueId val="{00000006-0BFF-4C44-BC3F-115A866F042A}"/>
            </c:ext>
          </c:extLst>
        </c:ser>
        <c:ser>
          <c:idx val="3"/>
          <c:order val="2"/>
          <c:tx>
            <c:strRef>
              <c:f>Корп!$S$2</c:f>
              <c:strCache>
                <c:ptCount val="1"/>
                <c:pt idx="0">
                  <c:v>Фин. орг.</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FF-4C44-BC3F-115A866F042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Корп!$A$3:$A$24</c:f>
              <c:numCache>
                <c:formatCode>0.00%</c:formatCode>
                <c:ptCount val="22"/>
                <c:pt idx="0">
                  <c:v>1E-4</c:v>
                </c:pt>
                <c:pt idx="1">
                  <c:v>2.9999999999999997E-4</c:v>
                </c:pt>
                <c:pt idx="2">
                  <c:v>8.0000000000000004E-4</c:v>
                </c:pt>
                <c:pt idx="3">
                  <c:v>1.5E-3</c:v>
                </c:pt>
                <c:pt idx="4">
                  <c:v>2.0999999999999999E-3</c:v>
                </c:pt>
                <c:pt idx="5">
                  <c:v>3.8E-3</c:v>
                </c:pt>
                <c:pt idx="6">
                  <c:v>5.7999999999999996E-3</c:v>
                </c:pt>
                <c:pt idx="7">
                  <c:v>8.3999999999999995E-3</c:v>
                </c:pt>
                <c:pt idx="8">
                  <c:v>1.17E-2</c:v>
                </c:pt>
                <c:pt idx="9">
                  <c:v>1.6400000000000001E-2</c:v>
                </c:pt>
                <c:pt idx="10">
                  <c:v>1.9900000000000001E-2</c:v>
                </c:pt>
                <c:pt idx="11">
                  <c:v>2.3400000000000001E-2</c:v>
                </c:pt>
                <c:pt idx="12">
                  <c:v>3.2399999999999998E-2</c:v>
                </c:pt>
                <c:pt idx="13">
                  <c:v>4.4499999999999998E-2</c:v>
                </c:pt>
                <c:pt idx="14">
                  <c:v>5.9299999999999999E-2</c:v>
                </c:pt>
                <c:pt idx="15">
                  <c:v>7.1599999999999997E-2</c:v>
                </c:pt>
                <c:pt idx="16">
                  <c:v>9.6799999999999997E-2</c:v>
                </c:pt>
                <c:pt idx="17">
                  <c:v>0.1706</c:v>
                </c:pt>
                <c:pt idx="18">
                  <c:v>0.23053999999999999</c:v>
                </c:pt>
                <c:pt idx="19">
                  <c:v>0.31375999999999998</c:v>
                </c:pt>
                <c:pt idx="20">
                  <c:v>0.43945000000000001</c:v>
                </c:pt>
                <c:pt idx="21">
                  <c:v>0.58979999999999999</c:v>
                </c:pt>
              </c:numCache>
            </c:numRef>
          </c:cat>
          <c:val>
            <c:numRef>
              <c:f>Корп!$S$3:$S$24</c:f>
              <c:numCache>
                <c:formatCode>0%</c:formatCode>
                <c:ptCount val="22"/>
                <c:pt idx="0">
                  <c:v>7.5386589573854371E-2</c:v>
                </c:pt>
                <c:pt idx="1">
                  <c:v>0.14480326547364583</c:v>
                </c:pt>
                <c:pt idx="2">
                  <c:v>0.26184876898659437</c:v>
                </c:pt>
                <c:pt idx="3">
                  <c:v>0.37876884208783806</c:v>
                </c:pt>
                <c:pt idx="4">
                  <c:v>0.45821557035991589</c:v>
                </c:pt>
                <c:pt idx="5">
                  <c:v>0.62935812004583214</c:v>
                </c:pt>
                <c:pt idx="6">
                  <c:v>0.7746187427823007</c:v>
                </c:pt>
                <c:pt idx="7">
                  <c:v>0.91492771831392017</c:v>
                </c:pt>
                <c:pt idx="8">
                  <c:v>1.0481521339802211</c:v>
                </c:pt>
                <c:pt idx="9">
                  <c:v>1.1898334463390887</c:v>
                </c:pt>
                <c:pt idx="10">
                  <c:v>1.2740345837244669</c:v>
                </c:pt>
                <c:pt idx="11">
                  <c:v>1.3470259778407294</c:v>
                </c:pt>
                <c:pt idx="12">
                  <c:v>1.5044410541577224</c:v>
                </c:pt>
                <c:pt idx="13">
                  <c:v>1.6798798217969473</c:v>
                </c:pt>
                <c:pt idx="14">
                  <c:v>1.8640107480895634</c:v>
                </c:pt>
                <c:pt idx="15">
                  <c:v>1.9981798169956433</c:v>
                </c:pt>
                <c:pt idx="16">
                  <c:v>2.2270650045839404</c:v>
                </c:pt>
                <c:pt idx="17">
                  <c:v>2.6252383693636405</c:v>
                </c:pt>
                <c:pt idx="18">
                  <c:v>2.7535063926496499</c:v>
                </c:pt>
                <c:pt idx="19">
                  <c:v>2.759165509880269</c:v>
                </c:pt>
                <c:pt idx="20">
                  <c:v>2.5311260190480351</c:v>
                </c:pt>
                <c:pt idx="21">
                  <c:v>2.0290366786158991</c:v>
                </c:pt>
              </c:numCache>
            </c:numRef>
          </c:val>
          <c:smooth val="0"/>
          <c:extLst>
            <c:ext xmlns:c16="http://schemas.microsoft.com/office/drawing/2014/chart" uri="{C3380CC4-5D6E-409C-BE32-E72D297353CC}">
              <c16:uniqueId val="{00000008-0BFF-4C44-BC3F-115A866F042A}"/>
            </c:ext>
          </c:extLst>
        </c:ser>
        <c:ser>
          <c:idx val="2"/>
          <c:order val="3"/>
          <c:tx>
            <c:strRef>
              <c:f>Корп!$V$2</c:f>
              <c:strCache>
                <c:ptCount val="1"/>
                <c:pt idx="0">
                  <c:v>SL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Корп!$A$3:$A$24</c:f>
              <c:numCache>
                <c:formatCode>0.00%</c:formatCode>
                <c:ptCount val="22"/>
                <c:pt idx="0">
                  <c:v>1E-4</c:v>
                </c:pt>
                <c:pt idx="1">
                  <c:v>2.9999999999999997E-4</c:v>
                </c:pt>
                <c:pt idx="2">
                  <c:v>8.0000000000000004E-4</c:v>
                </c:pt>
                <c:pt idx="3">
                  <c:v>1.5E-3</c:v>
                </c:pt>
                <c:pt idx="4">
                  <c:v>2.0999999999999999E-3</c:v>
                </c:pt>
                <c:pt idx="5">
                  <c:v>3.8E-3</c:v>
                </c:pt>
                <c:pt idx="6">
                  <c:v>5.7999999999999996E-3</c:v>
                </c:pt>
                <c:pt idx="7">
                  <c:v>8.3999999999999995E-3</c:v>
                </c:pt>
                <c:pt idx="8">
                  <c:v>1.17E-2</c:v>
                </c:pt>
                <c:pt idx="9">
                  <c:v>1.6400000000000001E-2</c:v>
                </c:pt>
                <c:pt idx="10">
                  <c:v>1.9900000000000001E-2</c:v>
                </c:pt>
                <c:pt idx="11">
                  <c:v>2.3400000000000001E-2</c:v>
                </c:pt>
                <c:pt idx="12">
                  <c:v>3.2399999999999998E-2</c:v>
                </c:pt>
                <c:pt idx="13">
                  <c:v>4.4499999999999998E-2</c:v>
                </c:pt>
                <c:pt idx="14">
                  <c:v>5.9299999999999999E-2</c:v>
                </c:pt>
                <c:pt idx="15">
                  <c:v>7.1599999999999997E-2</c:v>
                </c:pt>
                <c:pt idx="16">
                  <c:v>9.6799999999999997E-2</c:v>
                </c:pt>
                <c:pt idx="17">
                  <c:v>0.1706</c:v>
                </c:pt>
                <c:pt idx="18">
                  <c:v>0.23053999999999999</c:v>
                </c:pt>
                <c:pt idx="19">
                  <c:v>0.31375999999999998</c:v>
                </c:pt>
                <c:pt idx="20">
                  <c:v>0.43945000000000001</c:v>
                </c:pt>
                <c:pt idx="21">
                  <c:v>0.58979999999999999</c:v>
                </c:pt>
              </c:numCache>
            </c:numRef>
          </c:cat>
          <c:val>
            <c:numRef>
              <c:f>Корп!$V$3:$V$24</c:f>
              <c:numCache>
                <c:formatCode>0%</c:formatCode>
                <c:ptCount val="22"/>
                <c:pt idx="0">
                  <c:v>9.0802824068101598E-2</c:v>
                </c:pt>
                <c:pt idx="1">
                  <c:v>0.17435155066418825</c:v>
                </c:pt>
                <c:pt idx="2">
                  <c:v>0.31138450095588061</c:v>
                </c:pt>
                <c:pt idx="3">
                  <c:v>0.44250548401883533</c:v>
                </c:pt>
                <c:pt idx="4">
                  <c:v>0.52783378994298358</c:v>
                </c:pt>
                <c:pt idx="5">
                  <c:v>0.6996870245039607</c:v>
                </c:pt>
                <c:pt idx="6">
                  <c:v>0.83070228847628635</c:v>
                </c:pt>
                <c:pt idx="7">
                  <c:v>0.94212206369508766</c:v>
                </c:pt>
                <c:pt idx="8">
                  <c:v>1.0325640501254156</c:v>
                </c:pt>
                <c:pt idx="9">
                  <c:v>1.1120400766331313</c:v>
                </c:pt>
                <c:pt idx="10">
                  <c:v>1.1522309535813355</c:v>
                </c:pt>
                <c:pt idx="11">
                  <c:v>1.1841854852463503</c:v>
                </c:pt>
                <c:pt idx="12">
                  <c:v>1.250698336261953</c:v>
                </c:pt>
                <c:pt idx="13">
                  <c:v>1.333687104799262</c:v>
                </c:pt>
                <c:pt idx="14">
                  <c:v>1.4396773518458665</c:v>
                </c:pt>
                <c:pt idx="15">
                  <c:v>1.5290430167164741</c:v>
                </c:pt>
                <c:pt idx="16">
                  <c:v>1.7003918672141043</c:v>
                </c:pt>
                <c:pt idx="17">
                  <c:v>2.0410930821020576</c:v>
                </c:pt>
                <c:pt idx="18">
                  <c:v>2.1704366200927412</c:v>
                </c:pt>
                <c:pt idx="19">
                  <c:v>2.2092518496520617</c:v>
                </c:pt>
                <c:pt idx="20">
                  <c:v>2.0663796552871272</c:v>
                </c:pt>
                <c:pt idx="21">
                  <c:v>1.6895543250941094</c:v>
                </c:pt>
              </c:numCache>
            </c:numRef>
          </c:val>
          <c:smooth val="0"/>
          <c:extLst>
            <c:ext xmlns:c16="http://schemas.microsoft.com/office/drawing/2014/chart" uri="{C3380CC4-5D6E-409C-BE32-E72D297353CC}">
              <c16:uniqueId val="{00000009-0BFF-4C44-BC3F-115A866F042A}"/>
            </c:ext>
          </c:extLst>
        </c:ser>
        <c:dLbls>
          <c:showLegendKey val="0"/>
          <c:showVal val="0"/>
          <c:showCatName val="0"/>
          <c:showSerName val="0"/>
          <c:showPercent val="0"/>
          <c:showBubbleSize val="0"/>
        </c:dLbls>
        <c:marker val="1"/>
        <c:smooth val="0"/>
        <c:axId val="909875520"/>
        <c:axId val="668176896"/>
      </c:lineChart>
      <c:catAx>
        <c:axId val="90987552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b="0">
                    <a:latin typeface="Arial" panose="020B0604020202020204" pitchFamily="34" charset="0"/>
                    <a:cs typeface="Arial" panose="020B0604020202020204" pitchFamily="34" charset="0"/>
                  </a:rPr>
                  <a:t>PD</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NL"/>
            </a:p>
          </c:txPr>
        </c:title>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668176896"/>
        <c:crosses val="autoZero"/>
        <c:auto val="1"/>
        <c:lblAlgn val="ctr"/>
        <c:lblOffset val="100"/>
        <c:noMultiLvlLbl val="0"/>
      </c:catAx>
      <c:valAx>
        <c:axId val="6681768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909875520"/>
        <c:crosses val="autoZero"/>
        <c:crossBetween val="between"/>
      </c:valAx>
      <c:spPr>
        <a:noFill/>
        <a:ln>
          <a:noFill/>
        </a:ln>
        <a:effectLst/>
      </c:spPr>
    </c:plotArea>
    <c:legend>
      <c:legendPos val="r"/>
      <c:layout>
        <c:manualLayout>
          <c:xMode val="edge"/>
          <c:yMode val="edge"/>
          <c:x val="4.7487079520294621E-2"/>
          <c:y val="0.91327673428372413"/>
          <c:w val="0.77220049019580028"/>
          <c:h val="8.661176708444726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'RWA density'!$A$35</c:f>
              <c:strCache>
                <c:ptCount val="1"/>
                <c:pt idx="0">
                  <c:v>Регуляторный капитал на покрытие UL*</c:v>
                </c:pt>
              </c:strCache>
            </c:strRef>
          </c:tx>
          <c:spPr>
            <a:solidFill>
              <a:schemeClr val="accent2">
                <a:lumMod val="40000"/>
                <a:lumOff val="60000"/>
              </a:schemeClr>
            </a:solidFill>
            <a:ln>
              <a:solidFill>
                <a:schemeClr val="accent2">
                  <a:lumMod val="40000"/>
                  <a:lumOff val="60000"/>
                </a:schemeClr>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'RWA density'!$C$40:$W$41</c:f>
              <c:multiLvlStrCache>
                <c:ptCount val="21"/>
                <c:lvl>
                  <c:pt idx="0">
                    <c:v>0,1%</c:v>
                  </c:pt>
                  <c:pt idx="1">
                    <c:v>0,2%</c:v>
                  </c:pt>
                  <c:pt idx="2">
                    <c:v>0,3%</c:v>
                  </c:pt>
                  <c:pt idx="3">
                    <c:v>0,3%</c:v>
                  </c:pt>
                  <c:pt idx="4">
                    <c:v>0,5%</c:v>
                  </c:pt>
                  <c:pt idx="5">
                    <c:v>0,7%</c:v>
                  </c:pt>
                  <c:pt idx="6">
                    <c:v>0,9%</c:v>
                  </c:pt>
                  <c:pt idx="7">
                    <c:v>1,3%</c:v>
                  </c:pt>
                  <c:pt idx="8">
                    <c:v>1,7%</c:v>
                  </c:pt>
                  <c:pt idx="9">
                    <c:v>2,4%</c:v>
                  </c:pt>
                  <c:pt idx="10">
                    <c:v>3,3%</c:v>
                  </c:pt>
                  <c:pt idx="11">
                    <c:v>4,5%</c:v>
                  </c:pt>
                  <c:pt idx="12">
                    <c:v>6,2%</c:v>
                  </c:pt>
                  <c:pt idx="13">
                    <c:v>8,5%</c:v>
                  </c:pt>
                  <c:pt idx="14">
                    <c:v>11,8%</c:v>
                  </c:pt>
                  <c:pt idx="15">
                    <c:v>16,2%</c:v>
                  </c:pt>
                  <c:pt idx="16">
                    <c:v>22,3%</c:v>
                  </c:pt>
                  <c:pt idx="17">
                    <c:v>30,7%</c:v>
                  </c:pt>
                  <c:pt idx="18">
                    <c:v>42,3%</c:v>
                  </c:pt>
                  <c:pt idx="19">
                    <c:v>58,3%</c:v>
                  </c:pt>
                  <c:pt idx="20">
                    <c:v>100,0%</c:v>
                  </c:pt>
                </c:lvl>
                <c:lvl>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lvl>
              </c:multiLvlStrCache>
            </c:multiLvlStrRef>
          </c:cat>
          <c:val>
            <c:numRef>
              <c:f>'RWA density'!$C$35:$W$35</c:f>
              <c:numCache>
                <c:formatCode>0.0%</c:formatCode>
                <c:ptCount val="21"/>
                <c:pt idx="0">
                  <c:v>2.9643606610964435E-2</c:v>
                </c:pt>
                <c:pt idx="1">
                  <c:v>3.556116416366762E-2</c:v>
                </c:pt>
                <c:pt idx="2">
                  <c:v>4.2216237859308746E-2</c:v>
                </c:pt>
                <c:pt idx="3">
                  <c:v>4.9689706292447608E-2</c:v>
                </c:pt>
                <c:pt idx="4">
                  <c:v>5.7941137477121901E-2</c:v>
                </c:pt>
                <c:pt idx="5">
                  <c:v>6.6624453232008746E-2</c:v>
                </c:pt>
                <c:pt idx="6">
                  <c:v>7.5633127990557561E-2</c:v>
                </c:pt>
                <c:pt idx="7">
                  <c:v>8.4582888318525312E-2</c:v>
                </c:pt>
                <c:pt idx="8">
                  <c:v>9.3361321256931751E-2</c:v>
                </c:pt>
                <c:pt idx="9">
                  <c:v>0.10214286353392407</c:v>
                </c:pt>
                <c:pt idx="10">
                  <c:v>0.11159069589350809</c:v>
                </c:pt>
                <c:pt idx="11">
                  <c:v>0.12282473936241806</c:v>
                </c:pt>
                <c:pt idx="12">
                  <c:v>0.13698889685921598</c:v>
                </c:pt>
                <c:pt idx="13">
                  <c:v>0.15435256770962044</c:v>
                </c:pt>
                <c:pt idx="14">
                  <c:v>0.1736129509899739</c:v>
                </c:pt>
                <c:pt idx="15">
                  <c:v>0.19204817221362264</c:v>
                </c:pt>
                <c:pt idx="16">
                  <c:v>0.20605004038370406</c:v>
                </c:pt>
                <c:pt idx="17">
                  <c:v>0.21090951873389913</c:v>
                </c:pt>
                <c:pt idx="18">
                  <c:v>0.1998969081292426</c:v>
                </c:pt>
                <c:pt idx="19">
                  <c:v>0.16323143127990378</c:v>
                </c:pt>
                <c:pt idx="20">
                  <c:v>0.55000000000000004</c:v>
                </c:pt>
              </c:numCache>
            </c:numRef>
          </c:val>
          <c:extLst>
            <c:ext xmlns:c16="http://schemas.microsoft.com/office/drawing/2014/chart" uri="{C3380CC4-5D6E-409C-BE32-E72D297353CC}">
              <c16:uniqueId val="{00000000-ADF4-495C-974D-B7F2F5618A63}"/>
            </c:ext>
          </c:extLst>
        </c:ser>
        <c:ser>
          <c:idx val="1"/>
          <c:order val="1"/>
          <c:tx>
            <c:strRef>
              <c:f>'RWA density'!$A$36</c:f>
              <c:strCache>
                <c:ptCount val="1"/>
                <c:pt idx="0">
                  <c:v>Резервы на покрытие EL</c:v>
                </c:pt>
              </c:strCache>
            </c:strRef>
          </c:tx>
          <c:spPr>
            <a:solidFill>
              <a:schemeClr val="accent5">
                <a:lumMod val="40000"/>
                <a:lumOff val="60000"/>
              </a:schemeClr>
            </a:solidFill>
            <a:ln>
              <a:solidFill>
                <a:schemeClr val="tx2">
                  <a:lumMod val="20000"/>
                  <a:lumOff val="80000"/>
                </a:schemeClr>
              </a:solidFill>
            </a:ln>
            <a:effectLst/>
          </c:spPr>
          <c:invertIfNegative val="0"/>
          <c:dLbls>
            <c:dLbl>
              <c:idx val="0"/>
              <c:layout>
                <c:manualLayout>
                  <c:x val="-1.3324366489323195E-3"/>
                  <c:y val="-2.17811733836449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F4-495C-974D-B7F2F5618A63}"/>
                </c:ext>
              </c:extLst>
            </c:dLbl>
            <c:dLbl>
              <c:idx val="1"/>
              <c:layout>
                <c:manualLayout>
                  <c:x val="6.6621832446615977E-3"/>
                  <c:y val="-1.93712820985393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F4-495C-974D-B7F2F5618A63}"/>
                </c:ext>
              </c:extLst>
            </c:dLbl>
            <c:dLbl>
              <c:idx val="2"/>
              <c:layout>
                <c:manualLayout>
                  <c:x val="1.3324366489323195E-3"/>
                  <c:y val="-1.1883845867193158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3.5322895563195789E-2"/>
                      <c:h val="3.4250163084466836E-2"/>
                    </c:manualLayout>
                  </c15:layout>
                </c:ext>
                <c:ext xmlns:c16="http://schemas.microsoft.com/office/drawing/2014/chart" uri="{C3380CC4-5D6E-409C-BE32-E72D297353CC}">
                  <c16:uniqueId val="{00000003-ADF4-495C-974D-B7F2F5618A63}"/>
                </c:ext>
              </c:extLst>
            </c:dLbl>
            <c:dLbl>
              <c:idx val="3"/>
              <c:layout>
                <c:manualLayout>
                  <c:x val="1.3324366489323195E-3"/>
                  <c:y val="-7.04254099745460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F4-495C-974D-B7F2F5618A63}"/>
                </c:ext>
              </c:extLst>
            </c:dLbl>
            <c:dLbl>
              <c:idx val="4"/>
              <c:layout>
                <c:manualLayout>
                  <c:x val="-2.4427723039284809E-17"/>
                  <c:y val="-1.00146392054249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F4-495C-974D-B7F2F5618A63}"/>
                </c:ext>
              </c:extLst>
            </c:dLbl>
            <c:dLbl>
              <c:idx val="5"/>
              <c:layout>
                <c:manualLayout>
                  <c:x val="0"/>
                  <c:y val="-1.31342611566347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F4-495C-974D-B7F2F5618A63}"/>
                </c:ext>
              </c:extLst>
            </c:dLbl>
            <c:dLbl>
              <c:idx val="6"/>
              <c:layout>
                <c:manualLayout>
                  <c:x val="-1.3324366489323195E-3"/>
                  <c:y val="-1.39023950580759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F4-495C-974D-B7F2F5618A63}"/>
                </c:ext>
              </c:extLst>
            </c:dLbl>
            <c:dLbl>
              <c:idx val="7"/>
              <c:layout>
                <c:manualLayout>
                  <c:x val="-4.8855446078569617E-17"/>
                  <c:y val="-1.49560783419786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DF4-495C-974D-B7F2F5618A63}"/>
                </c:ext>
              </c:extLst>
            </c:dLbl>
            <c:dLbl>
              <c:idx val="8"/>
              <c:layout>
                <c:manualLayout>
                  <c:x val="3.9973099467969101E-3"/>
                  <c:y val="-1.64062569467517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DF4-495C-974D-B7F2F5618A63}"/>
                </c:ext>
              </c:extLst>
            </c:dLbl>
            <c:dLbl>
              <c:idx val="9"/>
              <c:layout>
                <c:manualLayout>
                  <c:x val="2.6648732978646881E-3"/>
                  <c:y val="-3.00423009177198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DF4-495C-974D-B7F2F5618A63}"/>
                </c:ext>
              </c:extLst>
            </c:dLbl>
            <c:dLbl>
              <c:idx val="10"/>
              <c:layout>
                <c:manualLayout>
                  <c:x val="1.3324366489323195E-3"/>
                  <c:y val="-6.240456426337284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DF4-495C-974D-B7F2F5618A63}"/>
                </c:ext>
              </c:extLst>
            </c:dLbl>
            <c:dLbl>
              <c:idx val="11"/>
              <c:layout>
                <c:manualLayout>
                  <c:x val="1.3324366489323195E-3"/>
                  <c:y val="3.28432311660690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DF4-495C-974D-B7F2F5618A6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'RWA density'!$C$40:$W$41</c:f>
              <c:multiLvlStrCache>
                <c:ptCount val="21"/>
                <c:lvl>
                  <c:pt idx="0">
                    <c:v>0,1%</c:v>
                  </c:pt>
                  <c:pt idx="1">
                    <c:v>0,2%</c:v>
                  </c:pt>
                  <c:pt idx="2">
                    <c:v>0,3%</c:v>
                  </c:pt>
                  <c:pt idx="3">
                    <c:v>0,3%</c:v>
                  </c:pt>
                  <c:pt idx="4">
                    <c:v>0,5%</c:v>
                  </c:pt>
                  <c:pt idx="5">
                    <c:v>0,7%</c:v>
                  </c:pt>
                  <c:pt idx="6">
                    <c:v>0,9%</c:v>
                  </c:pt>
                  <c:pt idx="7">
                    <c:v>1,3%</c:v>
                  </c:pt>
                  <c:pt idx="8">
                    <c:v>1,7%</c:v>
                  </c:pt>
                  <c:pt idx="9">
                    <c:v>2,4%</c:v>
                  </c:pt>
                  <c:pt idx="10">
                    <c:v>3,3%</c:v>
                  </c:pt>
                  <c:pt idx="11">
                    <c:v>4,5%</c:v>
                  </c:pt>
                  <c:pt idx="12">
                    <c:v>6,2%</c:v>
                  </c:pt>
                  <c:pt idx="13">
                    <c:v>8,5%</c:v>
                  </c:pt>
                  <c:pt idx="14">
                    <c:v>11,8%</c:v>
                  </c:pt>
                  <c:pt idx="15">
                    <c:v>16,2%</c:v>
                  </c:pt>
                  <c:pt idx="16">
                    <c:v>22,3%</c:v>
                  </c:pt>
                  <c:pt idx="17">
                    <c:v>30,7%</c:v>
                  </c:pt>
                  <c:pt idx="18">
                    <c:v>42,3%</c:v>
                  </c:pt>
                  <c:pt idx="19">
                    <c:v>58,3%</c:v>
                  </c:pt>
                  <c:pt idx="20">
                    <c:v>100,0%</c:v>
                  </c:pt>
                </c:lvl>
                <c:lvl>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lvl>
              </c:multiLvlStrCache>
            </c:multiLvlStrRef>
          </c:cat>
          <c:val>
            <c:numRef>
              <c:f>'RWA density'!$C$36:$W$36</c:f>
              <c:numCache>
                <c:formatCode>0.0%</c:formatCode>
                <c:ptCount val="21"/>
                <c:pt idx="0">
                  <c:v>5.9850000000000007E-4</c:v>
                </c:pt>
                <c:pt idx="1">
                  <c:v>8.2800000000000007E-4</c:v>
                </c:pt>
                <c:pt idx="2">
                  <c:v>1.1385000000000002E-3</c:v>
                </c:pt>
                <c:pt idx="3">
                  <c:v>1.5660000000000001E-3</c:v>
                </c:pt>
                <c:pt idx="4">
                  <c:v>2.16E-3</c:v>
                </c:pt>
                <c:pt idx="5">
                  <c:v>2.97E-3</c:v>
                </c:pt>
                <c:pt idx="6">
                  <c:v>4.0950000000000005E-3</c:v>
                </c:pt>
                <c:pt idx="7">
                  <c:v>5.6385000000000003E-3</c:v>
                </c:pt>
                <c:pt idx="8">
                  <c:v>7.7625000000000012E-3</c:v>
                </c:pt>
                <c:pt idx="9">
                  <c:v>1.0687500000000001E-2</c:v>
                </c:pt>
                <c:pt idx="10">
                  <c:v>1.4719500000000002E-2</c:v>
                </c:pt>
                <c:pt idx="11">
                  <c:v>2.0272499999999999E-2</c:v>
                </c:pt>
                <c:pt idx="12">
                  <c:v>2.7917999999999998E-2</c:v>
                </c:pt>
                <c:pt idx="13">
                  <c:v>3.8443500000000005E-2</c:v>
                </c:pt>
                <c:pt idx="14">
                  <c:v>5.2942500000000003E-2</c:v>
                </c:pt>
                <c:pt idx="15">
                  <c:v>7.2913500000000006E-2</c:v>
                </c:pt>
                <c:pt idx="16">
                  <c:v>0.1004085</c:v>
                </c:pt>
                <c:pt idx="17">
                  <c:v>0.13827600000000001</c:v>
                </c:pt>
                <c:pt idx="18">
                  <c:v>0.19042200000000001</c:v>
                </c:pt>
                <c:pt idx="19">
                  <c:v>0.26223750000000001</c:v>
                </c:pt>
                <c:pt idx="20">
                  <c:v>0.45</c:v>
                </c:pt>
              </c:numCache>
            </c:numRef>
          </c:val>
          <c:extLst>
            <c:ext xmlns:c16="http://schemas.microsoft.com/office/drawing/2014/chart" uri="{C3380CC4-5D6E-409C-BE32-E72D297353CC}">
              <c16:uniqueId val="{0000000D-ADF4-495C-974D-B7F2F5618A63}"/>
            </c:ext>
          </c:extLst>
        </c:ser>
        <c:dLbls>
          <c:dLblPos val="ctr"/>
          <c:showLegendKey val="0"/>
          <c:showVal val="1"/>
          <c:showCatName val="0"/>
          <c:showSerName val="0"/>
          <c:showPercent val="0"/>
          <c:showBubbleSize val="0"/>
        </c:dLbls>
        <c:gapWidth val="150"/>
        <c:overlap val="100"/>
        <c:axId val="132032847"/>
        <c:axId val="132028255"/>
      </c:barChart>
      <c:catAx>
        <c:axId val="13203284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132028255"/>
        <c:crosses val="autoZero"/>
        <c:auto val="1"/>
        <c:lblAlgn val="ctr"/>
        <c:lblOffset val="100"/>
        <c:noMultiLvlLbl val="0"/>
      </c:catAx>
      <c:valAx>
        <c:axId val="13202825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13203284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legend>
    <c:plotVisOnly val="1"/>
    <c:dispBlanksAs val="gap"/>
    <c:showDLblsOverMax val="0"/>
  </c:chart>
  <c:spPr>
    <a:noFill/>
    <a:ln>
      <a:noFill/>
    </a:ln>
    <a:effectLst/>
  </c:spPr>
  <c:txPr>
    <a:bodyPr/>
    <a:lstStyle/>
    <a:p>
      <a:pPr>
        <a:defRPr sz="1200"/>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24783766948753E-2"/>
          <c:y val="4.0099608854528797E-2"/>
          <c:w val="0.88886118391248192"/>
          <c:h val="0.75377989873712392"/>
        </c:manualLayout>
      </c:layout>
      <c:lineChart>
        <c:grouping val="standard"/>
        <c:varyColors val="0"/>
        <c:ser>
          <c:idx val="0"/>
          <c:order val="0"/>
          <c:tx>
            <c:strRef>
              <c:f>Calibration!$D$9</c:f>
              <c:strCache>
                <c:ptCount val="1"/>
                <c:pt idx="0">
                  <c:v>Factual DR</c:v>
                </c:pt>
              </c:strCache>
            </c:strRef>
          </c:tx>
          <c:spPr>
            <a:ln w="28575" cap="rnd">
              <a:solidFill>
                <a:schemeClr val="accent1"/>
              </a:solidFill>
              <a:round/>
            </a:ln>
            <a:effectLst/>
          </c:spPr>
          <c:marker>
            <c:symbol val="none"/>
          </c:marker>
          <c:val>
            <c:numRef>
              <c:f>Calibration!$D$10:$D$20</c:f>
              <c:numCache>
                <c:formatCode>0.0%</c:formatCode>
                <c:ptCount val="11"/>
                <c:pt idx="0">
                  <c:v>0.02</c:v>
                </c:pt>
                <c:pt idx="1">
                  <c:v>0.04</c:v>
                </c:pt>
                <c:pt idx="2">
                  <c:v>0.01</c:v>
                </c:pt>
                <c:pt idx="3">
                  <c:v>0.05</c:v>
                </c:pt>
                <c:pt idx="4">
                  <c:v>0.03</c:v>
                </c:pt>
                <c:pt idx="5">
                  <c:v>0.09</c:v>
                </c:pt>
                <c:pt idx="6">
                  <c:v>7.0000000000000007E-2</c:v>
                </c:pt>
                <c:pt idx="7">
                  <c:v>0.12</c:v>
                </c:pt>
                <c:pt idx="8">
                  <c:v>0.17</c:v>
                </c:pt>
                <c:pt idx="9">
                  <c:v>0.36</c:v>
                </c:pt>
                <c:pt idx="10">
                  <c:v>0.57999999999999996</c:v>
                </c:pt>
              </c:numCache>
            </c:numRef>
          </c:val>
          <c:smooth val="0"/>
          <c:extLst>
            <c:ext xmlns:c16="http://schemas.microsoft.com/office/drawing/2014/chart" uri="{C3380CC4-5D6E-409C-BE32-E72D297353CC}">
              <c16:uniqueId val="{00000000-84C6-4CC3-A854-AA8AC56E7F11}"/>
            </c:ext>
          </c:extLst>
        </c:ser>
        <c:ser>
          <c:idx val="1"/>
          <c:order val="1"/>
          <c:tx>
            <c:strRef>
              <c:f>Calibration!$E$9</c:f>
              <c:strCache>
                <c:ptCount val="1"/>
                <c:pt idx="0">
                  <c:v>PD after calibration</c:v>
                </c:pt>
              </c:strCache>
            </c:strRef>
          </c:tx>
          <c:spPr>
            <a:ln w="28575" cap="rnd">
              <a:solidFill>
                <a:schemeClr val="accent2"/>
              </a:solidFill>
              <a:round/>
            </a:ln>
            <a:effectLst/>
          </c:spPr>
          <c:marker>
            <c:symbol val="none"/>
          </c:marker>
          <c:val>
            <c:numRef>
              <c:f>Calibration!$E$10:$E$20</c:f>
              <c:numCache>
                <c:formatCode>0.0%</c:formatCode>
                <c:ptCount val="11"/>
                <c:pt idx="0">
                  <c:v>3.9306040985798343E-3</c:v>
                </c:pt>
                <c:pt idx="1">
                  <c:v>6.2847121488537076E-3</c:v>
                </c:pt>
                <c:pt idx="2">
                  <c:v>1.0034533302808983E-2</c:v>
                </c:pt>
                <c:pt idx="3">
                  <c:v>1.5985721678018452E-2</c:v>
                </c:pt>
                <c:pt idx="4">
                  <c:v>2.5375914398291892E-2</c:v>
                </c:pt>
                <c:pt idx="5">
                  <c:v>4.0057469278293734E-2</c:v>
                </c:pt>
                <c:pt idx="6">
                  <c:v>6.2686883967042306E-2</c:v>
                </c:pt>
                <c:pt idx="7">
                  <c:v>9.6810926607212883E-2</c:v>
                </c:pt>
                <c:pt idx="8">
                  <c:v>0.14660520955676265</c:v>
                </c:pt>
                <c:pt idx="9">
                  <c:v>0.21588906282018147</c:v>
                </c:pt>
                <c:pt idx="10">
                  <c:v>0.3061686709896615</c:v>
                </c:pt>
              </c:numCache>
            </c:numRef>
          </c:val>
          <c:smooth val="0"/>
          <c:extLst>
            <c:ext xmlns:c16="http://schemas.microsoft.com/office/drawing/2014/chart" uri="{C3380CC4-5D6E-409C-BE32-E72D297353CC}">
              <c16:uniqueId val="{00000001-84C6-4CC3-A854-AA8AC56E7F11}"/>
            </c:ext>
          </c:extLst>
        </c:ser>
        <c:dLbls>
          <c:showLegendKey val="0"/>
          <c:showVal val="0"/>
          <c:showCatName val="0"/>
          <c:showSerName val="0"/>
          <c:showPercent val="0"/>
          <c:showBubbleSize val="0"/>
        </c:dLbls>
        <c:smooth val="0"/>
        <c:axId val="663016440"/>
        <c:axId val="663016768"/>
      </c:lineChart>
      <c:catAx>
        <c:axId val="663016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Ratings</a:t>
                </a:r>
              </a:p>
            </c:rich>
          </c:tx>
          <c:layout>
            <c:manualLayout>
              <c:xMode val="edge"/>
              <c:yMode val="edge"/>
              <c:x val="0.47198851602842345"/>
              <c:y val="0.862978744756323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NL"/>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663016768"/>
        <c:crosses val="autoZero"/>
        <c:auto val="1"/>
        <c:lblAlgn val="ctr"/>
        <c:lblOffset val="100"/>
        <c:noMultiLvlLbl val="0"/>
      </c:catAx>
      <c:valAx>
        <c:axId val="663016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NL"/>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663016440"/>
        <c:crosses val="autoZero"/>
        <c:crossBetween val="between"/>
      </c:valAx>
      <c:spPr>
        <a:noFill/>
        <a:ln>
          <a:noFill/>
        </a:ln>
        <a:effectLst/>
      </c:spPr>
    </c:plotArea>
    <c:legend>
      <c:legendPos val="b"/>
      <c:layout>
        <c:manualLayout>
          <c:xMode val="edge"/>
          <c:yMode val="edge"/>
          <c:x val="0.33997462886832214"/>
          <c:y val="0.93165786567178643"/>
          <c:w val="0.32005060913746808"/>
          <c:h val="6.110062898460980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showDLblsOverMax val="0"/>
  </c:chart>
  <c:spPr>
    <a:noFill/>
    <a:ln>
      <a:noFill/>
    </a:ln>
    <a:effectLst/>
  </c:spPr>
  <c:txPr>
    <a:bodyPr/>
    <a:lstStyle/>
    <a:p>
      <a:pPr>
        <a:defRPr/>
      </a:pPr>
      <a:endParaRPr lang="en-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B97180D7-B1F7-0C4C-AC17-93CEAA5937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A64E4E00-8D2E-D84B-8088-45B873471C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3AF864-2CD3-6048-8DC4-485EC2838207}" type="datetimeFigureOut">
              <a:rPr lang="ru-RU" smtClean="0"/>
              <a:t>12.03.2023</a:t>
            </a:fld>
            <a:endParaRPr lang="ru-RU"/>
          </a:p>
        </p:txBody>
      </p:sp>
      <p:sp>
        <p:nvSpPr>
          <p:cNvPr id="4" name="Нижний колонтитул 3">
            <a:extLst>
              <a:ext uri="{FF2B5EF4-FFF2-40B4-BE49-F238E27FC236}">
                <a16:creationId xmlns:a16="http://schemas.microsoft.com/office/drawing/2014/main" id="{FC1EED8B-FB1F-374B-ABD1-FD309C613C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12C18920-3B0C-8641-A550-47892747AA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1EF4A4-1C9C-8547-8028-E591E942DEB1}" type="slidenum">
              <a:rPr lang="ru-RU" smtClean="0"/>
              <a:t>‹#›</a:t>
            </a:fld>
            <a:endParaRPr lang="ru-RU"/>
          </a:p>
        </p:txBody>
      </p:sp>
    </p:spTree>
    <p:extLst>
      <p:ext uri="{BB962C8B-B14F-4D97-AF65-F5344CB8AC3E}">
        <p14:creationId xmlns:p14="http://schemas.microsoft.com/office/powerpoint/2010/main" val="1623010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A9580-5DD1-2F48-9402-1A45898D33DB}" type="datetimeFigureOut">
              <a:rPr lang="ru-RU" smtClean="0"/>
              <a:t>12.03.2023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A977D-FD21-5343-9077-4BC06D1F8CA3}" type="slidenum">
              <a:rPr lang="ru-RU" smtClean="0"/>
              <a:t>‹#›</a:t>
            </a:fld>
            <a:endParaRPr lang="ru-RU"/>
          </a:p>
        </p:txBody>
      </p:sp>
    </p:spTree>
    <p:extLst>
      <p:ext uri="{BB962C8B-B14F-4D97-AF65-F5344CB8AC3E}">
        <p14:creationId xmlns:p14="http://schemas.microsoft.com/office/powerpoint/2010/main" val="653869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4906D654-7A78-41C3-B1BA-CF8B08883B18}" type="slidenum">
              <a:rPr lang="ru-RU" smtClean="0"/>
              <a:t>32</a:t>
            </a:fld>
            <a:endParaRPr lang="ru-RU" dirty="0"/>
          </a:p>
        </p:txBody>
      </p:sp>
    </p:spTree>
    <p:extLst>
      <p:ext uri="{BB962C8B-B14F-4D97-AF65-F5344CB8AC3E}">
        <p14:creationId xmlns:p14="http://schemas.microsoft.com/office/powerpoint/2010/main" val="26110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4906D654-7A78-41C3-B1BA-CF8B08883B18}" type="slidenum">
              <a:rPr lang="ru-RU" smtClean="0"/>
              <a:t>34</a:t>
            </a:fld>
            <a:endParaRPr lang="ru-RU" dirty="0"/>
          </a:p>
        </p:txBody>
      </p:sp>
    </p:spTree>
    <p:extLst>
      <p:ext uri="{BB962C8B-B14F-4D97-AF65-F5344CB8AC3E}">
        <p14:creationId xmlns:p14="http://schemas.microsoft.com/office/powerpoint/2010/main" val="2351132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http://8FB5843F48046975B704222F29D426D5.dms.sberbank.ru/8FB5843F48046975B704222F29D426D5-92DCC9725E0A03BFCF87C98938EC5031-F580345CCB2E5D2A12308062CC9D6F08/1.pn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http://05311BFB0B7396CBCF59420FADC09062.dms.sberbank.ru/05311BFB0B7396CBCF59420FADC09062-A3706015402A346BAE2C7E4161CEDD42-AA08E215F1EBA7C368CDE302EC67DC4F/1.png" TargetMode="External"/><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6.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http://3EEE8CC36362A1B93106D340F90BE226.dms.sberbank.ru/3EEE8CC36362A1B93106D340F90BE226-A3706015402A346BAE2C7E4161CEDD42-DA6E8F237AE873BF559EA13E499ED118/1.png" TargetMode="External"/><Relationship Id="rId2" Type="http://schemas.openxmlformats.org/officeDocument/2006/relationships/image" Target="http://3EEE8CC36362A1B93106D340F90BE226.dms.sberbank.ru/3EEE8CC36362A1B93106D340F90BE226-A3706015402A346BAE2C7E4161CEDD42-8A19DAE6A8E385E2781C660950167FD1/1.png" TargetMode="External"/><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http://5A9FAA11343EC11A72E306E41DBDD243.dms.sberbank.ru/5A9FAA11343EC11A72E306E41DBDD243-A3706015402A346BAE2C7E4161CEDD42-78B027483C7D8D513BF49F01B3104E69/1.png" TargetMode="External"/><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http://3EEE8CC36362A1B93106D340F90BE226.dms.sberbank.ru/3EEE8CC36362A1B93106D340F90BE226-A3706015402A346BAE2C7E4161CEDD42-DA6E8F237AE873BF559EA13E499ED118/1.png" TargetMode="External"/><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http://05311BFB0B7396CBCF59420FADC09062.dms.sberbank.ru/05311BFB0B7396CBCF59420FADC09062-A43BE17F84EBF8A14D2FBB31548AE660-EA03F1F07397044467A7D5A37B53EE79/1.png" TargetMode="External"/><Relationship Id="rId5" Type="http://schemas.openxmlformats.org/officeDocument/2006/relationships/image" Target="NULL"/><Relationship Id="rId4" Type="http://schemas.openxmlformats.org/officeDocument/2006/relationships/oleObject" Target="../embeddings/oleObject9.bin"/></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Master" Target="../slideMasters/slideMaster7.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3.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5.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ABD1954582B367FE0B5E580EEE7824CD/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3.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2.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1.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19.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7.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4.xml.rels><?xml version="1.0" encoding="UTF-8" standalone="yes"?>
<Relationships xmlns="http://schemas.openxmlformats.org/package/2006/relationships"><Relationship Id="rId2" Type="http://schemas.openxmlformats.org/officeDocument/2006/relationships/image" Target="http://93A7C4B339CCDD211E158032049A3A49.dms.sberbank.ru/93A7C4B339CCDD211E158032049A3A49-048609E64F524779FACC06A290525D57-028113238EC6D8AC5E862ACF66077798/1.png" TargetMode="External"/><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5.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7.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4.png"/></Relationships>
</file>

<file path=ppt/slideLayouts/_rels/slideLayout43.xml.rels><?xml version="1.0" encoding="UTF-8" standalone="yes"?>
<Relationships xmlns="http://schemas.openxmlformats.org/package/2006/relationships"><Relationship Id="rId3" Type="http://schemas.openxmlformats.org/officeDocument/2006/relationships/image" Target="http://DF3E5075026D06B109AE70DBF9D6CDD1.dms.sberbank.ru/DF3E5075026D06B109AE70DBF9D6CDD1-92DCC9725E0A03BFCF87C98938EC5031-7C306E030999F7BF689A16489D167D10/1.png" TargetMode="External"/><Relationship Id="rId2" Type="http://schemas.openxmlformats.org/officeDocument/2006/relationships/image" Target="../media/image39.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http://D0340E7D5E8451B36CF9DE5E517AB11D.dms.sberbank.ru/D0340E7D5E8451B36CF9DE5E517AB11D-76E77F61EA6BF346E8CD249421A1F0C6-979C24910635A5F09AF6D68FE94A4CA8/1.png" TargetMode="External"/><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http://277CFEF32177A4B1AA838F1AC8627F3C.dms.sberbank.ru/277CFEF32177A4B1AA838F1AC8627F3C-D721484550977C95F98CF7A7709B105F-B058A5EA472CB7D47202A9B873626704/1.png" TargetMode="External"/><Relationship Id="rId5" Type="http://schemas.openxmlformats.org/officeDocument/2006/relationships/image" Target="NULL"/><Relationship Id="rId4" Type="http://schemas.openxmlformats.org/officeDocument/2006/relationships/oleObject" Target="../embeddings/oleObject10.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http://3EEE8CC36362A1B93106D340F90BE226.dms.sberbank.ru/3EEE8CC36362A1B93106D340F90BE226-A3706015402A346BAE2C7E4161CEDD42-DA6E8F237AE873BF559EA13E499ED118/1.png" TargetMode="Externa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oleObject" Target="../embeddings/oleObject11.bin"/></Relationships>
</file>

<file path=ppt/slideLayouts/_rels/slideLayout6.xml.rels><?xml version="1.0" encoding="UTF-8" standalone="yes"?>
<Relationships xmlns="http://schemas.openxmlformats.org/package/2006/relationships"><Relationship Id="rId2" Type="http://schemas.openxmlformats.org/officeDocument/2006/relationships/image" Target="http://93A7C4B339CCDD211E158032049A3A49.dms.sberbank.ru/93A7C4B339CCDD211E158032049A3A49-048609E64F524779FACC06A290525D57-028113238EC6D8AC5E862ACF66077798/1.png" TargetMode="Externa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257548" y="6126266"/>
            <a:ext cx="521496" cy="365125"/>
          </a:xfrm>
          <a:prstGeom prst="rect">
            <a:avLst/>
          </a:prstGeom>
        </p:spPr>
        <p:txBody>
          <a:bodyPr/>
          <a:lstStyle/>
          <a:p>
            <a:fld id="{054C8753-49EE-4AA4-B7F7-004F2534EA1E}" type="slidenum">
              <a:rPr lang="ru-RU" smtClean="0"/>
              <a:t>‹#›</a:t>
            </a:fld>
            <a:endParaRPr lang="ru-RU" dirty="0"/>
          </a:p>
        </p:txBody>
      </p:sp>
      <p:pic>
        <p:nvPicPr>
          <p:cNvPr id="2" name="Рисунок 1" descr="http://8FB5843F48046975B704222F29D426D5.dms.sberbank.ru/8FB5843F48046975B704222F29D426D5-92DCC9725E0A03BFCF87C98938EC5031-F580345CCB2E5D2A12308062CC9D6F08/1.png"/>
          <p:cNvPicPr>
            <a:picLocks/>
          </p:cNvPicPr>
          <p:nvPr userDrawn="1"/>
        </p:nvPicPr>
        <p:blipFill>
          <a:blip r:link="rId2"/>
          <a:stretch>
            <a:fillRect/>
          </a:stretch>
        </p:blipFill>
        <p:spPr>
          <a:xfrm>
            <a:off x="0" y="0"/>
            <a:ext cx="1588" cy="1588"/>
          </a:xfrm>
          <a:prstGeom prst="rect">
            <a:avLst/>
          </a:prstGeom>
        </p:spPr>
      </p:pic>
      <p:pic>
        <p:nvPicPr>
          <p:cNvPr id="3" name="Рисунок 2" descr="http://8FB5843F48046975B704222F29D426D5.dms.sberbank.ru/8FB5843F48046975B704222F29D426D5-92DCC9725E0A03BFCF87C98938EC5031-F580345CCB2E5D2A12308062CC9D6F08/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76476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pPr/>
              <a:t>‹#›</a:t>
            </a:fld>
            <a:endParaRPr lang="ru-RU" dirty="0"/>
          </a:p>
        </p:txBody>
      </p:sp>
    </p:spTree>
    <p:extLst>
      <p:ext uri="{BB962C8B-B14F-4D97-AF65-F5344CB8AC3E}">
        <p14:creationId xmlns:p14="http://schemas.microsoft.com/office/powerpoint/2010/main" val="145323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Титул с картинкой на фоне">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92000" cy="6858000"/>
          </a:xfrm>
          <a:prstGeom prst="rect">
            <a:avLst/>
          </a:prstGeom>
        </p:spPr>
        <p:txBody>
          <a:bodyPr lIns="68580" tIns="34290" rIns="68580" bIns="34290"/>
          <a:lstStyle>
            <a:lvl1pPr>
              <a:defRPr sz="1200">
                <a:solidFill>
                  <a:schemeClr val="bg1"/>
                </a:solidFill>
              </a:defRPr>
            </a:lvl1pPr>
          </a:lstStyle>
          <a:p>
            <a:endParaRPr lang="en-US" dirty="0"/>
          </a:p>
        </p:txBody>
      </p:sp>
      <p:sp>
        <p:nvSpPr>
          <p:cNvPr id="33" name="Title 9"/>
          <p:cNvSpPr>
            <a:spLocks noGrp="1"/>
          </p:cNvSpPr>
          <p:nvPr>
            <p:ph type="title" hasCustomPrompt="1"/>
          </p:nvPr>
        </p:nvSpPr>
        <p:spPr>
          <a:xfrm>
            <a:off x="587378" y="2097092"/>
            <a:ext cx="10188575" cy="701731"/>
          </a:xfrm>
          <a:prstGeom prst="rect">
            <a:avLst/>
          </a:prstGeom>
        </p:spPr>
        <p:txBody>
          <a:bodyPr lIns="68580" tIns="34290" rIns="68580" bIns="34290" anchor="t" anchorCtr="0">
            <a:spAutoFit/>
          </a:bodyPr>
          <a:lstStyle>
            <a:lvl1pPr>
              <a:lnSpc>
                <a:spcPct val="90000"/>
              </a:lnSpc>
              <a:defRPr sz="4400" b="0" i="0" cap="none" baseline="0">
                <a:solidFill>
                  <a:schemeClr val="bg1"/>
                </a:solidFill>
                <a:latin typeface="+mj-lt"/>
                <a:ea typeface="Calibri Light" charset="0"/>
                <a:cs typeface="Calibri Light" charset="0"/>
              </a:defRPr>
            </a:lvl1pPr>
          </a:lstStyle>
          <a:p>
            <a:r>
              <a:rPr lang="ru-RU" dirty="0"/>
              <a:t>Название презентации</a:t>
            </a:r>
            <a:endParaRPr lang="en-US" dirty="0"/>
          </a:p>
        </p:txBody>
      </p:sp>
      <p:sp>
        <p:nvSpPr>
          <p:cNvPr id="4" name="Text Placeholder 3"/>
          <p:cNvSpPr>
            <a:spLocks noGrp="1"/>
          </p:cNvSpPr>
          <p:nvPr>
            <p:ph type="body" sz="quarter" idx="12" hasCustomPrompt="1"/>
          </p:nvPr>
        </p:nvSpPr>
        <p:spPr>
          <a:xfrm>
            <a:off x="587378" y="4344989"/>
            <a:ext cx="7561263" cy="401648"/>
          </a:xfrm>
          <a:prstGeom prst="rect">
            <a:avLst/>
          </a:prstGeom>
        </p:spPr>
        <p:txBody>
          <a:bodyPr lIns="68580" tIns="34290" rIns="68580" bIns="34290">
            <a:spAutoFit/>
          </a:bodyPr>
          <a:lstStyle>
            <a:lvl1pPr>
              <a:defRPr lang="en-US" sz="2400" b="0" i="0" kern="1200" cap="none" baseline="0">
                <a:solidFill>
                  <a:schemeClr val="bg1"/>
                </a:solidFill>
                <a:latin typeface="+mj-lt"/>
                <a:ea typeface="Calibri" charset="0"/>
                <a:cs typeface="Calibri" charset="0"/>
              </a:defRPr>
            </a:lvl1pPr>
            <a:lvl2pPr marL="0" marR="0" indent="0" algn="l" defTabSz="914377" rtl="0" eaLnBrk="1" fontAlgn="auto" latinLnBrk="0" hangingPunct="1">
              <a:lnSpc>
                <a:spcPct val="100000"/>
              </a:lnSpc>
              <a:spcBef>
                <a:spcPct val="0"/>
              </a:spcBef>
              <a:spcAft>
                <a:spcPts val="0"/>
              </a:spcAft>
              <a:buClrTx/>
              <a:buSzTx/>
              <a:buFont typeface="Arial"/>
              <a:buNone/>
              <a:tabLst/>
              <a:defRPr/>
            </a:lvl2pPr>
          </a:lstStyle>
          <a:p>
            <a:pPr lvl="0"/>
            <a:r>
              <a:rPr lang="ru-RU" dirty="0"/>
              <a:t>Дополнительный текст, пояснение, подзаголовок</a:t>
            </a:r>
          </a:p>
        </p:txBody>
      </p:sp>
      <p:sp>
        <p:nvSpPr>
          <p:cNvPr id="6" name="Shape"/>
          <p:cNvSpPr/>
          <p:nvPr userDrawn="1"/>
        </p:nvSpPr>
        <p:spPr>
          <a:xfrm>
            <a:off x="695330" y="692154"/>
            <a:ext cx="1990513" cy="374625"/>
          </a:xfrm>
          <a:custGeom>
            <a:avLst/>
            <a:gdLst/>
            <a:ahLst/>
            <a:cxnLst>
              <a:cxn ang="0">
                <a:pos x="wd2" y="hd2"/>
              </a:cxn>
              <a:cxn ang="5400000">
                <a:pos x="wd2" y="hd2"/>
              </a:cxn>
              <a:cxn ang="10800000">
                <a:pos x="wd2" y="hd2"/>
              </a:cxn>
              <a:cxn ang="16200000">
                <a:pos x="wd2" y="hd2"/>
              </a:cxn>
            </a:cxnLst>
            <a:rect l="0" t="0" r="r" b="b"/>
            <a:pathLst>
              <a:path w="21600" h="21600" extrusionOk="0">
                <a:moveTo>
                  <a:pt x="2936" y="0"/>
                </a:moveTo>
                <a:lnTo>
                  <a:pt x="1286" y="5042"/>
                </a:lnTo>
                <a:lnTo>
                  <a:pt x="551" y="2798"/>
                </a:lnTo>
                <a:cubicBezTo>
                  <a:pt x="499" y="3104"/>
                  <a:pt x="449" y="3428"/>
                  <a:pt x="403" y="3762"/>
                </a:cubicBezTo>
                <a:cubicBezTo>
                  <a:pt x="403" y="3762"/>
                  <a:pt x="1286" y="6458"/>
                  <a:pt x="1286" y="6458"/>
                </a:cubicBezTo>
                <a:lnTo>
                  <a:pt x="3183" y="659"/>
                </a:lnTo>
                <a:cubicBezTo>
                  <a:pt x="3104" y="413"/>
                  <a:pt x="3022" y="191"/>
                  <a:pt x="2936" y="0"/>
                </a:cubicBezTo>
                <a:close/>
                <a:moveTo>
                  <a:pt x="3397" y="1421"/>
                </a:moveTo>
                <a:lnTo>
                  <a:pt x="1286" y="7874"/>
                </a:lnTo>
                <a:lnTo>
                  <a:pt x="277" y="4790"/>
                </a:lnTo>
                <a:cubicBezTo>
                  <a:pt x="239" y="5144"/>
                  <a:pt x="205" y="5514"/>
                  <a:pt x="174" y="5891"/>
                </a:cubicBezTo>
                <a:lnTo>
                  <a:pt x="1286" y="9285"/>
                </a:lnTo>
                <a:cubicBezTo>
                  <a:pt x="1286" y="9285"/>
                  <a:pt x="3583" y="2264"/>
                  <a:pt x="3583" y="2264"/>
                </a:cubicBezTo>
                <a:cubicBezTo>
                  <a:pt x="3524" y="1964"/>
                  <a:pt x="3462" y="1684"/>
                  <a:pt x="3397" y="1421"/>
                </a:cubicBezTo>
                <a:close/>
                <a:moveTo>
                  <a:pt x="6427" y="2793"/>
                </a:moveTo>
                <a:cubicBezTo>
                  <a:pt x="5648" y="2793"/>
                  <a:pt x="5344" y="5127"/>
                  <a:pt x="5344" y="8979"/>
                </a:cubicBezTo>
                <a:cubicBezTo>
                  <a:pt x="5344" y="12999"/>
                  <a:pt x="5724" y="14870"/>
                  <a:pt x="6383" y="14870"/>
                </a:cubicBezTo>
                <a:cubicBezTo>
                  <a:pt x="6662" y="14870"/>
                  <a:pt x="6932" y="14483"/>
                  <a:pt x="7133" y="13799"/>
                </a:cubicBezTo>
                <a:lnTo>
                  <a:pt x="7064" y="13101"/>
                </a:lnTo>
                <a:cubicBezTo>
                  <a:pt x="6932" y="13451"/>
                  <a:pt x="6772" y="13784"/>
                  <a:pt x="6514" y="13784"/>
                </a:cubicBezTo>
                <a:cubicBezTo>
                  <a:pt x="5971" y="13784"/>
                  <a:pt x="5856" y="11550"/>
                  <a:pt x="5856" y="8548"/>
                </a:cubicBezTo>
                <a:cubicBezTo>
                  <a:pt x="5856" y="5396"/>
                  <a:pt x="5975" y="3559"/>
                  <a:pt x="6442" y="3559"/>
                </a:cubicBezTo>
                <a:cubicBezTo>
                  <a:pt x="6741" y="3559"/>
                  <a:pt x="6837" y="4161"/>
                  <a:pt x="6888" y="5028"/>
                </a:cubicBezTo>
                <a:lnTo>
                  <a:pt x="6926" y="5760"/>
                </a:lnTo>
                <a:lnTo>
                  <a:pt x="7066" y="5760"/>
                </a:lnTo>
                <a:cubicBezTo>
                  <a:pt x="7060" y="4976"/>
                  <a:pt x="7060" y="4110"/>
                  <a:pt x="7066" y="3326"/>
                </a:cubicBezTo>
                <a:cubicBezTo>
                  <a:pt x="7004" y="3193"/>
                  <a:pt x="6772" y="2793"/>
                  <a:pt x="6427" y="2793"/>
                </a:cubicBezTo>
                <a:close/>
                <a:moveTo>
                  <a:pt x="7330" y="2992"/>
                </a:moveTo>
                <a:lnTo>
                  <a:pt x="7330" y="3360"/>
                </a:lnTo>
                <a:cubicBezTo>
                  <a:pt x="7440" y="3493"/>
                  <a:pt x="7456" y="3662"/>
                  <a:pt x="7456" y="4296"/>
                </a:cubicBezTo>
                <a:lnTo>
                  <a:pt x="7456" y="13367"/>
                </a:lnTo>
                <a:cubicBezTo>
                  <a:pt x="7456" y="14001"/>
                  <a:pt x="7440" y="14170"/>
                  <a:pt x="7330" y="14303"/>
                </a:cubicBezTo>
                <a:lnTo>
                  <a:pt x="7330" y="14667"/>
                </a:lnTo>
                <a:lnTo>
                  <a:pt x="8210" y="14667"/>
                </a:lnTo>
                <a:cubicBezTo>
                  <a:pt x="8747" y="14667"/>
                  <a:pt x="9079" y="13899"/>
                  <a:pt x="9079" y="10764"/>
                </a:cubicBezTo>
                <a:cubicBezTo>
                  <a:pt x="9079" y="7545"/>
                  <a:pt x="8652" y="7181"/>
                  <a:pt x="8049" y="7181"/>
                </a:cubicBezTo>
                <a:lnTo>
                  <a:pt x="7927" y="7181"/>
                </a:lnTo>
                <a:lnTo>
                  <a:pt x="7927" y="4412"/>
                </a:lnTo>
                <a:cubicBezTo>
                  <a:pt x="7927" y="3912"/>
                  <a:pt x="7946" y="3728"/>
                  <a:pt x="8084" y="3728"/>
                </a:cubicBezTo>
                <a:cubicBezTo>
                  <a:pt x="8084" y="3728"/>
                  <a:pt x="8385" y="3728"/>
                  <a:pt x="8385" y="3728"/>
                </a:cubicBezTo>
                <a:cubicBezTo>
                  <a:pt x="8671" y="3728"/>
                  <a:pt x="8749" y="3842"/>
                  <a:pt x="8818" y="5042"/>
                </a:cubicBezTo>
                <a:lnTo>
                  <a:pt x="8847" y="5527"/>
                </a:lnTo>
                <a:lnTo>
                  <a:pt x="8966" y="5527"/>
                </a:lnTo>
                <a:cubicBezTo>
                  <a:pt x="8960" y="4677"/>
                  <a:pt x="8960" y="3842"/>
                  <a:pt x="8966" y="2992"/>
                </a:cubicBezTo>
                <a:lnTo>
                  <a:pt x="7330" y="2992"/>
                </a:lnTo>
                <a:close/>
                <a:moveTo>
                  <a:pt x="9327" y="2992"/>
                </a:moveTo>
                <a:lnTo>
                  <a:pt x="9327" y="3360"/>
                </a:lnTo>
                <a:cubicBezTo>
                  <a:pt x="9437" y="3493"/>
                  <a:pt x="9453" y="3662"/>
                  <a:pt x="9453" y="4296"/>
                </a:cubicBezTo>
                <a:lnTo>
                  <a:pt x="9453" y="13367"/>
                </a:lnTo>
                <a:cubicBezTo>
                  <a:pt x="9453" y="14001"/>
                  <a:pt x="9437" y="14170"/>
                  <a:pt x="9327" y="14303"/>
                </a:cubicBezTo>
                <a:lnTo>
                  <a:pt x="9327" y="14667"/>
                </a:lnTo>
                <a:lnTo>
                  <a:pt x="10909" y="14667"/>
                </a:lnTo>
                <a:cubicBezTo>
                  <a:pt x="10903" y="13766"/>
                  <a:pt x="10903" y="12852"/>
                  <a:pt x="10909" y="11952"/>
                </a:cubicBezTo>
                <a:lnTo>
                  <a:pt x="10771" y="11952"/>
                </a:lnTo>
                <a:lnTo>
                  <a:pt x="10752" y="12383"/>
                </a:lnTo>
                <a:cubicBezTo>
                  <a:pt x="10689" y="13834"/>
                  <a:pt x="10614" y="13935"/>
                  <a:pt x="10329" y="13935"/>
                </a:cubicBezTo>
                <a:lnTo>
                  <a:pt x="10266" y="13935"/>
                </a:lnTo>
                <a:cubicBezTo>
                  <a:pt x="9977" y="13935"/>
                  <a:pt x="9924" y="13699"/>
                  <a:pt x="9924" y="12999"/>
                </a:cubicBezTo>
                <a:lnTo>
                  <a:pt x="9924" y="8645"/>
                </a:lnTo>
                <a:lnTo>
                  <a:pt x="10216" y="8645"/>
                </a:lnTo>
                <a:cubicBezTo>
                  <a:pt x="10338" y="8645"/>
                  <a:pt x="10529" y="8715"/>
                  <a:pt x="10604" y="8999"/>
                </a:cubicBezTo>
                <a:lnTo>
                  <a:pt x="10604" y="7530"/>
                </a:lnTo>
                <a:cubicBezTo>
                  <a:pt x="10529" y="7813"/>
                  <a:pt x="10338" y="7879"/>
                  <a:pt x="10216" y="7879"/>
                </a:cubicBezTo>
                <a:lnTo>
                  <a:pt x="9924" y="7879"/>
                </a:lnTo>
                <a:lnTo>
                  <a:pt x="9924" y="4262"/>
                </a:lnTo>
                <a:cubicBezTo>
                  <a:pt x="9924" y="3862"/>
                  <a:pt x="9939" y="3728"/>
                  <a:pt x="10033" y="3728"/>
                </a:cubicBezTo>
                <a:cubicBezTo>
                  <a:pt x="10033" y="3728"/>
                  <a:pt x="10279" y="3728"/>
                  <a:pt x="10279" y="3728"/>
                </a:cubicBezTo>
                <a:cubicBezTo>
                  <a:pt x="10564" y="3728"/>
                  <a:pt x="10642" y="3842"/>
                  <a:pt x="10711" y="5042"/>
                </a:cubicBezTo>
                <a:lnTo>
                  <a:pt x="10739" y="5527"/>
                </a:lnTo>
                <a:lnTo>
                  <a:pt x="10859" y="5527"/>
                </a:lnTo>
                <a:cubicBezTo>
                  <a:pt x="10853" y="4677"/>
                  <a:pt x="10853" y="3842"/>
                  <a:pt x="10859" y="2992"/>
                </a:cubicBezTo>
                <a:lnTo>
                  <a:pt x="9327" y="2992"/>
                </a:lnTo>
                <a:close/>
                <a:moveTo>
                  <a:pt x="11192" y="2992"/>
                </a:moveTo>
                <a:lnTo>
                  <a:pt x="11192" y="3360"/>
                </a:lnTo>
                <a:cubicBezTo>
                  <a:pt x="11302" y="3493"/>
                  <a:pt x="11317" y="3662"/>
                  <a:pt x="11317" y="4296"/>
                </a:cubicBezTo>
                <a:lnTo>
                  <a:pt x="11317" y="13367"/>
                </a:lnTo>
                <a:cubicBezTo>
                  <a:pt x="11317" y="14001"/>
                  <a:pt x="11302" y="14170"/>
                  <a:pt x="11192" y="14303"/>
                </a:cubicBezTo>
                <a:lnTo>
                  <a:pt x="11192" y="14667"/>
                </a:lnTo>
                <a:cubicBezTo>
                  <a:pt x="11192" y="14667"/>
                  <a:pt x="11914" y="14667"/>
                  <a:pt x="11914" y="14667"/>
                </a:cubicBezTo>
                <a:lnTo>
                  <a:pt x="11914" y="14303"/>
                </a:lnTo>
                <a:cubicBezTo>
                  <a:pt x="11804" y="14170"/>
                  <a:pt x="11788" y="14001"/>
                  <a:pt x="11788" y="13367"/>
                </a:cubicBezTo>
                <a:lnTo>
                  <a:pt x="11788" y="10046"/>
                </a:lnTo>
                <a:lnTo>
                  <a:pt x="12008" y="10046"/>
                </a:lnTo>
                <a:cubicBezTo>
                  <a:pt x="12538" y="10046"/>
                  <a:pt x="12865" y="9199"/>
                  <a:pt x="12865" y="6347"/>
                </a:cubicBezTo>
                <a:cubicBezTo>
                  <a:pt x="12865" y="3545"/>
                  <a:pt x="12538" y="2992"/>
                  <a:pt x="12102" y="2992"/>
                </a:cubicBezTo>
                <a:lnTo>
                  <a:pt x="11192" y="2992"/>
                </a:lnTo>
                <a:close/>
                <a:moveTo>
                  <a:pt x="13063" y="2992"/>
                </a:moveTo>
                <a:lnTo>
                  <a:pt x="13063" y="3360"/>
                </a:lnTo>
                <a:cubicBezTo>
                  <a:pt x="13172" y="3493"/>
                  <a:pt x="13188" y="3662"/>
                  <a:pt x="13188" y="4296"/>
                </a:cubicBezTo>
                <a:lnTo>
                  <a:pt x="13188" y="13367"/>
                </a:lnTo>
                <a:cubicBezTo>
                  <a:pt x="13188" y="14001"/>
                  <a:pt x="13172" y="14170"/>
                  <a:pt x="13063" y="14303"/>
                </a:cubicBezTo>
                <a:lnTo>
                  <a:pt x="13063" y="14667"/>
                </a:lnTo>
                <a:lnTo>
                  <a:pt x="13941" y="14667"/>
                </a:lnTo>
                <a:cubicBezTo>
                  <a:pt x="14478" y="14667"/>
                  <a:pt x="14811" y="13899"/>
                  <a:pt x="14811" y="10764"/>
                </a:cubicBezTo>
                <a:cubicBezTo>
                  <a:pt x="14811" y="7545"/>
                  <a:pt x="14384" y="7181"/>
                  <a:pt x="13782" y="7181"/>
                </a:cubicBezTo>
                <a:lnTo>
                  <a:pt x="13658" y="7181"/>
                </a:lnTo>
                <a:lnTo>
                  <a:pt x="13658" y="4412"/>
                </a:lnTo>
                <a:cubicBezTo>
                  <a:pt x="13658" y="3912"/>
                  <a:pt x="13677" y="3728"/>
                  <a:pt x="13815" y="3728"/>
                </a:cubicBezTo>
                <a:cubicBezTo>
                  <a:pt x="13815" y="3728"/>
                  <a:pt x="14117" y="3728"/>
                  <a:pt x="14117" y="3728"/>
                </a:cubicBezTo>
                <a:cubicBezTo>
                  <a:pt x="14403" y="3728"/>
                  <a:pt x="14481" y="3842"/>
                  <a:pt x="14550" y="5042"/>
                </a:cubicBezTo>
                <a:lnTo>
                  <a:pt x="14578" y="5527"/>
                </a:lnTo>
                <a:lnTo>
                  <a:pt x="14698" y="5527"/>
                </a:lnTo>
                <a:cubicBezTo>
                  <a:pt x="14692" y="4677"/>
                  <a:pt x="14692" y="3842"/>
                  <a:pt x="14698" y="2992"/>
                </a:cubicBezTo>
                <a:lnTo>
                  <a:pt x="13063" y="2992"/>
                </a:lnTo>
                <a:close/>
                <a:moveTo>
                  <a:pt x="15564" y="2992"/>
                </a:moveTo>
                <a:lnTo>
                  <a:pt x="15564" y="3360"/>
                </a:lnTo>
                <a:cubicBezTo>
                  <a:pt x="15677" y="3493"/>
                  <a:pt x="15690" y="3810"/>
                  <a:pt x="15690" y="4044"/>
                </a:cubicBezTo>
                <a:cubicBezTo>
                  <a:pt x="15690" y="4377"/>
                  <a:pt x="15674" y="4746"/>
                  <a:pt x="15583" y="5930"/>
                </a:cubicBezTo>
                <a:lnTo>
                  <a:pt x="15178" y="11234"/>
                </a:lnTo>
                <a:cubicBezTo>
                  <a:pt x="15027" y="13185"/>
                  <a:pt x="14927" y="14216"/>
                  <a:pt x="14874" y="14667"/>
                </a:cubicBezTo>
                <a:lnTo>
                  <a:pt x="15273" y="14667"/>
                </a:lnTo>
                <a:cubicBezTo>
                  <a:pt x="15276" y="14400"/>
                  <a:pt x="15294" y="13898"/>
                  <a:pt x="15319" y="13232"/>
                </a:cubicBezTo>
                <a:cubicBezTo>
                  <a:pt x="15347" y="12564"/>
                  <a:pt x="15401" y="11616"/>
                  <a:pt x="15473" y="10448"/>
                </a:cubicBezTo>
                <a:lnTo>
                  <a:pt x="16170" y="10448"/>
                </a:lnTo>
                <a:lnTo>
                  <a:pt x="16265" y="11932"/>
                </a:lnTo>
                <a:cubicBezTo>
                  <a:pt x="16324" y="12866"/>
                  <a:pt x="16393" y="14033"/>
                  <a:pt x="16411" y="14667"/>
                </a:cubicBezTo>
                <a:cubicBezTo>
                  <a:pt x="16411" y="14667"/>
                  <a:pt x="16971" y="14667"/>
                  <a:pt x="16971" y="14667"/>
                </a:cubicBezTo>
                <a:cubicBezTo>
                  <a:pt x="16924" y="14250"/>
                  <a:pt x="16826" y="13082"/>
                  <a:pt x="16735" y="11714"/>
                </a:cubicBezTo>
                <a:lnTo>
                  <a:pt x="16274" y="4727"/>
                </a:lnTo>
                <a:cubicBezTo>
                  <a:pt x="16208" y="3743"/>
                  <a:pt x="16201" y="3342"/>
                  <a:pt x="16192" y="2992"/>
                </a:cubicBezTo>
                <a:lnTo>
                  <a:pt x="15564" y="2992"/>
                </a:lnTo>
                <a:close/>
                <a:moveTo>
                  <a:pt x="17140" y="2992"/>
                </a:moveTo>
                <a:lnTo>
                  <a:pt x="17140" y="3360"/>
                </a:lnTo>
                <a:cubicBezTo>
                  <a:pt x="17250" y="3493"/>
                  <a:pt x="17266" y="3662"/>
                  <a:pt x="17266" y="4296"/>
                </a:cubicBezTo>
                <a:lnTo>
                  <a:pt x="17266" y="13367"/>
                </a:lnTo>
                <a:cubicBezTo>
                  <a:pt x="17266" y="14001"/>
                  <a:pt x="17250" y="14170"/>
                  <a:pt x="17140" y="14303"/>
                </a:cubicBezTo>
                <a:lnTo>
                  <a:pt x="17140" y="14667"/>
                </a:lnTo>
                <a:lnTo>
                  <a:pt x="17861" y="14667"/>
                </a:lnTo>
                <a:lnTo>
                  <a:pt x="17861" y="14303"/>
                </a:lnTo>
                <a:cubicBezTo>
                  <a:pt x="17752" y="14170"/>
                  <a:pt x="17736" y="14001"/>
                  <a:pt x="17736" y="13367"/>
                </a:cubicBezTo>
                <a:lnTo>
                  <a:pt x="17736" y="8645"/>
                </a:lnTo>
                <a:lnTo>
                  <a:pt x="18584" y="8645"/>
                </a:lnTo>
                <a:cubicBezTo>
                  <a:pt x="18584" y="8645"/>
                  <a:pt x="18584" y="13367"/>
                  <a:pt x="18584" y="13367"/>
                </a:cubicBezTo>
                <a:cubicBezTo>
                  <a:pt x="18584" y="14001"/>
                  <a:pt x="18568" y="14170"/>
                  <a:pt x="18458" y="14303"/>
                </a:cubicBezTo>
                <a:lnTo>
                  <a:pt x="18458" y="14667"/>
                </a:lnTo>
                <a:lnTo>
                  <a:pt x="19180" y="14667"/>
                </a:lnTo>
                <a:lnTo>
                  <a:pt x="19180" y="14303"/>
                </a:lnTo>
                <a:cubicBezTo>
                  <a:pt x="19070" y="14170"/>
                  <a:pt x="19055" y="14001"/>
                  <a:pt x="19055" y="13367"/>
                </a:cubicBezTo>
                <a:lnTo>
                  <a:pt x="19055" y="4296"/>
                </a:lnTo>
                <a:cubicBezTo>
                  <a:pt x="19055" y="3662"/>
                  <a:pt x="19070" y="3493"/>
                  <a:pt x="19180" y="3360"/>
                </a:cubicBezTo>
                <a:lnTo>
                  <a:pt x="19180" y="2992"/>
                </a:lnTo>
                <a:lnTo>
                  <a:pt x="18458" y="2992"/>
                </a:lnTo>
                <a:lnTo>
                  <a:pt x="18458" y="3360"/>
                </a:lnTo>
                <a:cubicBezTo>
                  <a:pt x="18568" y="3493"/>
                  <a:pt x="18584" y="3662"/>
                  <a:pt x="18584" y="4296"/>
                </a:cubicBezTo>
                <a:lnTo>
                  <a:pt x="18584" y="7879"/>
                </a:lnTo>
                <a:lnTo>
                  <a:pt x="17736" y="7879"/>
                </a:lnTo>
                <a:lnTo>
                  <a:pt x="17736" y="4296"/>
                </a:lnTo>
                <a:cubicBezTo>
                  <a:pt x="17736" y="3662"/>
                  <a:pt x="17752" y="3493"/>
                  <a:pt x="17861" y="3360"/>
                </a:cubicBezTo>
                <a:lnTo>
                  <a:pt x="17861" y="2992"/>
                </a:lnTo>
                <a:lnTo>
                  <a:pt x="17140" y="2992"/>
                </a:lnTo>
                <a:close/>
                <a:moveTo>
                  <a:pt x="19529" y="2992"/>
                </a:moveTo>
                <a:lnTo>
                  <a:pt x="19529" y="3360"/>
                </a:lnTo>
                <a:cubicBezTo>
                  <a:pt x="19638" y="3493"/>
                  <a:pt x="19655" y="3662"/>
                  <a:pt x="19655" y="4296"/>
                </a:cubicBezTo>
                <a:cubicBezTo>
                  <a:pt x="19655" y="4296"/>
                  <a:pt x="19655" y="13367"/>
                  <a:pt x="19655" y="13367"/>
                </a:cubicBezTo>
                <a:cubicBezTo>
                  <a:pt x="19655" y="14001"/>
                  <a:pt x="19638" y="14170"/>
                  <a:pt x="19529" y="14303"/>
                </a:cubicBezTo>
                <a:lnTo>
                  <a:pt x="19529" y="14667"/>
                </a:lnTo>
                <a:lnTo>
                  <a:pt x="20250" y="14667"/>
                </a:lnTo>
                <a:lnTo>
                  <a:pt x="20250" y="14303"/>
                </a:lnTo>
                <a:cubicBezTo>
                  <a:pt x="20141" y="14170"/>
                  <a:pt x="20125" y="14001"/>
                  <a:pt x="20125" y="13367"/>
                </a:cubicBezTo>
                <a:lnTo>
                  <a:pt x="20125" y="4296"/>
                </a:lnTo>
                <a:cubicBezTo>
                  <a:pt x="20125" y="3662"/>
                  <a:pt x="20141" y="3493"/>
                  <a:pt x="20250" y="3360"/>
                </a:cubicBezTo>
                <a:lnTo>
                  <a:pt x="20250" y="2992"/>
                </a:lnTo>
                <a:lnTo>
                  <a:pt x="19529" y="2992"/>
                </a:lnTo>
                <a:close/>
                <a:moveTo>
                  <a:pt x="20906" y="2992"/>
                </a:moveTo>
                <a:cubicBezTo>
                  <a:pt x="20847" y="3792"/>
                  <a:pt x="20624" y="5376"/>
                  <a:pt x="20451" y="6560"/>
                </a:cubicBezTo>
                <a:lnTo>
                  <a:pt x="20163" y="8548"/>
                </a:lnTo>
                <a:lnTo>
                  <a:pt x="20496" y="11200"/>
                </a:lnTo>
                <a:cubicBezTo>
                  <a:pt x="20725" y="13035"/>
                  <a:pt x="20803" y="14050"/>
                  <a:pt x="20856" y="14667"/>
                </a:cubicBezTo>
                <a:lnTo>
                  <a:pt x="21595" y="14667"/>
                </a:lnTo>
                <a:cubicBezTo>
                  <a:pt x="21334" y="13266"/>
                  <a:pt x="20975" y="10698"/>
                  <a:pt x="20822" y="9547"/>
                </a:cubicBezTo>
                <a:cubicBezTo>
                  <a:pt x="20822" y="9547"/>
                  <a:pt x="20536" y="7394"/>
                  <a:pt x="20536" y="7394"/>
                </a:cubicBezTo>
                <a:lnTo>
                  <a:pt x="20765" y="6095"/>
                </a:lnTo>
                <a:cubicBezTo>
                  <a:pt x="20866" y="5511"/>
                  <a:pt x="21214" y="3645"/>
                  <a:pt x="21421" y="3011"/>
                </a:cubicBezTo>
                <a:lnTo>
                  <a:pt x="21421" y="2992"/>
                </a:lnTo>
                <a:lnTo>
                  <a:pt x="20906" y="2992"/>
                </a:lnTo>
                <a:close/>
                <a:moveTo>
                  <a:pt x="3744" y="3185"/>
                </a:moveTo>
                <a:cubicBezTo>
                  <a:pt x="3744" y="3185"/>
                  <a:pt x="1286" y="10701"/>
                  <a:pt x="1286" y="10701"/>
                </a:cubicBezTo>
                <a:lnTo>
                  <a:pt x="93" y="7055"/>
                </a:lnTo>
                <a:cubicBezTo>
                  <a:pt x="70" y="7458"/>
                  <a:pt x="50" y="7874"/>
                  <a:pt x="36" y="8296"/>
                </a:cubicBezTo>
                <a:lnTo>
                  <a:pt x="1286" y="12112"/>
                </a:lnTo>
                <a:lnTo>
                  <a:pt x="3882" y="4179"/>
                </a:lnTo>
                <a:cubicBezTo>
                  <a:pt x="3839" y="3835"/>
                  <a:pt x="3793" y="3502"/>
                  <a:pt x="3744" y="3185"/>
                </a:cubicBezTo>
                <a:close/>
                <a:moveTo>
                  <a:pt x="11926" y="3728"/>
                </a:moveTo>
                <a:lnTo>
                  <a:pt x="11977" y="3728"/>
                </a:lnTo>
                <a:cubicBezTo>
                  <a:pt x="12272" y="3728"/>
                  <a:pt x="12372" y="4710"/>
                  <a:pt x="12372" y="6245"/>
                </a:cubicBezTo>
                <a:cubicBezTo>
                  <a:pt x="12372" y="8063"/>
                  <a:pt x="12302" y="9314"/>
                  <a:pt x="12010" y="9314"/>
                </a:cubicBezTo>
                <a:cubicBezTo>
                  <a:pt x="12010" y="9314"/>
                  <a:pt x="11788" y="9314"/>
                  <a:pt x="11788" y="9314"/>
                </a:cubicBezTo>
                <a:lnTo>
                  <a:pt x="11788" y="4359"/>
                </a:lnTo>
                <a:cubicBezTo>
                  <a:pt x="11788" y="3808"/>
                  <a:pt x="11832" y="3728"/>
                  <a:pt x="11926" y="3728"/>
                </a:cubicBezTo>
                <a:close/>
                <a:moveTo>
                  <a:pt x="15827" y="4960"/>
                </a:moveTo>
                <a:lnTo>
                  <a:pt x="16123" y="9663"/>
                </a:lnTo>
                <a:cubicBezTo>
                  <a:pt x="16123" y="9663"/>
                  <a:pt x="15524" y="9663"/>
                  <a:pt x="15524" y="9663"/>
                </a:cubicBezTo>
                <a:lnTo>
                  <a:pt x="15827" y="4960"/>
                </a:lnTo>
                <a:close/>
                <a:moveTo>
                  <a:pt x="3999" y="5236"/>
                </a:moveTo>
                <a:lnTo>
                  <a:pt x="1286" y="13527"/>
                </a:lnTo>
                <a:lnTo>
                  <a:pt x="5" y="9615"/>
                </a:lnTo>
                <a:cubicBezTo>
                  <a:pt x="1" y="9862"/>
                  <a:pt x="0" y="10108"/>
                  <a:pt x="0" y="10361"/>
                </a:cubicBezTo>
                <a:cubicBezTo>
                  <a:pt x="0" y="16568"/>
                  <a:pt x="947" y="21600"/>
                  <a:pt x="2115" y="21600"/>
                </a:cubicBezTo>
                <a:cubicBezTo>
                  <a:pt x="3283" y="21600"/>
                  <a:pt x="4230" y="16568"/>
                  <a:pt x="4230" y="10361"/>
                </a:cubicBezTo>
                <a:cubicBezTo>
                  <a:pt x="4230" y="8514"/>
                  <a:pt x="4147" y="6773"/>
                  <a:pt x="3999" y="5236"/>
                </a:cubicBezTo>
                <a:close/>
                <a:moveTo>
                  <a:pt x="7927" y="7913"/>
                </a:moveTo>
                <a:lnTo>
                  <a:pt x="8119" y="7913"/>
                </a:lnTo>
                <a:cubicBezTo>
                  <a:pt x="8489" y="7913"/>
                  <a:pt x="8586" y="8979"/>
                  <a:pt x="8586" y="10880"/>
                </a:cubicBezTo>
                <a:cubicBezTo>
                  <a:pt x="8586" y="12915"/>
                  <a:pt x="8474" y="13935"/>
                  <a:pt x="8188" y="13935"/>
                </a:cubicBezTo>
                <a:cubicBezTo>
                  <a:pt x="8188" y="13935"/>
                  <a:pt x="8121" y="13935"/>
                  <a:pt x="8121" y="13935"/>
                </a:cubicBezTo>
                <a:cubicBezTo>
                  <a:pt x="7964" y="13935"/>
                  <a:pt x="7927" y="13667"/>
                  <a:pt x="7927" y="12916"/>
                </a:cubicBezTo>
                <a:lnTo>
                  <a:pt x="7927" y="7913"/>
                </a:lnTo>
                <a:close/>
                <a:moveTo>
                  <a:pt x="13658" y="7913"/>
                </a:moveTo>
                <a:lnTo>
                  <a:pt x="13850" y="7913"/>
                </a:lnTo>
                <a:cubicBezTo>
                  <a:pt x="14220" y="7913"/>
                  <a:pt x="14318" y="8979"/>
                  <a:pt x="14318" y="10880"/>
                </a:cubicBezTo>
                <a:cubicBezTo>
                  <a:pt x="14318" y="12915"/>
                  <a:pt x="14205" y="13935"/>
                  <a:pt x="13919" y="13935"/>
                </a:cubicBezTo>
                <a:cubicBezTo>
                  <a:pt x="13919" y="13935"/>
                  <a:pt x="13854" y="13935"/>
                  <a:pt x="13854" y="13935"/>
                </a:cubicBezTo>
                <a:cubicBezTo>
                  <a:pt x="13697" y="13935"/>
                  <a:pt x="13658" y="13667"/>
                  <a:pt x="13658" y="12916"/>
                </a:cubicBezTo>
                <a:lnTo>
                  <a:pt x="13658" y="7913"/>
                </a:lnTo>
                <a:close/>
                <a:moveTo>
                  <a:pt x="5519" y="17532"/>
                </a:moveTo>
                <a:lnTo>
                  <a:pt x="5519" y="18701"/>
                </a:lnTo>
                <a:lnTo>
                  <a:pt x="21600" y="18701"/>
                </a:lnTo>
                <a:cubicBezTo>
                  <a:pt x="21600" y="18701"/>
                  <a:pt x="21600" y="17532"/>
                  <a:pt x="21600" y="17532"/>
                </a:cubicBezTo>
                <a:lnTo>
                  <a:pt x="5519" y="17532"/>
                </a:lnTo>
                <a:close/>
              </a:path>
            </a:pathLst>
          </a:custGeom>
          <a:solidFill>
            <a:schemeClr val="bg1"/>
          </a:solidFill>
          <a:ln w="12700">
            <a:miter lim="400000"/>
          </a:ln>
        </p:spPr>
        <p:txBody>
          <a:bodyPr lIns="38100" tIns="38100" rIns="38100" bIns="38100" anchor="ctr"/>
          <a:lstStyle/>
          <a:p>
            <a:pPr defTabSz="914377">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endParaRPr>
          </a:p>
        </p:txBody>
      </p:sp>
    </p:spTree>
    <p:extLst>
      <p:ext uri="{BB962C8B-B14F-4D97-AF65-F5344CB8AC3E}">
        <p14:creationId xmlns:p14="http://schemas.microsoft.com/office/powerpoint/2010/main" val="151451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Титул с картинкой под градиентом">
    <p:spTree>
      <p:nvGrpSpPr>
        <p:cNvPr id="1" name=""/>
        <p:cNvGrpSpPr/>
        <p:nvPr/>
      </p:nvGrpSpPr>
      <p:grpSpPr>
        <a:xfrm>
          <a:off x="0" y="0"/>
          <a:ext cx="0" cy="0"/>
          <a:chOff x="0" y="0"/>
          <a:chExt cx="0" cy="0"/>
        </a:xfrm>
      </p:grpSpPr>
      <p:sp>
        <p:nvSpPr>
          <p:cNvPr id="5" name="Rectangle 4"/>
          <p:cNvSpPr/>
          <p:nvPr userDrawn="1"/>
        </p:nvSpPr>
        <p:spPr>
          <a:xfrm rot="10800000">
            <a:off x="-5245" y="0"/>
            <a:ext cx="12197249" cy="6858000"/>
          </a:xfrm>
          <a:prstGeom prst="rect">
            <a:avLst/>
          </a:prstGeom>
          <a:gradFill flip="none" rotWithShape="1">
            <a:gsLst>
              <a:gs pos="6000">
                <a:schemeClr val="accent2">
                  <a:alpha val="70000"/>
                </a:schemeClr>
              </a:gs>
              <a:gs pos="95000">
                <a:schemeClr val="accent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US" sz="1867">
              <a:solidFill>
                <a:srgbClr val="FFFFFF"/>
              </a:solidFill>
            </a:endParaRPr>
          </a:p>
        </p:txBody>
      </p:sp>
      <p:sp>
        <p:nvSpPr>
          <p:cNvPr id="33" name="Title 9"/>
          <p:cNvSpPr>
            <a:spLocks noGrp="1"/>
          </p:cNvSpPr>
          <p:nvPr>
            <p:ph type="title" hasCustomPrompt="1"/>
          </p:nvPr>
        </p:nvSpPr>
        <p:spPr>
          <a:xfrm>
            <a:off x="587378" y="2097092"/>
            <a:ext cx="10188575" cy="701731"/>
          </a:xfrm>
          <a:prstGeom prst="rect">
            <a:avLst/>
          </a:prstGeom>
        </p:spPr>
        <p:txBody>
          <a:bodyPr lIns="68580" tIns="34290" rIns="68580" bIns="34290" anchor="t" anchorCtr="0">
            <a:spAutoFit/>
          </a:bodyPr>
          <a:lstStyle>
            <a:lvl1pPr>
              <a:lnSpc>
                <a:spcPct val="90000"/>
              </a:lnSpc>
              <a:defRPr sz="4400" b="0" i="0" cap="none" baseline="0">
                <a:solidFill>
                  <a:schemeClr val="bg1"/>
                </a:solidFill>
                <a:latin typeface="+mj-lt"/>
                <a:ea typeface="Calibri Light" charset="0"/>
                <a:cs typeface="Calibri Light" charset="0"/>
              </a:defRPr>
            </a:lvl1pPr>
          </a:lstStyle>
          <a:p>
            <a:r>
              <a:rPr lang="ru-RU"/>
              <a:t>Название презентации</a:t>
            </a:r>
            <a:endParaRPr lang="en-US"/>
          </a:p>
        </p:txBody>
      </p:sp>
      <p:sp>
        <p:nvSpPr>
          <p:cNvPr id="4" name="Text Placeholder 3"/>
          <p:cNvSpPr>
            <a:spLocks noGrp="1"/>
          </p:cNvSpPr>
          <p:nvPr>
            <p:ph type="body" sz="quarter" idx="12" hasCustomPrompt="1"/>
          </p:nvPr>
        </p:nvSpPr>
        <p:spPr>
          <a:xfrm>
            <a:off x="587376" y="4344989"/>
            <a:ext cx="7561261" cy="401648"/>
          </a:xfrm>
          <a:prstGeom prst="rect">
            <a:avLst/>
          </a:prstGeom>
        </p:spPr>
        <p:txBody>
          <a:bodyPr lIns="68580" tIns="34290" rIns="68580" bIns="34290">
            <a:spAutoFit/>
          </a:bodyPr>
          <a:lstStyle>
            <a:lvl1pPr>
              <a:defRPr lang="en-US" sz="2400" b="0" i="0" kern="1200" cap="none" baseline="0">
                <a:solidFill>
                  <a:schemeClr val="bg1"/>
                </a:solidFill>
                <a:latin typeface="+mj-lt"/>
                <a:ea typeface="Calibri" charset="0"/>
                <a:cs typeface="Calibri" charset="0"/>
              </a:defRPr>
            </a:lvl1pPr>
            <a:lvl2pPr marL="0" marR="0" indent="0" algn="l" defTabSz="914377" rtl="0" eaLnBrk="1" fontAlgn="auto" latinLnBrk="0" hangingPunct="1">
              <a:lnSpc>
                <a:spcPct val="100000"/>
              </a:lnSpc>
              <a:spcBef>
                <a:spcPct val="0"/>
              </a:spcBef>
              <a:spcAft>
                <a:spcPts val="0"/>
              </a:spcAft>
              <a:buClrTx/>
              <a:buSzTx/>
              <a:buFont typeface="Arial"/>
              <a:buNone/>
              <a:tabLst/>
              <a:defRPr/>
            </a:lvl2pPr>
          </a:lstStyle>
          <a:p>
            <a:pPr lvl="0"/>
            <a:r>
              <a:rPr lang="ru-RU" dirty="0"/>
              <a:t>Дополнительный текст, пояснение, подзаголовок</a:t>
            </a:r>
          </a:p>
        </p:txBody>
      </p:sp>
      <p:sp>
        <p:nvSpPr>
          <p:cNvPr id="7" name="Shape"/>
          <p:cNvSpPr/>
          <p:nvPr userDrawn="1"/>
        </p:nvSpPr>
        <p:spPr>
          <a:xfrm>
            <a:off x="695330" y="692154"/>
            <a:ext cx="1990513" cy="374625"/>
          </a:xfrm>
          <a:custGeom>
            <a:avLst/>
            <a:gdLst/>
            <a:ahLst/>
            <a:cxnLst>
              <a:cxn ang="0">
                <a:pos x="wd2" y="hd2"/>
              </a:cxn>
              <a:cxn ang="5400000">
                <a:pos x="wd2" y="hd2"/>
              </a:cxn>
              <a:cxn ang="10800000">
                <a:pos x="wd2" y="hd2"/>
              </a:cxn>
              <a:cxn ang="16200000">
                <a:pos x="wd2" y="hd2"/>
              </a:cxn>
            </a:cxnLst>
            <a:rect l="0" t="0" r="r" b="b"/>
            <a:pathLst>
              <a:path w="21600" h="21600" extrusionOk="0">
                <a:moveTo>
                  <a:pt x="2936" y="0"/>
                </a:moveTo>
                <a:lnTo>
                  <a:pt x="1286" y="5042"/>
                </a:lnTo>
                <a:lnTo>
                  <a:pt x="551" y="2798"/>
                </a:lnTo>
                <a:cubicBezTo>
                  <a:pt x="499" y="3104"/>
                  <a:pt x="449" y="3428"/>
                  <a:pt x="403" y="3762"/>
                </a:cubicBezTo>
                <a:cubicBezTo>
                  <a:pt x="403" y="3762"/>
                  <a:pt x="1286" y="6458"/>
                  <a:pt x="1286" y="6458"/>
                </a:cubicBezTo>
                <a:lnTo>
                  <a:pt x="3183" y="659"/>
                </a:lnTo>
                <a:cubicBezTo>
                  <a:pt x="3104" y="413"/>
                  <a:pt x="3022" y="191"/>
                  <a:pt x="2936" y="0"/>
                </a:cubicBezTo>
                <a:close/>
                <a:moveTo>
                  <a:pt x="3397" y="1421"/>
                </a:moveTo>
                <a:lnTo>
                  <a:pt x="1286" y="7874"/>
                </a:lnTo>
                <a:lnTo>
                  <a:pt x="277" y="4790"/>
                </a:lnTo>
                <a:cubicBezTo>
                  <a:pt x="239" y="5144"/>
                  <a:pt x="205" y="5514"/>
                  <a:pt x="174" y="5891"/>
                </a:cubicBezTo>
                <a:lnTo>
                  <a:pt x="1286" y="9285"/>
                </a:lnTo>
                <a:cubicBezTo>
                  <a:pt x="1286" y="9285"/>
                  <a:pt x="3583" y="2264"/>
                  <a:pt x="3583" y="2264"/>
                </a:cubicBezTo>
                <a:cubicBezTo>
                  <a:pt x="3524" y="1964"/>
                  <a:pt x="3462" y="1684"/>
                  <a:pt x="3397" y="1421"/>
                </a:cubicBezTo>
                <a:close/>
                <a:moveTo>
                  <a:pt x="6427" y="2793"/>
                </a:moveTo>
                <a:cubicBezTo>
                  <a:pt x="5648" y="2793"/>
                  <a:pt x="5344" y="5127"/>
                  <a:pt x="5344" y="8979"/>
                </a:cubicBezTo>
                <a:cubicBezTo>
                  <a:pt x="5344" y="12999"/>
                  <a:pt x="5724" y="14870"/>
                  <a:pt x="6383" y="14870"/>
                </a:cubicBezTo>
                <a:cubicBezTo>
                  <a:pt x="6662" y="14870"/>
                  <a:pt x="6932" y="14483"/>
                  <a:pt x="7133" y="13799"/>
                </a:cubicBezTo>
                <a:lnTo>
                  <a:pt x="7064" y="13101"/>
                </a:lnTo>
                <a:cubicBezTo>
                  <a:pt x="6932" y="13451"/>
                  <a:pt x="6772" y="13784"/>
                  <a:pt x="6514" y="13784"/>
                </a:cubicBezTo>
                <a:cubicBezTo>
                  <a:pt x="5971" y="13784"/>
                  <a:pt x="5856" y="11550"/>
                  <a:pt x="5856" y="8548"/>
                </a:cubicBezTo>
                <a:cubicBezTo>
                  <a:pt x="5856" y="5396"/>
                  <a:pt x="5975" y="3559"/>
                  <a:pt x="6442" y="3559"/>
                </a:cubicBezTo>
                <a:cubicBezTo>
                  <a:pt x="6741" y="3559"/>
                  <a:pt x="6837" y="4161"/>
                  <a:pt x="6888" y="5028"/>
                </a:cubicBezTo>
                <a:lnTo>
                  <a:pt x="6926" y="5760"/>
                </a:lnTo>
                <a:lnTo>
                  <a:pt x="7066" y="5760"/>
                </a:lnTo>
                <a:cubicBezTo>
                  <a:pt x="7060" y="4976"/>
                  <a:pt x="7060" y="4110"/>
                  <a:pt x="7066" y="3326"/>
                </a:cubicBezTo>
                <a:cubicBezTo>
                  <a:pt x="7004" y="3193"/>
                  <a:pt x="6772" y="2793"/>
                  <a:pt x="6427" y="2793"/>
                </a:cubicBezTo>
                <a:close/>
                <a:moveTo>
                  <a:pt x="7330" y="2992"/>
                </a:moveTo>
                <a:lnTo>
                  <a:pt x="7330" y="3360"/>
                </a:lnTo>
                <a:cubicBezTo>
                  <a:pt x="7440" y="3493"/>
                  <a:pt x="7456" y="3662"/>
                  <a:pt x="7456" y="4296"/>
                </a:cubicBezTo>
                <a:lnTo>
                  <a:pt x="7456" y="13367"/>
                </a:lnTo>
                <a:cubicBezTo>
                  <a:pt x="7456" y="14001"/>
                  <a:pt x="7440" y="14170"/>
                  <a:pt x="7330" y="14303"/>
                </a:cubicBezTo>
                <a:lnTo>
                  <a:pt x="7330" y="14667"/>
                </a:lnTo>
                <a:lnTo>
                  <a:pt x="8210" y="14667"/>
                </a:lnTo>
                <a:cubicBezTo>
                  <a:pt x="8747" y="14667"/>
                  <a:pt x="9079" y="13899"/>
                  <a:pt x="9079" y="10764"/>
                </a:cubicBezTo>
                <a:cubicBezTo>
                  <a:pt x="9079" y="7545"/>
                  <a:pt x="8652" y="7181"/>
                  <a:pt x="8049" y="7181"/>
                </a:cubicBezTo>
                <a:lnTo>
                  <a:pt x="7927" y="7181"/>
                </a:lnTo>
                <a:lnTo>
                  <a:pt x="7927" y="4412"/>
                </a:lnTo>
                <a:cubicBezTo>
                  <a:pt x="7927" y="3912"/>
                  <a:pt x="7946" y="3728"/>
                  <a:pt x="8084" y="3728"/>
                </a:cubicBezTo>
                <a:cubicBezTo>
                  <a:pt x="8084" y="3728"/>
                  <a:pt x="8385" y="3728"/>
                  <a:pt x="8385" y="3728"/>
                </a:cubicBezTo>
                <a:cubicBezTo>
                  <a:pt x="8671" y="3728"/>
                  <a:pt x="8749" y="3842"/>
                  <a:pt x="8818" y="5042"/>
                </a:cubicBezTo>
                <a:lnTo>
                  <a:pt x="8847" y="5527"/>
                </a:lnTo>
                <a:lnTo>
                  <a:pt x="8966" y="5527"/>
                </a:lnTo>
                <a:cubicBezTo>
                  <a:pt x="8960" y="4677"/>
                  <a:pt x="8960" y="3842"/>
                  <a:pt x="8966" y="2992"/>
                </a:cubicBezTo>
                <a:lnTo>
                  <a:pt x="7330" y="2992"/>
                </a:lnTo>
                <a:close/>
                <a:moveTo>
                  <a:pt x="9327" y="2992"/>
                </a:moveTo>
                <a:lnTo>
                  <a:pt x="9327" y="3360"/>
                </a:lnTo>
                <a:cubicBezTo>
                  <a:pt x="9437" y="3493"/>
                  <a:pt x="9453" y="3662"/>
                  <a:pt x="9453" y="4296"/>
                </a:cubicBezTo>
                <a:lnTo>
                  <a:pt x="9453" y="13367"/>
                </a:lnTo>
                <a:cubicBezTo>
                  <a:pt x="9453" y="14001"/>
                  <a:pt x="9437" y="14170"/>
                  <a:pt x="9327" y="14303"/>
                </a:cubicBezTo>
                <a:lnTo>
                  <a:pt x="9327" y="14667"/>
                </a:lnTo>
                <a:lnTo>
                  <a:pt x="10909" y="14667"/>
                </a:lnTo>
                <a:cubicBezTo>
                  <a:pt x="10903" y="13766"/>
                  <a:pt x="10903" y="12852"/>
                  <a:pt x="10909" y="11952"/>
                </a:cubicBezTo>
                <a:lnTo>
                  <a:pt x="10771" y="11952"/>
                </a:lnTo>
                <a:lnTo>
                  <a:pt x="10752" y="12383"/>
                </a:lnTo>
                <a:cubicBezTo>
                  <a:pt x="10689" y="13834"/>
                  <a:pt x="10614" y="13935"/>
                  <a:pt x="10329" y="13935"/>
                </a:cubicBezTo>
                <a:lnTo>
                  <a:pt x="10266" y="13935"/>
                </a:lnTo>
                <a:cubicBezTo>
                  <a:pt x="9977" y="13935"/>
                  <a:pt x="9924" y="13699"/>
                  <a:pt x="9924" y="12999"/>
                </a:cubicBezTo>
                <a:lnTo>
                  <a:pt x="9924" y="8645"/>
                </a:lnTo>
                <a:lnTo>
                  <a:pt x="10216" y="8645"/>
                </a:lnTo>
                <a:cubicBezTo>
                  <a:pt x="10338" y="8645"/>
                  <a:pt x="10529" y="8715"/>
                  <a:pt x="10604" y="8999"/>
                </a:cubicBezTo>
                <a:lnTo>
                  <a:pt x="10604" y="7530"/>
                </a:lnTo>
                <a:cubicBezTo>
                  <a:pt x="10529" y="7813"/>
                  <a:pt x="10338" y="7879"/>
                  <a:pt x="10216" y="7879"/>
                </a:cubicBezTo>
                <a:lnTo>
                  <a:pt x="9924" y="7879"/>
                </a:lnTo>
                <a:lnTo>
                  <a:pt x="9924" y="4262"/>
                </a:lnTo>
                <a:cubicBezTo>
                  <a:pt x="9924" y="3862"/>
                  <a:pt x="9939" y="3728"/>
                  <a:pt x="10033" y="3728"/>
                </a:cubicBezTo>
                <a:cubicBezTo>
                  <a:pt x="10033" y="3728"/>
                  <a:pt x="10279" y="3728"/>
                  <a:pt x="10279" y="3728"/>
                </a:cubicBezTo>
                <a:cubicBezTo>
                  <a:pt x="10564" y="3728"/>
                  <a:pt x="10642" y="3842"/>
                  <a:pt x="10711" y="5042"/>
                </a:cubicBezTo>
                <a:lnTo>
                  <a:pt x="10739" y="5527"/>
                </a:lnTo>
                <a:lnTo>
                  <a:pt x="10859" y="5527"/>
                </a:lnTo>
                <a:cubicBezTo>
                  <a:pt x="10853" y="4677"/>
                  <a:pt x="10853" y="3842"/>
                  <a:pt x="10859" y="2992"/>
                </a:cubicBezTo>
                <a:lnTo>
                  <a:pt x="9327" y="2992"/>
                </a:lnTo>
                <a:close/>
                <a:moveTo>
                  <a:pt x="11192" y="2992"/>
                </a:moveTo>
                <a:lnTo>
                  <a:pt x="11192" y="3360"/>
                </a:lnTo>
                <a:cubicBezTo>
                  <a:pt x="11302" y="3493"/>
                  <a:pt x="11317" y="3662"/>
                  <a:pt x="11317" y="4296"/>
                </a:cubicBezTo>
                <a:lnTo>
                  <a:pt x="11317" y="13367"/>
                </a:lnTo>
                <a:cubicBezTo>
                  <a:pt x="11317" y="14001"/>
                  <a:pt x="11302" y="14170"/>
                  <a:pt x="11192" y="14303"/>
                </a:cubicBezTo>
                <a:lnTo>
                  <a:pt x="11192" y="14667"/>
                </a:lnTo>
                <a:cubicBezTo>
                  <a:pt x="11192" y="14667"/>
                  <a:pt x="11914" y="14667"/>
                  <a:pt x="11914" y="14667"/>
                </a:cubicBezTo>
                <a:lnTo>
                  <a:pt x="11914" y="14303"/>
                </a:lnTo>
                <a:cubicBezTo>
                  <a:pt x="11804" y="14170"/>
                  <a:pt x="11788" y="14001"/>
                  <a:pt x="11788" y="13367"/>
                </a:cubicBezTo>
                <a:lnTo>
                  <a:pt x="11788" y="10046"/>
                </a:lnTo>
                <a:lnTo>
                  <a:pt x="12008" y="10046"/>
                </a:lnTo>
                <a:cubicBezTo>
                  <a:pt x="12538" y="10046"/>
                  <a:pt x="12865" y="9199"/>
                  <a:pt x="12865" y="6347"/>
                </a:cubicBezTo>
                <a:cubicBezTo>
                  <a:pt x="12865" y="3545"/>
                  <a:pt x="12538" y="2992"/>
                  <a:pt x="12102" y="2992"/>
                </a:cubicBezTo>
                <a:lnTo>
                  <a:pt x="11192" y="2992"/>
                </a:lnTo>
                <a:close/>
                <a:moveTo>
                  <a:pt x="13063" y="2992"/>
                </a:moveTo>
                <a:lnTo>
                  <a:pt x="13063" y="3360"/>
                </a:lnTo>
                <a:cubicBezTo>
                  <a:pt x="13172" y="3493"/>
                  <a:pt x="13188" y="3662"/>
                  <a:pt x="13188" y="4296"/>
                </a:cubicBezTo>
                <a:lnTo>
                  <a:pt x="13188" y="13367"/>
                </a:lnTo>
                <a:cubicBezTo>
                  <a:pt x="13188" y="14001"/>
                  <a:pt x="13172" y="14170"/>
                  <a:pt x="13063" y="14303"/>
                </a:cubicBezTo>
                <a:lnTo>
                  <a:pt x="13063" y="14667"/>
                </a:lnTo>
                <a:lnTo>
                  <a:pt x="13941" y="14667"/>
                </a:lnTo>
                <a:cubicBezTo>
                  <a:pt x="14478" y="14667"/>
                  <a:pt x="14811" y="13899"/>
                  <a:pt x="14811" y="10764"/>
                </a:cubicBezTo>
                <a:cubicBezTo>
                  <a:pt x="14811" y="7545"/>
                  <a:pt x="14384" y="7181"/>
                  <a:pt x="13782" y="7181"/>
                </a:cubicBezTo>
                <a:lnTo>
                  <a:pt x="13658" y="7181"/>
                </a:lnTo>
                <a:lnTo>
                  <a:pt x="13658" y="4412"/>
                </a:lnTo>
                <a:cubicBezTo>
                  <a:pt x="13658" y="3912"/>
                  <a:pt x="13677" y="3728"/>
                  <a:pt x="13815" y="3728"/>
                </a:cubicBezTo>
                <a:cubicBezTo>
                  <a:pt x="13815" y="3728"/>
                  <a:pt x="14117" y="3728"/>
                  <a:pt x="14117" y="3728"/>
                </a:cubicBezTo>
                <a:cubicBezTo>
                  <a:pt x="14403" y="3728"/>
                  <a:pt x="14481" y="3842"/>
                  <a:pt x="14550" y="5042"/>
                </a:cubicBezTo>
                <a:lnTo>
                  <a:pt x="14578" y="5527"/>
                </a:lnTo>
                <a:lnTo>
                  <a:pt x="14698" y="5527"/>
                </a:lnTo>
                <a:cubicBezTo>
                  <a:pt x="14692" y="4677"/>
                  <a:pt x="14692" y="3842"/>
                  <a:pt x="14698" y="2992"/>
                </a:cubicBezTo>
                <a:lnTo>
                  <a:pt x="13063" y="2992"/>
                </a:lnTo>
                <a:close/>
                <a:moveTo>
                  <a:pt x="15564" y="2992"/>
                </a:moveTo>
                <a:lnTo>
                  <a:pt x="15564" y="3360"/>
                </a:lnTo>
                <a:cubicBezTo>
                  <a:pt x="15677" y="3493"/>
                  <a:pt x="15690" y="3810"/>
                  <a:pt x="15690" y="4044"/>
                </a:cubicBezTo>
                <a:cubicBezTo>
                  <a:pt x="15690" y="4377"/>
                  <a:pt x="15674" y="4746"/>
                  <a:pt x="15583" y="5930"/>
                </a:cubicBezTo>
                <a:lnTo>
                  <a:pt x="15178" y="11234"/>
                </a:lnTo>
                <a:cubicBezTo>
                  <a:pt x="15027" y="13185"/>
                  <a:pt x="14927" y="14216"/>
                  <a:pt x="14874" y="14667"/>
                </a:cubicBezTo>
                <a:lnTo>
                  <a:pt x="15273" y="14667"/>
                </a:lnTo>
                <a:cubicBezTo>
                  <a:pt x="15276" y="14400"/>
                  <a:pt x="15294" y="13898"/>
                  <a:pt x="15319" y="13232"/>
                </a:cubicBezTo>
                <a:cubicBezTo>
                  <a:pt x="15347" y="12564"/>
                  <a:pt x="15401" y="11616"/>
                  <a:pt x="15473" y="10448"/>
                </a:cubicBezTo>
                <a:lnTo>
                  <a:pt x="16170" y="10448"/>
                </a:lnTo>
                <a:lnTo>
                  <a:pt x="16265" y="11932"/>
                </a:lnTo>
                <a:cubicBezTo>
                  <a:pt x="16324" y="12866"/>
                  <a:pt x="16393" y="14033"/>
                  <a:pt x="16411" y="14667"/>
                </a:cubicBezTo>
                <a:cubicBezTo>
                  <a:pt x="16411" y="14667"/>
                  <a:pt x="16971" y="14667"/>
                  <a:pt x="16971" y="14667"/>
                </a:cubicBezTo>
                <a:cubicBezTo>
                  <a:pt x="16924" y="14250"/>
                  <a:pt x="16826" y="13082"/>
                  <a:pt x="16735" y="11714"/>
                </a:cubicBezTo>
                <a:lnTo>
                  <a:pt x="16274" y="4727"/>
                </a:lnTo>
                <a:cubicBezTo>
                  <a:pt x="16208" y="3743"/>
                  <a:pt x="16201" y="3342"/>
                  <a:pt x="16192" y="2992"/>
                </a:cubicBezTo>
                <a:lnTo>
                  <a:pt x="15564" y="2992"/>
                </a:lnTo>
                <a:close/>
                <a:moveTo>
                  <a:pt x="17140" y="2992"/>
                </a:moveTo>
                <a:lnTo>
                  <a:pt x="17140" y="3360"/>
                </a:lnTo>
                <a:cubicBezTo>
                  <a:pt x="17250" y="3493"/>
                  <a:pt x="17266" y="3662"/>
                  <a:pt x="17266" y="4296"/>
                </a:cubicBezTo>
                <a:lnTo>
                  <a:pt x="17266" y="13367"/>
                </a:lnTo>
                <a:cubicBezTo>
                  <a:pt x="17266" y="14001"/>
                  <a:pt x="17250" y="14170"/>
                  <a:pt x="17140" y="14303"/>
                </a:cubicBezTo>
                <a:lnTo>
                  <a:pt x="17140" y="14667"/>
                </a:lnTo>
                <a:lnTo>
                  <a:pt x="17861" y="14667"/>
                </a:lnTo>
                <a:lnTo>
                  <a:pt x="17861" y="14303"/>
                </a:lnTo>
                <a:cubicBezTo>
                  <a:pt x="17752" y="14170"/>
                  <a:pt x="17736" y="14001"/>
                  <a:pt x="17736" y="13367"/>
                </a:cubicBezTo>
                <a:lnTo>
                  <a:pt x="17736" y="8645"/>
                </a:lnTo>
                <a:lnTo>
                  <a:pt x="18584" y="8645"/>
                </a:lnTo>
                <a:cubicBezTo>
                  <a:pt x="18584" y="8645"/>
                  <a:pt x="18584" y="13367"/>
                  <a:pt x="18584" y="13367"/>
                </a:cubicBezTo>
                <a:cubicBezTo>
                  <a:pt x="18584" y="14001"/>
                  <a:pt x="18568" y="14170"/>
                  <a:pt x="18458" y="14303"/>
                </a:cubicBezTo>
                <a:lnTo>
                  <a:pt x="18458" y="14667"/>
                </a:lnTo>
                <a:lnTo>
                  <a:pt x="19180" y="14667"/>
                </a:lnTo>
                <a:lnTo>
                  <a:pt x="19180" y="14303"/>
                </a:lnTo>
                <a:cubicBezTo>
                  <a:pt x="19070" y="14170"/>
                  <a:pt x="19055" y="14001"/>
                  <a:pt x="19055" y="13367"/>
                </a:cubicBezTo>
                <a:lnTo>
                  <a:pt x="19055" y="4296"/>
                </a:lnTo>
                <a:cubicBezTo>
                  <a:pt x="19055" y="3662"/>
                  <a:pt x="19070" y="3493"/>
                  <a:pt x="19180" y="3360"/>
                </a:cubicBezTo>
                <a:lnTo>
                  <a:pt x="19180" y="2992"/>
                </a:lnTo>
                <a:lnTo>
                  <a:pt x="18458" y="2992"/>
                </a:lnTo>
                <a:lnTo>
                  <a:pt x="18458" y="3360"/>
                </a:lnTo>
                <a:cubicBezTo>
                  <a:pt x="18568" y="3493"/>
                  <a:pt x="18584" y="3662"/>
                  <a:pt x="18584" y="4296"/>
                </a:cubicBezTo>
                <a:lnTo>
                  <a:pt x="18584" y="7879"/>
                </a:lnTo>
                <a:lnTo>
                  <a:pt x="17736" y="7879"/>
                </a:lnTo>
                <a:lnTo>
                  <a:pt x="17736" y="4296"/>
                </a:lnTo>
                <a:cubicBezTo>
                  <a:pt x="17736" y="3662"/>
                  <a:pt x="17752" y="3493"/>
                  <a:pt x="17861" y="3360"/>
                </a:cubicBezTo>
                <a:lnTo>
                  <a:pt x="17861" y="2992"/>
                </a:lnTo>
                <a:lnTo>
                  <a:pt x="17140" y="2992"/>
                </a:lnTo>
                <a:close/>
                <a:moveTo>
                  <a:pt x="19529" y="2992"/>
                </a:moveTo>
                <a:lnTo>
                  <a:pt x="19529" y="3360"/>
                </a:lnTo>
                <a:cubicBezTo>
                  <a:pt x="19638" y="3493"/>
                  <a:pt x="19655" y="3662"/>
                  <a:pt x="19655" y="4296"/>
                </a:cubicBezTo>
                <a:cubicBezTo>
                  <a:pt x="19655" y="4296"/>
                  <a:pt x="19655" y="13367"/>
                  <a:pt x="19655" y="13367"/>
                </a:cubicBezTo>
                <a:cubicBezTo>
                  <a:pt x="19655" y="14001"/>
                  <a:pt x="19638" y="14170"/>
                  <a:pt x="19529" y="14303"/>
                </a:cubicBezTo>
                <a:lnTo>
                  <a:pt x="19529" y="14667"/>
                </a:lnTo>
                <a:lnTo>
                  <a:pt x="20250" y="14667"/>
                </a:lnTo>
                <a:lnTo>
                  <a:pt x="20250" y="14303"/>
                </a:lnTo>
                <a:cubicBezTo>
                  <a:pt x="20141" y="14170"/>
                  <a:pt x="20125" y="14001"/>
                  <a:pt x="20125" y="13367"/>
                </a:cubicBezTo>
                <a:lnTo>
                  <a:pt x="20125" y="4296"/>
                </a:lnTo>
                <a:cubicBezTo>
                  <a:pt x="20125" y="3662"/>
                  <a:pt x="20141" y="3493"/>
                  <a:pt x="20250" y="3360"/>
                </a:cubicBezTo>
                <a:lnTo>
                  <a:pt x="20250" y="2992"/>
                </a:lnTo>
                <a:lnTo>
                  <a:pt x="19529" y="2992"/>
                </a:lnTo>
                <a:close/>
                <a:moveTo>
                  <a:pt x="20906" y="2992"/>
                </a:moveTo>
                <a:cubicBezTo>
                  <a:pt x="20847" y="3792"/>
                  <a:pt x="20624" y="5376"/>
                  <a:pt x="20451" y="6560"/>
                </a:cubicBezTo>
                <a:lnTo>
                  <a:pt x="20163" y="8548"/>
                </a:lnTo>
                <a:lnTo>
                  <a:pt x="20496" y="11200"/>
                </a:lnTo>
                <a:cubicBezTo>
                  <a:pt x="20725" y="13035"/>
                  <a:pt x="20803" y="14050"/>
                  <a:pt x="20856" y="14667"/>
                </a:cubicBezTo>
                <a:lnTo>
                  <a:pt x="21595" y="14667"/>
                </a:lnTo>
                <a:cubicBezTo>
                  <a:pt x="21334" y="13266"/>
                  <a:pt x="20975" y="10698"/>
                  <a:pt x="20822" y="9547"/>
                </a:cubicBezTo>
                <a:cubicBezTo>
                  <a:pt x="20822" y="9547"/>
                  <a:pt x="20536" y="7394"/>
                  <a:pt x="20536" y="7394"/>
                </a:cubicBezTo>
                <a:lnTo>
                  <a:pt x="20765" y="6095"/>
                </a:lnTo>
                <a:cubicBezTo>
                  <a:pt x="20866" y="5511"/>
                  <a:pt x="21214" y="3645"/>
                  <a:pt x="21421" y="3011"/>
                </a:cubicBezTo>
                <a:lnTo>
                  <a:pt x="21421" y="2992"/>
                </a:lnTo>
                <a:lnTo>
                  <a:pt x="20906" y="2992"/>
                </a:lnTo>
                <a:close/>
                <a:moveTo>
                  <a:pt x="3744" y="3185"/>
                </a:moveTo>
                <a:cubicBezTo>
                  <a:pt x="3744" y="3185"/>
                  <a:pt x="1286" y="10701"/>
                  <a:pt x="1286" y="10701"/>
                </a:cubicBezTo>
                <a:lnTo>
                  <a:pt x="93" y="7055"/>
                </a:lnTo>
                <a:cubicBezTo>
                  <a:pt x="70" y="7458"/>
                  <a:pt x="50" y="7874"/>
                  <a:pt x="36" y="8296"/>
                </a:cubicBezTo>
                <a:lnTo>
                  <a:pt x="1286" y="12112"/>
                </a:lnTo>
                <a:lnTo>
                  <a:pt x="3882" y="4179"/>
                </a:lnTo>
                <a:cubicBezTo>
                  <a:pt x="3839" y="3835"/>
                  <a:pt x="3793" y="3502"/>
                  <a:pt x="3744" y="3185"/>
                </a:cubicBezTo>
                <a:close/>
                <a:moveTo>
                  <a:pt x="11926" y="3728"/>
                </a:moveTo>
                <a:lnTo>
                  <a:pt x="11977" y="3728"/>
                </a:lnTo>
                <a:cubicBezTo>
                  <a:pt x="12272" y="3728"/>
                  <a:pt x="12372" y="4710"/>
                  <a:pt x="12372" y="6245"/>
                </a:cubicBezTo>
                <a:cubicBezTo>
                  <a:pt x="12372" y="8063"/>
                  <a:pt x="12302" y="9314"/>
                  <a:pt x="12010" y="9314"/>
                </a:cubicBezTo>
                <a:cubicBezTo>
                  <a:pt x="12010" y="9314"/>
                  <a:pt x="11788" y="9314"/>
                  <a:pt x="11788" y="9314"/>
                </a:cubicBezTo>
                <a:lnTo>
                  <a:pt x="11788" y="4359"/>
                </a:lnTo>
                <a:cubicBezTo>
                  <a:pt x="11788" y="3808"/>
                  <a:pt x="11832" y="3728"/>
                  <a:pt x="11926" y="3728"/>
                </a:cubicBezTo>
                <a:close/>
                <a:moveTo>
                  <a:pt x="15827" y="4960"/>
                </a:moveTo>
                <a:lnTo>
                  <a:pt x="16123" y="9663"/>
                </a:lnTo>
                <a:cubicBezTo>
                  <a:pt x="16123" y="9663"/>
                  <a:pt x="15524" y="9663"/>
                  <a:pt x="15524" y="9663"/>
                </a:cubicBezTo>
                <a:lnTo>
                  <a:pt x="15827" y="4960"/>
                </a:lnTo>
                <a:close/>
                <a:moveTo>
                  <a:pt x="3999" y="5236"/>
                </a:moveTo>
                <a:lnTo>
                  <a:pt x="1286" y="13527"/>
                </a:lnTo>
                <a:lnTo>
                  <a:pt x="5" y="9615"/>
                </a:lnTo>
                <a:cubicBezTo>
                  <a:pt x="1" y="9862"/>
                  <a:pt x="0" y="10108"/>
                  <a:pt x="0" y="10361"/>
                </a:cubicBezTo>
                <a:cubicBezTo>
                  <a:pt x="0" y="16568"/>
                  <a:pt x="947" y="21600"/>
                  <a:pt x="2115" y="21600"/>
                </a:cubicBezTo>
                <a:cubicBezTo>
                  <a:pt x="3283" y="21600"/>
                  <a:pt x="4230" y="16568"/>
                  <a:pt x="4230" y="10361"/>
                </a:cubicBezTo>
                <a:cubicBezTo>
                  <a:pt x="4230" y="8514"/>
                  <a:pt x="4147" y="6773"/>
                  <a:pt x="3999" y="5236"/>
                </a:cubicBezTo>
                <a:close/>
                <a:moveTo>
                  <a:pt x="7927" y="7913"/>
                </a:moveTo>
                <a:lnTo>
                  <a:pt x="8119" y="7913"/>
                </a:lnTo>
                <a:cubicBezTo>
                  <a:pt x="8489" y="7913"/>
                  <a:pt x="8586" y="8979"/>
                  <a:pt x="8586" y="10880"/>
                </a:cubicBezTo>
                <a:cubicBezTo>
                  <a:pt x="8586" y="12915"/>
                  <a:pt x="8474" y="13935"/>
                  <a:pt x="8188" y="13935"/>
                </a:cubicBezTo>
                <a:cubicBezTo>
                  <a:pt x="8188" y="13935"/>
                  <a:pt x="8121" y="13935"/>
                  <a:pt x="8121" y="13935"/>
                </a:cubicBezTo>
                <a:cubicBezTo>
                  <a:pt x="7964" y="13935"/>
                  <a:pt x="7927" y="13667"/>
                  <a:pt x="7927" y="12916"/>
                </a:cubicBezTo>
                <a:lnTo>
                  <a:pt x="7927" y="7913"/>
                </a:lnTo>
                <a:close/>
                <a:moveTo>
                  <a:pt x="13658" y="7913"/>
                </a:moveTo>
                <a:lnTo>
                  <a:pt x="13850" y="7913"/>
                </a:lnTo>
                <a:cubicBezTo>
                  <a:pt x="14220" y="7913"/>
                  <a:pt x="14318" y="8979"/>
                  <a:pt x="14318" y="10880"/>
                </a:cubicBezTo>
                <a:cubicBezTo>
                  <a:pt x="14318" y="12915"/>
                  <a:pt x="14205" y="13935"/>
                  <a:pt x="13919" y="13935"/>
                </a:cubicBezTo>
                <a:cubicBezTo>
                  <a:pt x="13919" y="13935"/>
                  <a:pt x="13854" y="13935"/>
                  <a:pt x="13854" y="13935"/>
                </a:cubicBezTo>
                <a:cubicBezTo>
                  <a:pt x="13697" y="13935"/>
                  <a:pt x="13658" y="13667"/>
                  <a:pt x="13658" y="12916"/>
                </a:cubicBezTo>
                <a:lnTo>
                  <a:pt x="13658" y="7913"/>
                </a:lnTo>
                <a:close/>
                <a:moveTo>
                  <a:pt x="5519" y="17532"/>
                </a:moveTo>
                <a:lnTo>
                  <a:pt x="5519" y="18701"/>
                </a:lnTo>
                <a:lnTo>
                  <a:pt x="21600" y="18701"/>
                </a:lnTo>
                <a:cubicBezTo>
                  <a:pt x="21600" y="18701"/>
                  <a:pt x="21600" y="17532"/>
                  <a:pt x="21600" y="17532"/>
                </a:cubicBezTo>
                <a:lnTo>
                  <a:pt x="5519" y="17532"/>
                </a:lnTo>
                <a:close/>
              </a:path>
            </a:pathLst>
          </a:custGeom>
          <a:solidFill>
            <a:schemeClr val="bg1"/>
          </a:solidFill>
          <a:ln w="12700">
            <a:miter lim="400000"/>
          </a:ln>
        </p:spPr>
        <p:txBody>
          <a:bodyPr lIns="38100" tIns="38100" rIns="38100" bIns="38100" anchor="ctr"/>
          <a:lstStyle/>
          <a:p>
            <a:pPr defTabSz="914377">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endParaRPr>
          </a:p>
        </p:txBody>
      </p:sp>
      <p:pic>
        <p:nvPicPr>
          <p:cNvPr id="2" name="Рисунок 1" descr="http://05311BFB0B7396CBCF59420FADC09062.dms.sberbank.ru/05311BFB0B7396CBCF59420FADC09062-A3706015402A346BAE2C7E4161CEDD42-AA08E215F1EBA7C368CDE302EC67DC4F/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4157589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1"/>
            </p:custDataLst>
            <p:extLst>
              <p:ext uri="{D42A27DB-BD31-4B8C-83A1-F6EECF244321}">
                <p14:modId xmlns:p14="http://schemas.microsoft.com/office/powerpoint/2010/main" val="3021841772"/>
              </p:ext>
            </p:extLst>
          </p:nvPr>
        </p:nvGraphicFramePr>
        <p:xfrm>
          <a:off x="2034" y="1592"/>
          <a:ext cx="2015" cy="1587"/>
        </p:xfrm>
        <a:graphic>
          <a:graphicData uri="http://schemas.openxmlformats.org/presentationml/2006/ole">
            <mc:AlternateContent xmlns:mc="http://schemas.openxmlformats.org/markup-compatibility/2006">
              <mc:Choice xmlns:v="urn:schemas-microsoft-com:vml" Requires="v">
                <p:oleObj name="Слайд think-cell" r:id="rId3" imgW="360" imgH="360" progId="TCLayout.ActiveDocument.1">
                  <p:embed/>
                </p:oleObj>
              </mc:Choice>
              <mc:Fallback>
                <p:oleObj name="Слайд think-cell" r:id="rId3" imgW="360" imgH="360" progId="TCLayout.ActiveDocument.1">
                  <p:embed/>
                  <p:pic>
                    <p:nvPicPr>
                      <p:cNvPr id="11" name="Objec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 y="1592"/>
                        <a:ext cx="20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10" descr="SBRF-9129.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783245" y="4077091"/>
            <a:ext cx="4408755" cy="2780927"/>
          </a:xfrm>
          <a:prstGeom prst="rect">
            <a:avLst/>
          </a:prstGeom>
        </p:spPr>
      </p:pic>
      <p:sp>
        <p:nvSpPr>
          <p:cNvPr id="2" name="Title 1"/>
          <p:cNvSpPr>
            <a:spLocks noGrp="1"/>
          </p:cNvSpPr>
          <p:nvPr>
            <p:ph type="ctrTitle"/>
          </p:nvPr>
        </p:nvSpPr>
        <p:spPr>
          <a:xfrm>
            <a:off x="1483455" y="2130445"/>
            <a:ext cx="9794161" cy="1470025"/>
          </a:xfrm>
          <a:prstGeom prst="rect">
            <a:avLst/>
          </a:prstGeom>
        </p:spPr>
        <p:txBody>
          <a:bodyPr lIns="91438" tIns="45719" rIns="91438" bIns="45719">
            <a:normAutofit/>
          </a:bodyPr>
          <a:lstStyle>
            <a:lvl1pPr>
              <a:defRPr sz="32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483440" y="3886200"/>
            <a:ext cx="6449725" cy="1752600"/>
          </a:xfrm>
          <a:prstGeom prst="rect">
            <a:avLst/>
          </a:prstGeom>
        </p:spPr>
        <p:txBody>
          <a:bodyPr lIns="91438" tIns="45719" rIns="91438" bIns="45719">
            <a:normAutofit/>
          </a:bodyPr>
          <a:lstStyle>
            <a:lvl1pPr marL="0" indent="0" algn="l">
              <a:buNone/>
              <a:defRPr sz="2267">
                <a:solidFill>
                  <a:schemeClr val="accent3"/>
                </a:solidFill>
              </a:defRPr>
            </a:lvl1pPr>
            <a:lvl2pPr marL="528605" indent="0" algn="ctr">
              <a:buNone/>
              <a:defRPr>
                <a:solidFill>
                  <a:schemeClr val="tx1">
                    <a:tint val="75000"/>
                  </a:schemeClr>
                </a:solidFill>
              </a:defRPr>
            </a:lvl2pPr>
            <a:lvl3pPr marL="1057214" indent="0" algn="ctr">
              <a:buNone/>
              <a:defRPr>
                <a:solidFill>
                  <a:schemeClr val="tx1">
                    <a:tint val="75000"/>
                  </a:schemeClr>
                </a:solidFill>
              </a:defRPr>
            </a:lvl3pPr>
            <a:lvl4pPr marL="1585816" indent="0" algn="ctr">
              <a:buNone/>
              <a:defRPr>
                <a:solidFill>
                  <a:schemeClr val="tx1">
                    <a:tint val="75000"/>
                  </a:schemeClr>
                </a:solidFill>
              </a:defRPr>
            </a:lvl4pPr>
            <a:lvl5pPr marL="2114422" indent="0" algn="ctr">
              <a:buNone/>
              <a:defRPr>
                <a:solidFill>
                  <a:schemeClr val="tx1">
                    <a:tint val="75000"/>
                  </a:schemeClr>
                </a:solidFill>
              </a:defRPr>
            </a:lvl5pPr>
            <a:lvl6pPr marL="2643019" indent="0" algn="ctr">
              <a:buNone/>
              <a:defRPr>
                <a:solidFill>
                  <a:schemeClr val="tx1">
                    <a:tint val="75000"/>
                  </a:schemeClr>
                </a:solidFill>
              </a:defRPr>
            </a:lvl6pPr>
            <a:lvl7pPr marL="3171631" indent="0" algn="ctr">
              <a:buNone/>
              <a:defRPr>
                <a:solidFill>
                  <a:schemeClr val="tx1">
                    <a:tint val="75000"/>
                  </a:schemeClr>
                </a:solidFill>
              </a:defRPr>
            </a:lvl7pPr>
            <a:lvl8pPr marL="3700241" indent="0" algn="ctr">
              <a:buNone/>
              <a:defRPr>
                <a:solidFill>
                  <a:schemeClr val="tx1">
                    <a:tint val="75000"/>
                  </a:schemeClr>
                </a:solidFill>
              </a:defRPr>
            </a:lvl8pPr>
            <a:lvl9pPr marL="4228845" indent="0" algn="ctr">
              <a:buNone/>
              <a:defRPr>
                <a:solidFill>
                  <a:schemeClr val="tx1">
                    <a:tint val="75000"/>
                  </a:schemeClr>
                </a:solidFill>
              </a:defRPr>
            </a:lvl9pPr>
          </a:lstStyle>
          <a:p>
            <a:r>
              <a:rPr lang="en-US" dirty="0"/>
              <a:t>Click to edit Master subtitle style</a:t>
            </a:r>
          </a:p>
        </p:txBody>
      </p:sp>
      <p:sp>
        <p:nvSpPr>
          <p:cNvPr id="4" name="Subnomenclature"/>
          <p:cNvSpPr txBox="1"/>
          <p:nvPr userDrawn="1"/>
        </p:nvSpPr>
        <p:spPr>
          <a:xfrm>
            <a:off x="1146859" y="6406638"/>
            <a:ext cx="65" cy="184666"/>
          </a:xfrm>
          <a:prstGeom prst="rect">
            <a:avLst/>
          </a:prstGeom>
          <a:noFill/>
        </p:spPr>
        <p:txBody>
          <a:bodyPr vert="horz" wrap="none" lIns="0" tIns="0" rIns="0" bIns="0" rtlCol="0" anchor="b">
            <a:spAutoFit/>
          </a:bodyPr>
          <a:lstStyle/>
          <a:p>
            <a:pPr defTabSz="914377">
              <a:spcBef>
                <a:spcPts val="695"/>
              </a:spcBef>
            </a:pPr>
            <a:endParaRPr lang="en-US" sz="1200" b="1" dirty="0">
              <a:solidFill>
                <a:srgbClr val="DC0F00"/>
              </a:solidFill>
            </a:endParaRPr>
          </a:p>
        </p:txBody>
      </p:sp>
      <p:pic>
        <p:nvPicPr>
          <p:cNvPr id="6" name="Picture 3" descr="C:\Users\amosova-pn\Desktop\Информация\Амосовой Полине\Бренд\есть\Логотипы\PI_S1\PI_S1_RGB.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2532" y="326817"/>
            <a:ext cx="3346837" cy="86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44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9_Title Slide">
    <p:spTree>
      <p:nvGrpSpPr>
        <p:cNvPr id="1" name=""/>
        <p:cNvGrpSpPr/>
        <p:nvPr/>
      </p:nvGrpSpPr>
      <p:grpSpPr>
        <a:xfrm>
          <a:off x="0" y="0"/>
          <a:ext cx="0" cy="0"/>
          <a:chOff x="0" y="0"/>
          <a:chExt cx="0" cy="0"/>
        </a:xfrm>
      </p:grpSpPr>
      <p:cxnSp>
        <p:nvCxnSpPr>
          <p:cNvPr id="10" name="Straight Connector 9"/>
          <p:cNvCxnSpPr/>
          <p:nvPr/>
        </p:nvCxnSpPr>
        <p:spPr>
          <a:xfrm>
            <a:off x="0" y="958177"/>
            <a:ext cx="12192000" cy="0"/>
          </a:xfrm>
          <a:prstGeom prst="line">
            <a:avLst/>
          </a:prstGeom>
          <a:ln>
            <a:solidFill>
              <a:srgbClr val="95C43F"/>
            </a:solidFill>
          </a:ln>
          <a:effectLst/>
        </p:spPr>
        <p:style>
          <a:lnRef idx="2">
            <a:schemeClr val="accent1"/>
          </a:lnRef>
          <a:fillRef idx="0">
            <a:schemeClr val="accent1"/>
          </a:fillRef>
          <a:effectRef idx="1">
            <a:schemeClr val="accent1"/>
          </a:effectRef>
          <a:fontRef idx="minor">
            <a:schemeClr val="tx1"/>
          </a:fontRef>
        </p:style>
      </p:cxnSp>
      <p:sp>
        <p:nvSpPr>
          <p:cNvPr id="4" name="Заголовок 3"/>
          <p:cNvSpPr>
            <a:spLocks noGrp="1"/>
          </p:cNvSpPr>
          <p:nvPr>
            <p:ph type="title"/>
          </p:nvPr>
        </p:nvSpPr>
        <p:spPr>
          <a:xfrm>
            <a:off x="117645" y="97164"/>
            <a:ext cx="8571272" cy="769109"/>
          </a:xfrm>
          <a:prstGeom prst="rect">
            <a:avLst/>
          </a:prstGeom>
        </p:spPr>
        <p:txBody>
          <a:bodyPr lIns="91438" tIns="45719" rIns="91438" bIns="45719"/>
          <a:lstStyle/>
          <a:p>
            <a:r>
              <a:rPr lang="ru-RU"/>
              <a:t>Образец заголовка</a:t>
            </a:r>
          </a:p>
        </p:txBody>
      </p:sp>
      <p:sp>
        <p:nvSpPr>
          <p:cNvPr id="8" name="TextBox 7"/>
          <p:cNvSpPr txBox="1"/>
          <p:nvPr userDrawn="1"/>
        </p:nvSpPr>
        <p:spPr>
          <a:xfrm>
            <a:off x="11472601" y="6453344"/>
            <a:ext cx="719403" cy="410431"/>
          </a:xfrm>
          <a:prstGeom prst="rect">
            <a:avLst/>
          </a:prstGeom>
          <a:noFill/>
        </p:spPr>
        <p:txBody>
          <a:bodyPr wrap="square" lIns="121917" tIns="60959" rIns="121917" bIns="60959" rtlCol="0">
            <a:spAutoFit/>
          </a:bodyPr>
          <a:lstStyle/>
          <a:p>
            <a:pPr defTabSz="1219140"/>
            <a:fld id="{91AD4EB0-CEB3-4892-90AA-400FF97E5AC3}" type="slidenum">
              <a:rPr lang="ru-RU" sz="1867" smtClean="0">
                <a:solidFill>
                  <a:srgbClr val="000000"/>
                </a:solidFill>
                <a:cs typeface="Calibri" panose="020F0502020204030204" pitchFamily="34" charset="0"/>
              </a:rPr>
              <a:pPr defTabSz="1219140"/>
              <a:t>‹#›</a:t>
            </a:fld>
            <a:endParaRPr lang="ru-RU" sz="1867" dirty="0">
              <a:solidFill>
                <a:srgbClr val="000000"/>
              </a:solidFill>
              <a:cs typeface="Calibri" panose="020F0502020204030204" pitchFamily="34" charset="0"/>
            </a:endParaRPr>
          </a:p>
        </p:txBody>
      </p:sp>
      <p:pic>
        <p:nvPicPr>
          <p:cNvPr id="7" name="Picture 7" descr="Screen Shot 2013-12-24 at 12.16.4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5693" y="163113"/>
            <a:ext cx="2035531" cy="637215"/>
          </a:xfrm>
          <a:prstGeom prst="rect">
            <a:avLst/>
          </a:prstGeom>
        </p:spPr>
      </p:pic>
    </p:spTree>
    <p:extLst>
      <p:ext uri="{BB962C8B-B14F-4D97-AF65-F5344CB8AC3E}">
        <p14:creationId xmlns:p14="http://schemas.microsoft.com/office/powerpoint/2010/main" val="625504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 колонки текст + цитата справа">
    <p:spTree>
      <p:nvGrpSpPr>
        <p:cNvPr id="1" name=""/>
        <p:cNvGrpSpPr/>
        <p:nvPr/>
      </p:nvGrpSpPr>
      <p:grpSpPr>
        <a:xfrm>
          <a:off x="0" y="0"/>
          <a:ext cx="0" cy="0"/>
          <a:chOff x="0" y="0"/>
          <a:chExt cx="0" cy="0"/>
        </a:xfrm>
      </p:grpSpPr>
      <p:sp>
        <p:nvSpPr>
          <p:cNvPr id="8" name="Rectangle 7"/>
          <p:cNvSpPr/>
          <p:nvPr userDrawn="1"/>
        </p:nvSpPr>
        <p:spPr>
          <a:xfrm>
            <a:off x="0" y="-9177"/>
            <a:ext cx="12192000" cy="882357"/>
          </a:xfrm>
          <a:prstGeom prst="rect">
            <a:avLst/>
          </a:prstGeom>
          <a:solidFill>
            <a:schemeClr val="bg1"/>
          </a:solidFill>
          <a:ln w="12700" cap="flat">
            <a:noFill/>
            <a:miter lim="400000"/>
          </a:ln>
          <a:effectLst>
            <a:outerShdw blurRad="12700" dist="25400" dir="5400000" rotWithShape="0">
              <a:schemeClr val="bg2">
                <a:lumMod val="90000"/>
                <a:alpha val="2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28575" rtlCol="0" anchor="ctr">
            <a:spAutoFit/>
          </a:bodyPr>
          <a:lstStyle/>
          <a:p>
            <a:pPr algn="ctr" defTabSz="736582" hangingPunct="0"/>
            <a:endParaRPr lang="en-US" sz="5067">
              <a:solidFill>
                <a:srgbClr val="FFFFFF"/>
              </a:solidFill>
              <a:effectLst>
                <a:outerShdw blurRad="38100" dist="12700" dir="5400000" rotWithShape="0">
                  <a:srgbClr val="000000">
                    <a:alpha val="50000"/>
                  </a:srgbClr>
                </a:outerShdw>
              </a:effectLst>
              <a:sym typeface="Gill Sans"/>
            </a:endParaRPr>
          </a:p>
        </p:txBody>
      </p:sp>
      <p:sp>
        <p:nvSpPr>
          <p:cNvPr id="4" name="Text Placeholder 3"/>
          <p:cNvSpPr>
            <a:spLocks noGrp="1"/>
          </p:cNvSpPr>
          <p:nvPr>
            <p:ph type="body" sz="quarter" idx="12"/>
          </p:nvPr>
        </p:nvSpPr>
        <p:spPr>
          <a:xfrm>
            <a:off x="8509001" y="783772"/>
            <a:ext cx="3683001" cy="599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1053000" rIns="540000" bIns="34290" rtlCol="0" anchor="t"/>
          <a:lstStyle>
            <a:lvl1pPr marL="227008" indent="0">
              <a:lnSpc>
                <a:spcPct val="100000"/>
              </a:lnSpc>
              <a:spcBef>
                <a:spcPts val="600"/>
              </a:spcBef>
              <a:tabLst/>
              <a:defRPr lang="en-US" sz="2000">
                <a:solidFill>
                  <a:srgbClr val="FFFFFF"/>
                </a:solidFill>
                <a:latin typeface="Calibri Light"/>
                <a:ea typeface="+mn-ea"/>
                <a:cs typeface="+mn-cs"/>
              </a:defRPr>
            </a:lvl1pPr>
          </a:lstStyle>
          <a:p>
            <a:pPr marL="182558" lvl="0"/>
            <a:r>
              <a:rPr lang="en-US"/>
              <a:t>Click to edit Master text styles</a:t>
            </a:r>
          </a:p>
        </p:txBody>
      </p:sp>
      <p:sp>
        <p:nvSpPr>
          <p:cNvPr id="16" name="Title 1"/>
          <p:cNvSpPr>
            <a:spLocks noGrp="1"/>
          </p:cNvSpPr>
          <p:nvPr>
            <p:ph type="title"/>
          </p:nvPr>
        </p:nvSpPr>
        <p:spPr>
          <a:xfrm>
            <a:off x="587375" y="1"/>
            <a:ext cx="7596188" cy="872640"/>
          </a:xfrm>
          <a:prstGeom prst="rect">
            <a:avLst/>
          </a:prstGeom>
        </p:spPr>
        <p:txBody>
          <a:bodyPr lIns="68580" tIns="34290" rIns="68580" bIns="34290"/>
          <a:lstStyle>
            <a:lvl1pPr>
              <a:defRPr>
                <a:latin typeface="+mj-lt"/>
              </a:defRPr>
            </a:lvl1pPr>
          </a:lstStyle>
          <a:p>
            <a:r>
              <a:rPr lang="en-US" dirty="0"/>
              <a:t>Click to edit Master title style</a:t>
            </a:r>
          </a:p>
        </p:txBody>
      </p:sp>
      <p:sp>
        <p:nvSpPr>
          <p:cNvPr id="11" name="Text Placeholder 10"/>
          <p:cNvSpPr>
            <a:spLocks noGrp="1"/>
          </p:cNvSpPr>
          <p:nvPr>
            <p:ph type="body" sz="quarter" idx="14"/>
          </p:nvPr>
        </p:nvSpPr>
        <p:spPr>
          <a:xfrm>
            <a:off x="587377" y="1268413"/>
            <a:ext cx="7596505" cy="814843"/>
          </a:xfrm>
          <a:prstGeom prst="rect">
            <a:avLst/>
          </a:prstGeom>
        </p:spPr>
        <p:txBody>
          <a:bodyPr lIns="68580" tIns="34290" rIns="68580" bIns="34290" numCol="1" spcCol="270000"/>
          <a:lstStyle>
            <a:lvl1pPr>
              <a:lnSpc>
                <a:spcPct val="100000"/>
              </a:lnSpc>
              <a:spcBef>
                <a:spcPts val="600"/>
              </a:spcBef>
              <a:defRPr sz="2000">
                <a:solidFill>
                  <a:schemeClr val="accent5"/>
                </a:solidFill>
                <a:latin typeface="+mj-lt"/>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 Master text styles</a:t>
            </a:r>
          </a:p>
        </p:txBody>
      </p:sp>
      <p:sp>
        <p:nvSpPr>
          <p:cNvPr id="9" name="Picture Placeholder 3"/>
          <p:cNvSpPr>
            <a:spLocks noGrp="1"/>
          </p:cNvSpPr>
          <p:nvPr>
            <p:ph type="pic" sz="quarter" idx="72" hasCustomPrompt="1"/>
          </p:nvPr>
        </p:nvSpPr>
        <p:spPr>
          <a:xfrm>
            <a:off x="8799522" y="1268413"/>
            <a:ext cx="812479" cy="814843"/>
          </a:xfrm>
          <a:prstGeom prst="rect">
            <a:avLst/>
          </a:prstGeom>
        </p:spPr>
        <p:txBody>
          <a:bodyPr lIns="68580" tIns="34290" rIns="68580" bIns="34290" anchor="ctr"/>
          <a:lstStyle>
            <a:lvl1pPr algn="ctr">
              <a:defRPr sz="1467" i="1">
                <a:solidFill>
                  <a:schemeClr val="bg1"/>
                </a:solidFill>
              </a:defRPr>
            </a:lvl1pPr>
          </a:lstStyle>
          <a:p>
            <a:r>
              <a:rPr lang="ru-RU"/>
              <a:t>иконка</a:t>
            </a:r>
            <a:endParaRPr lang="en-US"/>
          </a:p>
        </p:txBody>
      </p:sp>
      <p:sp>
        <p:nvSpPr>
          <p:cNvPr id="3" name="Text Placeholder 2"/>
          <p:cNvSpPr>
            <a:spLocks noGrp="1"/>
          </p:cNvSpPr>
          <p:nvPr>
            <p:ph type="body" sz="quarter" idx="73"/>
          </p:nvPr>
        </p:nvSpPr>
        <p:spPr>
          <a:xfrm>
            <a:off x="587375" y="2827091"/>
            <a:ext cx="7596188" cy="3338760"/>
          </a:xfrm>
          <a:prstGeom prst="rect">
            <a:avLst/>
          </a:prstGeom>
        </p:spPr>
        <p:txBody>
          <a:bodyPr lIns="68580" tIns="34290" rIns="68580" bIns="34290"/>
          <a:lstStyle>
            <a:lvl1pPr marL="177796" indent="-177796">
              <a:spcBef>
                <a:spcPts val="400"/>
              </a:spcBef>
              <a:buFont typeface="Wingdings" charset="2"/>
              <a:buChar char="§"/>
              <a:tabLst/>
              <a:defRPr sz="1600">
                <a:latin typeface="+mj-lt"/>
              </a:defRPr>
            </a:lvl1pPr>
          </a:lstStyle>
          <a:p>
            <a:pPr lvl="0"/>
            <a:r>
              <a:rPr lang="en-US" dirty="0"/>
              <a:t>Click to edit Master text styles</a:t>
            </a:r>
          </a:p>
        </p:txBody>
      </p:sp>
      <p:sp>
        <p:nvSpPr>
          <p:cNvPr id="2" name="Rectangle 1"/>
          <p:cNvSpPr/>
          <p:nvPr userDrawn="1"/>
        </p:nvSpPr>
        <p:spPr>
          <a:xfrm>
            <a:off x="8509001" y="0"/>
            <a:ext cx="3683001" cy="8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US" sz="1867">
              <a:solidFill>
                <a:srgbClr val="FFFFFF"/>
              </a:solidFill>
            </a:endParaRPr>
          </a:p>
        </p:txBody>
      </p:sp>
      <p:sp>
        <p:nvSpPr>
          <p:cNvPr id="15" name="Shape"/>
          <p:cNvSpPr/>
          <p:nvPr userDrawn="1"/>
        </p:nvSpPr>
        <p:spPr>
          <a:xfrm>
            <a:off x="9991115" y="286073"/>
            <a:ext cx="1505560" cy="283355"/>
          </a:xfrm>
          <a:custGeom>
            <a:avLst/>
            <a:gdLst/>
            <a:ahLst/>
            <a:cxnLst>
              <a:cxn ang="0">
                <a:pos x="wd2" y="hd2"/>
              </a:cxn>
              <a:cxn ang="5400000">
                <a:pos x="wd2" y="hd2"/>
              </a:cxn>
              <a:cxn ang="10800000">
                <a:pos x="wd2" y="hd2"/>
              </a:cxn>
              <a:cxn ang="16200000">
                <a:pos x="wd2" y="hd2"/>
              </a:cxn>
            </a:cxnLst>
            <a:rect l="0" t="0" r="r" b="b"/>
            <a:pathLst>
              <a:path w="21600" h="21600" extrusionOk="0">
                <a:moveTo>
                  <a:pt x="2936" y="0"/>
                </a:moveTo>
                <a:lnTo>
                  <a:pt x="1286" y="5042"/>
                </a:lnTo>
                <a:lnTo>
                  <a:pt x="551" y="2798"/>
                </a:lnTo>
                <a:cubicBezTo>
                  <a:pt x="499" y="3104"/>
                  <a:pt x="449" y="3428"/>
                  <a:pt x="403" y="3762"/>
                </a:cubicBezTo>
                <a:cubicBezTo>
                  <a:pt x="403" y="3762"/>
                  <a:pt x="1286" y="6458"/>
                  <a:pt x="1286" y="6458"/>
                </a:cubicBezTo>
                <a:lnTo>
                  <a:pt x="3183" y="659"/>
                </a:lnTo>
                <a:cubicBezTo>
                  <a:pt x="3104" y="413"/>
                  <a:pt x="3022" y="191"/>
                  <a:pt x="2936" y="0"/>
                </a:cubicBezTo>
                <a:close/>
                <a:moveTo>
                  <a:pt x="3397" y="1421"/>
                </a:moveTo>
                <a:lnTo>
                  <a:pt x="1286" y="7874"/>
                </a:lnTo>
                <a:lnTo>
                  <a:pt x="277" y="4790"/>
                </a:lnTo>
                <a:cubicBezTo>
                  <a:pt x="239" y="5144"/>
                  <a:pt x="205" y="5514"/>
                  <a:pt x="174" y="5891"/>
                </a:cubicBezTo>
                <a:lnTo>
                  <a:pt x="1286" y="9285"/>
                </a:lnTo>
                <a:cubicBezTo>
                  <a:pt x="1286" y="9285"/>
                  <a:pt x="3583" y="2264"/>
                  <a:pt x="3583" y="2264"/>
                </a:cubicBezTo>
                <a:cubicBezTo>
                  <a:pt x="3524" y="1964"/>
                  <a:pt x="3462" y="1684"/>
                  <a:pt x="3397" y="1421"/>
                </a:cubicBezTo>
                <a:close/>
                <a:moveTo>
                  <a:pt x="6427" y="2793"/>
                </a:moveTo>
                <a:cubicBezTo>
                  <a:pt x="5648" y="2793"/>
                  <a:pt x="5344" y="5127"/>
                  <a:pt x="5344" y="8979"/>
                </a:cubicBezTo>
                <a:cubicBezTo>
                  <a:pt x="5344" y="12999"/>
                  <a:pt x="5724" y="14870"/>
                  <a:pt x="6383" y="14870"/>
                </a:cubicBezTo>
                <a:cubicBezTo>
                  <a:pt x="6662" y="14870"/>
                  <a:pt x="6932" y="14483"/>
                  <a:pt x="7133" y="13799"/>
                </a:cubicBezTo>
                <a:lnTo>
                  <a:pt x="7064" y="13101"/>
                </a:lnTo>
                <a:cubicBezTo>
                  <a:pt x="6932" y="13451"/>
                  <a:pt x="6772" y="13784"/>
                  <a:pt x="6514" y="13784"/>
                </a:cubicBezTo>
                <a:cubicBezTo>
                  <a:pt x="5971" y="13784"/>
                  <a:pt x="5856" y="11550"/>
                  <a:pt x="5856" y="8548"/>
                </a:cubicBezTo>
                <a:cubicBezTo>
                  <a:pt x="5856" y="5396"/>
                  <a:pt x="5975" y="3559"/>
                  <a:pt x="6442" y="3559"/>
                </a:cubicBezTo>
                <a:cubicBezTo>
                  <a:pt x="6741" y="3559"/>
                  <a:pt x="6837" y="4161"/>
                  <a:pt x="6888" y="5028"/>
                </a:cubicBezTo>
                <a:lnTo>
                  <a:pt x="6926" y="5760"/>
                </a:lnTo>
                <a:lnTo>
                  <a:pt x="7066" y="5760"/>
                </a:lnTo>
                <a:cubicBezTo>
                  <a:pt x="7060" y="4976"/>
                  <a:pt x="7060" y="4110"/>
                  <a:pt x="7066" y="3326"/>
                </a:cubicBezTo>
                <a:cubicBezTo>
                  <a:pt x="7004" y="3193"/>
                  <a:pt x="6772" y="2793"/>
                  <a:pt x="6427" y="2793"/>
                </a:cubicBezTo>
                <a:close/>
                <a:moveTo>
                  <a:pt x="7330" y="2992"/>
                </a:moveTo>
                <a:lnTo>
                  <a:pt x="7330" y="3360"/>
                </a:lnTo>
                <a:cubicBezTo>
                  <a:pt x="7440" y="3493"/>
                  <a:pt x="7456" y="3662"/>
                  <a:pt x="7456" y="4296"/>
                </a:cubicBezTo>
                <a:lnTo>
                  <a:pt x="7456" y="13367"/>
                </a:lnTo>
                <a:cubicBezTo>
                  <a:pt x="7456" y="14001"/>
                  <a:pt x="7440" y="14170"/>
                  <a:pt x="7330" y="14303"/>
                </a:cubicBezTo>
                <a:lnTo>
                  <a:pt x="7330" y="14667"/>
                </a:lnTo>
                <a:lnTo>
                  <a:pt x="8210" y="14667"/>
                </a:lnTo>
                <a:cubicBezTo>
                  <a:pt x="8747" y="14667"/>
                  <a:pt x="9079" y="13899"/>
                  <a:pt x="9079" y="10764"/>
                </a:cubicBezTo>
                <a:cubicBezTo>
                  <a:pt x="9079" y="7545"/>
                  <a:pt x="8652" y="7181"/>
                  <a:pt x="8049" y="7181"/>
                </a:cubicBezTo>
                <a:lnTo>
                  <a:pt x="7927" y="7181"/>
                </a:lnTo>
                <a:lnTo>
                  <a:pt x="7927" y="4412"/>
                </a:lnTo>
                <a:cubicBezTo>
                  <a:pt x="7927" y="3912"/>
                  <a:pt x="7946" y="3728"/>
                  <a:pt x="8084" y="3728"/>
                </a:cubicBezTo>
                <a:cubicBezTo>
                  <a:pt x="8084" y="3728"/>
                  <a:pt x="8385" y="3728"/>
                  <a:pt x="8385" y="3728"/>
                </a:cubicBezTo>
                <a:cubicBezTo>
                  <a:pt x="8671" y="3728"/>
                  <a:pt x="8749" y="3842"/>
                  <a:pt x="8818" y="5042"/>
                </a:cubicBezTo>
                <a:lnTo>
                  <a:pt x="8847" y="5527"/>
                </a:lnTo>
                <a:lnTo>
                  <a:pt x="8966" y="5527"/>
                </a:lnTo>
                <a:cubicBezTo>
                  <a:pt x="8960" y="4677"/>
                  <a:pt x="8960" y="3842"/>
                  <a:pt x="8966" y="2992"/>
                </a:cubicBezTo>
                <a:lnTo>
                  <a:pt x="7330" y="2992"/>
                </a:lnTo>
                <a:close/>
                <a:moveTo>
                  <a:pt x="9327" y="2992"/>
                </a:moveTo>
                <a:lnTo>
                  <a:pt x="9327" y="3360"/>
                </a:lnTo>
                <a:cubicBezTo>
                  <a:pt x="9437" y="3493"/>
                  <a:pt x="9453" y="3662"/>
                  <a:pt x="9453" y="4296"/>
                </a:cubicBezTo>
                <a:lnTo>
                  <a:pt x="9453" y="13367"/>
                </a:lnTo>
                <a:cubicBezTo>
                  <a:pt x="9453" y="14001"/>
                  <a:pt x="9437" y="14170"/>
                  <a:pt x="9327" y="14303"/>
                </a:cubicBezTo>
                <a:lnTo>
                  <a:pt x="9327" y="14667"/>
                </a:lnTo>
                <a:lnTo>
                  <a:pt x="10909" y="14667"/>
                </a:lnTo>
                <a:cubicBezTo>
                  <a:pt x="10903" y="13766"/>
                  <a:pt x="10903" y="12852"/>
                  <a:pt x="10909" y="11952"/>
                </a:cubicBezTo>
                <a:lnTo>
                  <a:pt x="10771" y="11952"/>
                </a:lnTo>
                <a:lnTo>
                  <a:pt x="10752" y="12383"/>
                </a:lnTo>
                <a:cubicBezTo>
                  <a:pt x="10689" y="13834"/>
                  <a:pt x="10614" y="13935"/>
                  <a:pt x="10329" y="13935"/>
                </a:cubicBezTo>
                <a:lnTo>
                  <a:pt x="10266" y="13935"/>
                </a:lnTo>
                <a:cubicBezTo>
                  <a:pt x="9977" y="13935"/>
                  <a:pt x="9924" y="13699"/>
                  <a:pt x="9924" y="12999"/>
                </a:cubicBezTo>
                <a:lnTo>
                  <a:pt x="9924" y="8645"/>
                </a:lnTo>
                <a:lnTo>
                  <a:pt x="10216" y="8645"/>
                </a:lnTo>
                <a:cubicBezTo>
                  <a:pt x="10338" y="8645"/>
                  <a:pt x="10529" y="8715"/>
                  <a:pt x="10604" y="8999"/>
                </a:cubicBezTo>
                <a:lnTo>
                  <a:pt x="10604" y="7530"/>
                </a:lnTo>
                <a:cubicBezTo>
                  <a:pt x="10529" y="7813"/>
                  <a:pt x="10338" y="7879"/>
                  <a:pt x="10216" y="7879"/>
                </a:cubicBezTo>
                <a:lnTo>
                  <a:pt x="9924" y="7879"/>
                </a:lnTo>
                <a:lnTo>
                  <a:pt x="9924" y="4262"/>
                </a:lnTo>
                <a:cubicBezTo>
                  <a:pt x="9924" y="3862"/>
                  <a:pt x="9939" y="3728"/>
                  <a:pt x="10033" y="3728"/>
                </a:cubicBezTo>
                <a:cubicBezTo>
                  <a:pt x="10033" y="3728"/>
                  <a:pt x="10279" y="3728"/>
                  <a:pt x="10279" y="3728"/>
                </a:cubicBezTo>
                <a:cubicBezTo>
                  <a:pt x="10564" y="3728"/>
                  <a:pt x="10642" y="3842"/>
                  <a:pt x="10711" y="5042"/>
                </a:cubicBezTo>
                <a:lnTo>
                  <a:pt x="10739" y="5527"/>
                </a:lnTo>
                <a:lnTo>
                  <a:pt x="10859" y="5527"/>
                </a:lnTo>
                <a:cubicBezTo>
                  <a:pt x="10853" y="4677"/>
                  <a:pt x="10853" y="3842"/>
                  <a:pt x="10859" y="2992"/>
                </a:cubicBezTo>
                <a:lnTo>
                  <a:pt x="9327" y="2992"/>
                </a:lnTo>
                <a:close/>
                <a:moveTo>
                  <a:pt x="11192" y="2992"/>
                </a:moveTo>
                <a:lnTo>
                  <a:pt x="11192" y="3360"/>
                </a:lnTo>
                <a:cubicBezTo>
                  <a:pt x="11302" y="3493"/>
                  <a:pt x="11317" y="3662"/>
                  <a:pt x="11317" y="4296"/>
                </a:cubicBezTo>
                <a:lnTo>
                  <a:pt x="11317" y="13367"/>
                </a:lnTo>
                <a:cubicBezTo>
                  <a:pt x="11317" y="14001"/>
                  <a:pt x="11302" y="14170"/>
                  <a:pt x="11192" y="14303"/>
                </a:cubicBezTo>
                <a:lnTo>
                  <a:pt x="11192" y="14667"/>
                </a:lnTo>
                <a:cubicBezTo>
                  <a:pt x="11192" y="14667"/>
                  <a:pt x="11914" y="14667"/>
                  <a:pt x="11914" y="14667"/>
                </a:cubicBezTo>
                <a:lnTo>
                  <a:pt x="11914" y="14303"/>
                </a:lnTo>
                <a:cubicBezTo>
                  <a:pt x="11804" y="14170"/>
                  <a:pt x="11788" y="14001"/>
                  <a:pt x="11788" y="13367"/>
                </a:cubicBezTo>
                <a:lnTo>
                  <a:pt x="11788" y="10046"/>
                </a:lnTo>
                <a:lnTo>
                  <a:pt x="12008" y="10046"/>
                </a:lnTo>
                <a:cubicBezTo>
                  <a:pt x="12538" y="10046"/>
                  <a:pt x="12865" y="9199"/>
                  <a:pt x="12865" y="6347"/>
                </a:cubicBezTo>
                <a:cubicBezTo>
                  <a:pt x="12865" y="3545"/>
                  <a:pt x="12538" y="2992"/>
                  <a:pt x="12102" y="2992"/>
                </a:cubicBezTo>
                <a:lnTo>
                  <a:pt x="11192" y="2992"/>
                </a:lnTo>
                <a:close/>
                <a:moveTo>
                  <a:pt x="13063" y="2992"/>
                </a:moveTo>
                <a:lnTo>
                  <a:pt x="13063" y="3360"/>
                </a:lnTo>
                <a:cubicBezTo>
                  <a:pt x="13172" y="3493"/>
                  <a:pt x="13188" y="3662"/>
                  <a:pt x="13188" y="4296"/>
                </a:cubicBezTo>
                <a:lnTo>
                  <a:pt x="13188" y="13367"/>
                </a:lnTo>
                <a:cubicBezTo>
                  <a:pt x="13188" y="14001"/>
                  <a:pt x="13172" y="14170"/>
                  <a:pt x="13063" y="14303"/>
                </a:cubicBezTo>
                <a:lnTo>
                  <a:pt x="13063" y="14667"/>
                </a:lnTo>
                <a:lnTo>
                  <a:pt x="13941" y="14667"/>
                </a:lnTo>
                <a:cubicBezTo>
                  <a:pt x="14478" y="14667"/>
                  <a:pt x="14811" y="13899"/>
                  <a:pt x="14811" y="10764"/>
                </a:cubicBezTo>
                <a:cubicBezTo>
                  <a:pt x="14811" y="7545"/>
                  <a:pt x="14384" y="7181"/>
                  <a:pt x="13782" y="7181"/>
                </a:cubicBezTo>
                <a:lnTo>
                  <a:pt x="13658" y="7181"/>
                </a:lnTo>
                <a:lnTo>
                  <a:pt x="13658" y="4412"/>
                </a:lnTo>
                <a:cubicBezTo>
                  <a:pt x="13658" y="3912"/>
                  <a:pt x="13677" y="3728"/>
                  <a:pt x="13815" y="3728"/>
                </a:cubicBezTo>
                <a:cubicBezTo>
                  <a:pt x="13815" y="3728"/>
                  <a:pt x="14117" y="3728"/>
                  <a:pt x="14117" y="3728"/>
                </a:cubicBezTo>
                <a:cubicBezTo>
                  <a:pt x="14403" y="3728"/>
                  <a:pt x="14481" y="3842"/>
                  <a:pt x="14550" y="5042"/>
                </a:cubicBezTo>
                <a:lnTo>
                  <a:pt x="14578" y="5527"/>
                </a:lnTo>
                <a:lnTo>
                  <a:pt x="14698" y="5527"/>
                </a:lnTo>
                <a:cubicBezTo>
                  <a:pt x="14692" y="4677"/>
                  <a:pt x="14692" y="3842"/>
                  <a:pt x="14698" y="2992"/>
                </a:cubicBezTo>
                <a:lnTo>
                  <a:pt x="13063" y="2992"/>
                </a:lnTo>
                <a:close/>
                <a:moveTo>
                  <a:pt x="15564" y="2992"/>
                </a:moveTo>
                <a:lnTo>
                  <a:pt x="15564" y="3360"/>
                </a:lnTo>
                <a:cubicBezTo>
                  <a:pt x="15677" y="3493"/>
                  <a:pt x="15690" y="3810"/>
                  <a:pt x="15690" y="4044"/>
                </a:cubicBezTo>
                <a:cubicBezTo>
                  <a:pt x="15690" y="4377"/>
                  <a:pt x="15674" y="4746"/>
                  <a:pt x="15583" y="5930"/>
                </a:cubicBezTo>
                <a:lnTo>
                  <a:pt x="15178" y="11234"/>
                </a:lnTo>
                <a:cubicBezTo>
                  <a:pt x="15027" y="13185"/>
                  <a:pt x="14927" y="14216"/>
                  <a:pt x="14874" y="14667"/>
                </a:cubicBezTo>
                <a:lnTo>
                  <a:pt x="15273" y="14667"/>
                </a:lnTo>
                <a:cubicBezTo>
                  <a:pt x="15276" y="14400"/>
                  <a:pt x="15294" y="13898"/>
                  <a:pt x="15319" y="13232"/>
                </a:cubicBezTo>
                <a:cubicBezTo>
                  <a:pt x="15347" y="12564"/>
                  <a:pt x="15401" y="11616"/>
                  <a:pt x="15473" y="10448"/>
                </a:cubicBezTo>
                <a:lnTo>
                  <a:pt x="16170" y="10448"/>
                </a:lnTo>
                <a:lnTo>
                  <a:pt x="16265" y="11932"/>
                </a:lnTo>
                <a:cubicBezTo>
                  <a:pt x="16324" y="12866"/>
                  <a:pt x="16393" y="14033"/>
                  <a:pt x="16411" y="14667"/>
                </a:cubicBezTo>
                <a:cubicBezTo>
                  <a:pt x="16411" y="14667"/>
                  <a:pt x="16971" y="14667"/>
                  <a:pt x="16971" y="14667"/>
                </a:cubicBezTo>
                <a:cubicBezTo>
                  <a:pt x="16924" y="14250"/>
                  <a:pt x="16826" y="13082"/>
                  <a:pt x="16735" y="11714"/>
                </a:cubicBezTo>
                <a:lnTo>
                  <a:pt x="16274" y="4727"/>
                </a:lnTo>
                <a:cubicBezTo>
                  <a:pt x="16208" y="3743"/>
                  <a:pt x="16201" y="3342"/>
                  <a:pt x="16192" y="2992"/>
                </a:cubicBezTo>
                <a:lnTo>
                  <a:pt x="15564" y="2992"/>
                </a:lnTo>
                <a:close/>
                <a:moveTo>
                  <a:pt x="17140" y="2992"/>
                </a:moveTo>
                <a:lnTo>
                  <a:pt x="17140" y="3360"/>
                </a:lnTo>
                <a:cubicBezTo>
                  <a:pt x="17250" y="3493"/>
                  <a:pt x="17266" y="3662"/>
                  <a:pt x="17266" y="4296"/>
                </a:cubicBezTo>
                <a:lnTo>
                  <a:pt x="17266" y="13367"/>
                </a:lnTo>
                <a:cubicBezTo>
                  <a:pt x="17266" y="14001"/>
                  <a:pt x="17250" y="14170"/>
                  <a:pt x="17140" y="14303"/>
                </a:cubicBezTo>
                <a:lnTo>
                  <a:pt x="17140" y="14667"/>
                </a:lnTo>
                <a:lnTo>
                  <a:pt x="17861" y="14667"/>
                </a:lnTo>
                <a:lnTo>
                  <a:pt x="17861" y="14303"/>
                </a:lnTo>
                <a:cubicBezTo>
                  <a:pt x="17752" y="14170"/>
                  <a:pt x="17736" y="14001"/>
                  <a:pt x="17736" y="13367"/>
                </a:cubicBezTo>
                <a:lnTo>
                  <a:pt x="17736" y="8645"/>
                </a:lnTo>
                <a:lnTo>
                  <a:pt x="18584" y="8645"/>
                </a:lnTo>
                <a:cubicBezTo>
                  <a:pt x="18584" y="8645"/>
                  <a:pt x="18584" y="13367"/>
                  <a:pt x="18584" y="13367"/>
                </a:cubicBezTo>
                <a:cubicBezTo>
                  <a:pt x="18584" y="14001"/>
                  <a:pt x="18568" y="14170"/>
                  <a:pt x="18458" y="14303"/>
                </a:cubicBezTo>
                <a:lnTo>
                  <a:pt x="18458" y="14667"/>
                </a:lnTo>
                <a:lnTo>
                  <a:pt x="19180" y="14667"/>
                </a:lnTo>
                <a:lnTo>
                  <a:pt x="19180" y="14303"/>
                </a:lnTo>
                <a:cubicBezTo>
                  <a:pt x="19070" y="14170"/>
                  <a:pt x="19055" y="14001"/>
                  <a:pt x="19055" y="13367"/>
                </a:cubicBezTo>
                <a:lnTo>
                  <a:pt x="19055" y="4296"/>
                </a:lnTo>
                <a:cubicBezTo>
                  <a:pt x="19055" y="3662"/>
                  <a:pt x="19070" y="3493"/>
                  <a:pt x="19180" y="3360"/>
                </a:cubicBezTo>
                <a:lnTo>
                  <a:pt x="19180" y="2992"/>
                </a:lnTo>
                <a:lnTo>
                  <a:pt x="18458" y="2992"/>
                </a:lnTo>
                <a:lnTo>
                  <a:pt x="18458" y="3360"/>
                </a:lnTo>
                <a:cubicBezTo>
                  <a:pt x="18568" y="3493"/>
                  <a:pt x="18584" y="3662"/>
                  <a:pt x="18584" y="4296"/>
                </a:cubicBezTo>
                <a:lnTo>
                  <a:pt x="18584" y="7879"/>
                </a:lnTo>
                <a:lnTo>
                  <a:pt x="17736" y="7879"/>
                </a:lnTo>
                <a:lnTo>
                  <a:pt x="17736" y="4296"/>
                </a:lnTo>
                <a:cubicBezTo>
                  <a:pt x="17736" y="3662"/>
                  <a:pt x="17752" y="3493"/>
                  <a:pt x="17861" y="3360"/>
                </a:cubicBezTo>
                <a:lnTo>
                  <a:pt x="17861" y="2992"/>
                </a:lnTo>
                <a:lnTo>
                  <a:pt x="17140" y="2992"/>
                </a:lnTo>
                <a:close/>
                <a:moveTo>
                  <a:pt x="19529" y="2992"/>
                </a:moveTo>
                <a:lnTo>
                  <a:pt x="19529" y="3360"/>
                </a:lnTo>
                <a:cubicBezTo>
                  <a:pt x="19638" y="3493"/>
                  <a:pt x="19655" y="3662"/>
                  <a:pt x="19655" y="4296"/>
                </a:cubicBezTo>
                <a:cubicBezTo>
                  <a:pt x="19655" y="4296"/>
                  <a:pt x="19655" y="13367"/>
                  <a:pt x="19655" y="13367"/>
                </a:cubicBezTo>
                <a:cubicBezTo>
                  <a:pt x="19655" y="14001"/>
                  <a:pt x="19638" y="14170"/>
                  <a:pt x="19529" y="14303"/>
                </a:cubicBezTo>
                <a:lnTo>
                  <a:pt x="19529" y="14667"/>
                </a:lnTo>
                <a:lnTo>
                  <a:pt x="20250" y="14667"/>
                </a:lnTo>
                <a:lnTo>
                  <a:pt x="20250" y="14303"/>
                </a:lnTo>
                <a:cubicBezTo>
                  <a:pt x="20141" y="14170"/>
                  <a:pt x="20125" y="14001"/>
                  <a:pt x="20125" y="13367"/>
                </a:cubicBezTo>
                <a:lnTo>
                  <a:pt x="20125" y="4296"/>
                </a:lnTo>
                <a:cubicBezTo>
                  <a:pt x="20125" y="3662"/>
                  <a:pt x="20141" y="3493"/>
                  <a:pt x="20250" y="3360"/>
                </a:cubicBezTo>
                <a:lnTo>
                  <a:pt x="20250" y="2992"/>
                </a:lnTo>
                <a:lnTo>
                  <a:pt x="19529" y="2992"/>
                </a:lnTo>
                <a:close/>
                <a:moveTo>
                  <a:pt x="20906" y="2992"/>
                </a:moveTo>
                <a:cubicBezTo>
                  <a:pt x="20847" y="3792"/>
                  <a:pt x="20624" y="5376"/>
                  <a:pt x="20451" y="6560"/>
                </a:cubicBezTo>
                <a:lnTo>
                  <a:pt x="20163" y="8548"/>
                </a:lnTo>
                <a:lnTo>
                  <a:pt x="20496" y="11200"/>
                </a:lnTo>
                <a:cubicBezTo>
                  <a:pt x="20725" y="13035"/>
                  <a:pt x="20803" y="14050"/>
                  <a:pt x="20856" y="14667"/>
                </a:cubicBezTo>
                <a:lnTo>
                  <a:pt x="21595" y="14667"/>
                </a:lnTo>
                <a:cubicBezTo>
                  <a:pt x="21334" y="13266"/>
                  <a:pt x="20975" y="10698"/>
                  <a:pt x="20822" y="9547"/>
                </a:cubicBezTo>
                <a:cubicBezTo>
                  <a:pt x="20822" y="9547"/>
                  <a:pt x="20536" y="7394"/>
                  <a:pt x="20536" y="7394"/>
                </a:cubicBezTo>
                <a:lnTo>
                  <a:pt x="20765" y="6095"/>
                </a:lnTo>
                <a:cubicBezTo>
                  <a:pt x="20866" y="5511"/>
                  <a:pt x="21214" y="3645"/>
                  <a:pt x="21421" y="3011"/>
                </a:cubicBezTo>
                <a:lnTo>
                  <a:pt x="21421" y="2992"/>
                </a:lnTo>
                <a:lnTo>
                  <a:pt x="20906" y="2992"/>
                </a:lnTo>
                <a:close/>
                <a:moveTo>
                  <a:pt x="3744" y="3185"/>
                </a:moveTo>
                <a:cubicBezTo>
                  <a:pt x="3744" y="3185"/>
                  <a:pt x="1286" y="10701"/>
                  <a:pt x="1286" y="10701"/>
                </a:cubicBezTo>
                <a:lnTo>
                  <a:pt x="93" y="7055"/>
                </a:lnTo>
                <a:cubicBezTo>
                  <a:pt x="70" y="7458"/>
                  <a:pt x="50" y="7874"/>
                  <a:pt x="36" y="8296"/>
                </a:cubicBezTo>
                <a:lnTo>
                  <a:pt x="1286" y="12112"/>
                </a:lnTo>
                <a:lnTo>
                  <a:pt x="3882" y="4179"/>
                </a:lnTo>
                <a:cubicBezTo>
                  <a:pt x="3839" y="3835"/>
                  <a:pt x="3793" y="3502"/>
                  <a:pt x="3744" y="3185"/>
                </a:cubicBezTo>
                <a:close/>
                <a:moveTo>
                  <a:pt x="11926" y="3728"/>
                </a:moveTo>
                <a:lnTo>
                  <a:pt x="11977" y="3728"/>
                </a:lnTo>
                <a:cubicBezTo>
                  <a:pt x="12272" y="3728"/>
                  <a:pt x="12372" y="4710"/>
                  <a:pt x="12372" y="6245"/>
                </a:cubicBezTo>
                <a:cubicBezTo>
                  <a:pt x="12372" y="8063"/>
                  <a:pt x="12302" y="9314"/>
                  <a:pt x="12010" y="9314"/>
                </a:cubicBezTo>
                <a:cubicBezTo>
                  <a:pt x="12010" y="9314"/>
                  <a:pt x="11788" y="9314"/>
                  <a:pt x="11788" y="9314"/>
                </a:cubicBezTo>
                <a:lnTo>
                  <a:pt x="11788" y="4359"/>
                </a:lnTo>
                <a:cubicBezTo>
                  <a:pt x="11788" y="3808"/>
                  <a:pt x="11832" y="3728"/>
                  <a:pt x="11926" y="3728"/>
                </a:cubicBezTo>
                <a:close/>
                <a:moveTo>
                  <a:pt x="15827" y="4960"/>
                </a:moveTo>
                <a:lnTo>
                  <a:pt x="16123" y="9663"/>
                </a:lnTo>
                <a:cubicBezTo>
                  <a:pt x="16123" y="9663"/>
                  <a:pt x="15524" y="9663"/>
                  <a:pt x="15524" y="9663"/>
                </a:cubicBezTo>
                <a:lnTo>
                  <a:pt x="15827" y="4960"/>
                </a:lnTo>
                <a:close/>
                <a:moveTo>
                  <a:pt x="3999" y="5236"/>
                </a:moveTo>
                <a:lnTo>
                  <a:pt x="1286" y="13527"/>
                </a:lnTo>
                <a:lnTo>
                  <a:pt x="5" y="9615"/>
                </a:lnTo>
                <a:cubicBezTo>
                  <a:pt x="1" y="9862"/>
                  <a:pt x="0" y="10108"/>
                  <a:pt x="0" y="10361"/>
                </a:cubicBezTo>
                <a:cubicBezTo>
                  <a:pt x="0" y="16568"/>
                  <a:pt x="947" y="21600"/>
                  <a:pt x="2115" y="21600"/>
                </a:cubicBezTo>
                <a:cubicBezTo>
                  <a:pt x="3283" y="21600"/>
                  <a:pt x="4230" y="16568"/>
                  <a:pt x="4230" y="10361"/>
                </a:cubicBezTo>
                <a:cubicBezTo>
                  <a:pt x="4230" y="8514"/>
                  <a:pt x="4147" y="6773"/>
                  <a:pt x="3999" y="5236"/>
                </a:cubicBezTo>
                <a:close/>
                <a:moveTo>
                  <a:pt x="7927" y="7913"/>
                </a:moveTo>
                <a:lnTo>
                  <a:pt x="8119" y="7913"/>
                </a:lnTo>
                <a:cubicBezTo>
                  <a:pt x="8489" y="7913"/>
                  <a:pt x="8586" y="8979"/>
                  <a:pt x="8586" y="10880"/>
                </a:cubicBezTo>
                <a:cubicBezTo>
                  <a:pt x="8586" y="12915"/>
                  <a:pt x="8474" y="13935"/>
                  <a:pt x="8188" y="13935"/>
                </a:cubicBezTo>
                <a:cubicBezTo>
                  <a:pt x="8188" y="13935"/>
                  <a:pt x="8121" y="13935"/>
                  <a:pt x="8121" y="13935"/>
                </a:cubicBezTo>
                <a:cubicBezTo>
                  <a:pt x="7964" y="13935"/>
                  <a:pt x="7927" y="13667"/>
                  <a:pt x="7927" y="12916"/>
                </a:cubicBezTo>
                <a:lnTo>
                  <a:pt x="7927" y="7913"/>
                </a:lnTo>
                <a:close/>
                <a:moveTo>
                  <a:pt x="13658" y="7913"/>
                </a:moveTo>
                <a:lnTo>
                  <a:pt x="13850" y="7913"/>
                </a:lnTo>
                <a:cubicBezTo>
                  <a:pt x="14220" y="7913"/>
                  <a:pt x="14318" y="8979"/>
                  <a:pt x="14318" y="10880"/>
                </a:cubicBezTo>
                <a:cubicBezTo>
                  <a:pt x="14318" y="12915"/>
                  <a:pt x="14205" y="13935"/>
                  <a:pt x="13919" y="13935"/>
                </a:cubicBezTo>
                <a:cubicBezTo>
                  <a:pt x="13919" y="13935"/>
                  <a:pt x="13854" y="13935"/>
                  <a:pt x="13854" y="13935"/>
                </a:cubicBezTo>
                <a:cubicBezTo>
                  <a:pt x="13697" y="13935"/>
                  <a:pt x="13658" y="13667"/>
                  <a:pt x="13658" y="12916"/>
                </a:cubicBezTo>
                <a:lnTo>
                  <a:pt x="13658" y="7913"/>
                </a:lnTo>
                <a:close/>
                <a:moveTo>
                  <a:pt x="5519" y="17532"/>
                </a:moveTo>
                <a:lnTo>
                  <a:pt x="5519" y="18701"/>
                </a:lnTo>
                <a:lnTo>
                  <a:pt x="21600" y="18701"/>
                </a:lnTo>
                <a:cubicBezTo>
                  <a:pt x="21600" y="18701"/>
                  <a:pt x="21600" y="17532"/>
                  <a:pt x="21600" y="17532"/>
                </a:cubicBezTo>
                <a:lnTo>
                  <a:pt x="5519" y="17532"/>
                </a:lnTo>
                <a:close/>
              </a:path>
            </a:pathLst>
          </a:custGeom>
          <a:solidFill>
            <a:schemeClr val="bg1"/>
          </a:solidFill>
          <a:ln w="12700">
            <a:miter lim="400000"/>
          </a:ln>
        </p:spPr>
        <p:txBody>
          <a:bodyPr lIns="38100" tIns="38100" rIns="38100" bIns="38100" anchor="ctr"/>
          <a:lstStyle/>
          <a:p>
            <a:pPr defTabSz="914377">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endParaRPr>
          </a:p>
        </p:txBody>
      </p:sp>
    </p:spTree>
    <p:extLst>
      <p:ext uri="{BB962C8B-B14F-4D97-AF65-F5344CB8AC3E}">
        <p14:creationId xmlns:p14="http://schemas.microsoft.com/office/powerpoint/2010/main" val="4108417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11" name="Рисунок 10" descr="http://3EEE8CC36362A1B93106D340F90BE226.dms.sberbank.ru/3EEE8CC36362A1B93106D340F90BE226-A3706015402A346BAE2C7E4161CEDD42-8A19DAE6A8E385E2781C660950167FD1/1.png"/>
          <p:cNvPicPr>
            <a:picLocks/>
          </p:cNvPicPr>
          <p:nvPr userDrawn="1"/>
        </p:nvPicPr>
        <p:blipFill>
          <a:blip r:link="rId2"/>
          <a:stretch>
            <a:fillRect/>
          </a:stretch>
        </p:blipFill>
        <p:spPr>
          <a:xfrm>
            <a:off x="0" y="0"/>
            <a:ext cx="1588" cy="1588"/>
          </a:xfrm>
          <a:prstGeom prst="rect">
            <a:avLst/>
          </a:prstGeom>
        </p:spPr>
      </p:pic>
      <p:pic>
        <p:nvPicPr>
          <p:cNvPr id="7" name="Рисунок 6" descr="http://3EEE8CC36362A1B93106D340F90BE226.dms.sberbank.ru/3EEE8CC36362A1B93106D340F90BE226-A3706015402A346BAE2C7E4161CEDD42-DA6E8F237AE873BF559EA13E499ED118/1.png"/>
          <p:cNvPicPr>
            <a:picLocks/>
          </p:cNvPicPr>
          <p:nvPr userDrawn="1"/>
        </p:nvPicPr>
        <p:blipFill>
          <a:blip r:link="rId3"/>
          <a:stretch>
            <a:fillRect/>
          </a:stretch>
        </p:blipFill>
        <p:spPr>
          <a:xfrm>
            <a:off x="0" y="0"/>
            <a:ext cx="1588" cy="1588"/>
          </a:xfrm>
          <a:prstGeom prst="rect">
            <a:avLst/>
          </a:prstGeom>
        </p:spPr>
      </p:pic>
    </p:spTree>
    <p:extLst>
      <p:ext uri="{BB962C8B-B14F-4D97-AF65-F5344CB8AC3E}">
        <p14:creationId xmlns:p14="http://schemas.microsoft.com/office/powerpoint/2010/main" val="229132528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31" name="Рисунок 30" descr="http://5A9FAA11343EC11A72E306E41DBDD243.dms.sberbank.ru/5A9FAA11343EC11A72E306E41DBDD243-A3706015402A346BAE2C7E4161CEDD42-78B027483C7D8D513BF49F01B3104E69/1.png"/>
          <p:cNvPicPr>
            <a:picLocks/>
          </p:cNvPicPr>
          <p:nvPr userDrawn="1"/>
        </p:nvPicPr>
        <p:blipFill>
          <a:blip r:link="rId2"/>
          <a:stretch>
            <a:fillRect/>
          </a:stretch>
        </p:blipFill>
        <p:spPr>
          <a:xfrm>
            <a:off x="0" y="0"/>
            <a:ext cx="1588" cy="1588"/>
          </a:xfrm>
          <a:prstGeom prst="rect">
            <a:avLst/>
          </a:prstGeom>
        </p:spPr>
      </p:pic>
      <p:pic>
        <p:nvPicPr>
          <p:cNvPr id="32" name="Рисунок 31" descr="http://5A9FAA11343EC11A72E306E41DBDD243.dms.sberbank.ru/5A9FAA11343EC11A72E306E41DBDD243-A3706015402A346BAE2C7E4161CEDD42-78B027483C7D8D513BF49F01B3104E69/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357529607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1492103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4853879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257548" y="6126266"/>
            <a:ext cx="521496" cy="365125"/>
          </a:xfrm>
          <a:prstGeom prst="rect">
            <a:avLst/>
          </a:prstGeom>
        </p:spPr>
        <p:txBody>
          <a:bodyPr/>
          <a:lstStyle/>
          <a:p>
            <a:fld id="{054C8753-49EE-4AA4-B7F7-004F2534EA1E}" type="slidenum">
              <a:rPr lang="ru-RU" smtClean="0"/>
              <a:pPr/>
              <a:t>‹#›</a:t>
            </a:fld>
            <a:endParaRPr lang="ru-RU" dirty="0"/>
          </a:p>
        </p:txBody>
      </p:sp>
    </p:spTree>
    <p:extLst>
      <p:ext uri="{BB962C8B-B14F-4D97-AF65-F5344CB8AC3E}">
        <p14:creationId xmlns:p14="http://schemas.microsoft.com/office/powerpoint/2010/main" val="3961139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029974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6084198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Рисунок 4"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6" name="Рисунок 5"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7" name="Рисунок 6"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8" name="Рисунок 7"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9" name="Рисунок 8"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10" name="Рисунок 9"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11" name="Рисунок 10"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12" name="Рисунок 11"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13" name="Рисунок 12"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14" name="Рисунок 13"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15" name="Рисунок 14"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16" name="Рисунок 15"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17" name="Рисунок 16"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18" name="Рисунок 17"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19" name="Рисунок 18"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20" name="Рисунок 19"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21" name="Рисунок 20"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22" name="Рисунок 21"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23" name="Рисунок 22"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24" name="Рисунок 23"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25" name="Рисунок 24"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26" name="Рисунок 25"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27" name="Рисунок 26"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28" name="Рисунок 27"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29" name="Рисунок 28"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30" name="Рисунок 29"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31" name="Рисунок 30"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320" name="Рисунок 319"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321" name="Рисунок 320"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322" name="Рисунок 321"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323" name="Рисунок 322"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324" name="Рисунок 323"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pic>
        <p:nvPicPr>
          <p:cNvPr id="325" name="Рисунок 324" descr="http://3EEE8CC36362A1B93106D340F90BE226.dms.sberbank.ru/3EEE8CC36362A1B93106D340F90BE226-A3706015402A346BAE2C7E4161CEDD42-DA6E8F237AE873BF559EA13E499ED118/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38879677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1576846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0320063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7749743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526337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Пользовательский маке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471" imgH="472" progId="TCLayout.ActiveDocument.1">
                  <p:embed/>
                </p:oleObj>
              </mc:Choice>
              <mc:Fallback>
                <p:oleObj name="Слайд think-cell" r:id="rId4" imgW="471" imgH="472" progId="TCLayout.ActiveDocument.1">
                  <p:embed/>
                  <p:pic>
                    <p:nvPicPr>
                      <p:cNvPr id="5" name="Объект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Прямоугольник 3" hidden="1"/>
          <p:cNvSpPr/>
          <p:nvPr userDrawn="1">
            <p:custDataLst>
              <p:tags r:id="rId2"/>
            </p:custDataLst>
          </p:nvPr>
        </p:nvSpPr>
        <p:spPr>
          <a:xfrm>
            <a:off x="0" y="0"/>
            <a:ext cx="158750" cy="158750"/>
          </a:xfrm>
          <a:prstGeom prst="rect">
            <a:avLst/>
          </a:prstGeom>
          <a:solidFill>
            <a:schemeClr val="accent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2000" b="0" i="0" baseline="0" dirty="0">
              <a:latin typeface="Segoe UI" panose="020B0502040204020203" pitchFamily="34" charset="0"/>
              <a:ea typeface="+mj-ea"/>
              <a:cs typeface="+mj-cs"/>
              <a:sym typeface="Segoe UI" panose="020B0502040204020203" pitchFamily="34" charset="0"/>
            </a:endParaRPr>
          </a:p>
        </p:txBody>
      </p:sp>
      <p:sp>
        <p:nvSpPr>
          <p:cNvPr id="2" name="Заголовок 1"/>
          <p:cNvSpPr>
            <a:spLocks noGrp="1"/>
          </p:cNvSpPr>
          <p:nvPr>
            <p:ph type="title"/>
          </p:nvPr>
        </p:nvSpPr>
        <p:spPr>
          <a:xfrm>
            <a:off x="391265" y="192075"/>
            <a:ext cx="10555873" cy="276999"/>
          </a:xfrm>
        </p:spPr>
        <p:txBody>
          <a:bodyPr/>
          <a:lstStyle>
            <a:lvl1pPr>
              <a:defRPr sz="2000"/>
            </a:lvl1pPr>
          </a:lstStyle>
          <a:p>
            <a:r>
              <a:rPr lang="ru-RU"/>
              <a:t>Образец заголовка</a:t>
            </a:r>
            <a:endParaRPr lang="ru-RU" dirty="0"/>
          </a:p>
        </p:txBody>
      </p:sp>
      <p:sp>
        <p:nvSpPr>
          <p:cNvPr id="3" name="Номер слайда 2"/>
          <p:cNvSpPr>
            <a:spLocks noGrp="1"/>
          </p:cNvSpPr>
          <p:nvPr>
            <p:ph type="sldNum" sz="quarter" idx="10"/>
          </p:nvPr>
        </p:nvSpPr>
        <p:spPr>
          <a:xfrm>
            <a:off x="11810470" y="6576020"/>
            <a:ext cx="589856" cy="365125"/>
          </a:xfrm>
          <a:prstGeom prst="rect">
            <a:avLst/>
          </a:prstGeom>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pic>
        <p:nvPicPr>
          <p:cNvPr id="14" name="Рисунок 13" descr="http://05311BFB0B7396CBCF59420FADC09062.dms.sberbank.ru/05311BFB0B7396CBCF59420FADC09062-A43BE17F84EBF8A14D2FBB31548AE660-EA03F1F07397044467A7D5A37B53EE79/1.png"/>
          <p:cNvPicPr>
            <a:picLocks/>
          </p:cNvPicPr>
          <p:nvPr userDrawn="1"/>
        </p:nvPicPr>
        <p:blipFill>
          <a:blip r:link="rId6"/>
          <a:stretch>
            <a:fillRect/>
          </a:stretch>
        </p:blipFill>
        <p:spPr>
          <a:xfrm>
            <a:off x="0" y="0"/>
            <a:ext cx="1588" cy="1588"/>
          </a:xfrm>
          <a:prstGeom prst="rect">
            <a:avLst/>
          </a:prstGeom>
        </p:spPr>
      </p:pic>
      <p:pic>
        <p:nvPicPr>
          <p:cNvPr id="15" name="Рисунок 14" descr="http://05311BFB0B7396CBCF59420FADC09062.dms.sberbank.ru/05311BFB0B7396CBCF59420FADC09062-A43BE17F84EBF8A14D2FBB31548AE660-EA03F1F07397044467A7D5A37B53EE79/1.png"/>
          <p:cNvPicPr>
            <a:picLocks/>
          </p:cNvPicPr>
          <p:nvPr userDrawn="1"/>
        </p:nvPicPr>
        <p:blipFill>
          <a:blip r:link="rId6"/>
          <a:stretch>
            <a:fillRect/>
          </a:stretch>
        </p:blipFill>
        <p:spPr>
          <a:xfrm>
            <a:off x="0" y="0"/>
            <a:ext cx="1588" cy="1588"/>
          </a:xfrm>
          <a:prstGeom prst="rect">
            <a:avLst/>
          </a:prstGeom>
        </p:spPr>
      </p:pic>
    </p:spTree>
    <p:extLst>
      <p:ext uri="{BB962C8B-B14F-4D97-AF65-F5344CB8AC3E}">
        <p14:creationId xmlns:p14="http://schemas.microsoft.com/office/powerpoint/2010/main" val="412181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Полный">
    <p:spTree>
      <p:nvGrpSpPr>
        <p:cNvPr id="1" name=""/>
        <p:cNvGrpSpPr/>
        <p:nvPr/>
      </p:nvGrpSpPr>
      <p:grpSpPr>
        <a:xfrm>
          <a:off x="0" y="0"/>
          <a:ext cx="0" cy="0"/>
          <a:chOff x="0" y="0"/>
          <a:chExt cx="0" cy="0"/>
        </a:xfrm>
      </p:grpSpPr>
      <p:sp>
        <p:nvSpPr>
          <p:cNvPr id="61" name="Прямоугольник 60">
            <a:extLst>
              <a:ext uri="{FF2B5EF4-FFF2-40B4-BE49-F238E27FC236}">
                <a16:creationId xmlns:a16="http://schemas.microsoft.com/office/drawing/2014/main" id="{1039A48A-BAC9-7648-90C0-DA5E4F3CBAEC}"/>
              </a:ext>
            </a:extLst>
          </p:cNvPr>
          <p:cNvSpPr/>
          <p:nvPr userDrawn="1"/>
        </p:nvSpPr>
        <p:spPr>
          <a:xfrm>
            <a:off x="2134800" y="1"/>
            <a:ext cx="1006795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sp>
        <p:nvSpPr>
          <p:cNvPr id="9" name="Title 1"/>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grpSp>
        <p:nvGrpSpPr>
          <p:cNvPr id="45" name="Группа 44">
            <a:extLst>
              <a:ext uri="{FF2B5EF4-FFF2-40B4-BE49-F238E27FC236}">
                <a16:creationId xmlns:a16="http://schemas.microsoft.com/office/drawing/2014/main" id="{0C8A99B0-BB0F-594E-BBB2-4F6C422A5D73}"/>
              </a:ext>
            </a:extLst>
          </p:cNvPr>
          <p:cNvGrpSpPr/>
          <p:nvPr userDrawn="1"/>
        </p:nvGrpSpPr>
        <p:grpSpPr>
          <a:xfrm>
            <a:off x="0" y="-7200"/>
            <a:ext cx="2148770" cy="553998"/>
            <a:chOff x="0" y="11193"/>
            <a:chExt cx="2148770" cy="553998"/>
          </a:xfrm>
        </p:grpSpPr>
        <p:sp>
          <p:nvSpPr>
            <p:cNvPr id="25" name="Прямоугольник 24">
              <a:extLst>
                <a:ext uri="{FF2B5EF4-FFF2-40B4-BE49-F238E27FC236}">
                  <a16:creationId xmlns:a16="http://schemas.microsoft.com/office/drawing/2014/main" id="{E5D7A035-431C-6942-AA7F-02341277A576}"/>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4596D7C1-5BF8-8C45-930B-067DE7DAA062}"/>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46" name="TextBox 45">
              <a:extLst>
                <a:ext uri="{FF2B5EF4-FFF2-40B4-BE49-F238E27FC236}">
                  <a16:creationId xmlns:a16="http://schemas.microsoft.com/office/drawing/2014/main" id="{7D6EA4F5-6C93-9D43-8A29-61D5D1098B38}"/>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112" name="Прямоугольник 111">
            <a:extLst>
              <a:ext uri="{FF2B5EF4-FFF2-40B4-BE49-F238E27FC236}">
                <a16:creationId xmlns:a16="http://schemas.microsoft.com/office/drawing/2014/main" id="{2BB5DBF7-97FA-8B40-8DF1-98E4F0DF7AE2}"/>
              </a:ext>
            </a:extLst>
          </p:cNvPr>
          <p:cNvSpPr/>
          <p:nvPr userDrawn="1"/>
        </p:nvSpPr>
        <p:spPr>
          <a:xfrm>
            <a:off x="-5093665" y="-106734"/>
            <a:ext cx="2134800" cy="504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3" name="Группа 32">
            <a:extLst>
              <a:ext uri="{FF2B5EF4-FFF2-40B4-BE49-F238E27FC236}">
                <a16:creationId xmlns:a16="http://schemas.microsoft.com/office/drawing/2014/main" id="{B7C010CF-AB15-AD4D-B9F9-D700BF9DD6A8}"/>
              </a:ext>
            </a:extLst>
          </p:cNvPr>
          <p:cNvGrpSpPr/>
          <p:nvPr userDrawn="1"/>
        </p:nvGrpSpPr>
        <p:grpSpPr>
          <a:xfrm>
            <a:off x="-5093665" y="540000"/>
            <a:ext cx="4660570" cy="6048000"/>
            <a:chOff x="-5093665" y="529200"/>
            <a:chExt cx="4660570" cy="6048000"/>
          </a:xfrm>
        </p:grpSpPr>
        <p:sp>
          <p:nvSpPr>
            <p:cNvPr id="148" name="Прямоугольник 147">
              <a:extLst>
                <a:ext uri="{FF2B5EF4-FFF2-40B4-BE49-F238E27FC236}">
                  <a16:creationId xmlns:a16="http://schemas.microsoft.com/office/drawing/2014/main" id="{0BCCC7D5-D56B-C54C-A0E1-59522836691A}"/>
                </a:ext>
              </a:extLst>
            </p:cNvPr>
            <p:cNvSpPr/>
            <p:nvPr userDrawn="1"/>
          </p:nvSpPr>
          <p:spPr>
            <a:xfrm>
              <a:off x="-5093665" y="3121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TextBox 148">
              <a:extLst>
                <a:ext uri="{FF2B5EF4-FFF2-40B4-BE49-F238E27FC236}">
                  <a16:creationId xmlns:a16="http://schemas.microsoft.com/office/drawing/2014/main" id="{8A8BDD25-F40E-4640-BEC3-23D47557F343}"/>
                </a:ext>
              </a:extLst>
            </p:cNvPr>
            <p:cNvSpPr txBox="1"/>
            <p:nvPr userDrawn="1"/>
          </p:nvSpPr>
          <p:spPr>
            <a:xfrm>
              <a:off x="-4489176" y="32217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8" name="Рисунок 7">
              <a:extLst>
                <a:ext uri="{FF2B5EF4-FFF2-40B4-BE49-F238E27FC236}">
                  <a16:creationId xmlns:a16="http://schemas.microsoft.com/office/drawing/2014/main" id="{89F55528-EE2E-614E-BC99-45B57B76F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4394" y="3193200"/>
              <a:ext cx="288000" cy="288000"/>
            </a:xfrm>
            <a:prstGeom prst="rect">
              <a:avLst/>
            </a:prstGeom>
          </p:spPr>
        </p:pic>
        <p:sp>
          <p:nvSpPr>
            <p:cNvPr id="173" name="Прямоугольник 172">
              <a:extLst>
                <a:ext uri="{FF2B5EF4-FFF2-40B4-BE49-F238E27FC236}">
                  <a16:creationId xmlns:a16="http://schemas.microsoft.com/office/drawing/2014/main" id="{EDD205B0-5168-E449-81AB-28D8BB3B0B5E}"/>
                </a:ext>
              </a:extLst>
            </p:cNvPr>
            <p:cNvSpPr/>
            <p:nvPr userDrawn="1"/>
          </p:nvSpPr>
          <p:spPr>
            <a:xfrm>
              <a:off x="-2567895" y="3121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TextBox 173">
              <a:extLst>
                <a:ext uri="{FF2B5EF4-FFF2-40B4-BE49-F238E27FC236}">
                  <a16:creationId xmlns:a16="http://schemas.microsoft.com/office/drawing/2014/main" id="{A5021444-A504-6D42-8440-4E11125F4BD8}"/>
                </a:ext>
              </a:extLst>
            </p:cNvPr>
            <p:cNvSpPr txBox="1"/>
            <p:nvPr userDrawn="1"/>
          </p:nvSpPr>
          <p:spPr>
            <a:xfrm>
              <a:off x="-1963406" y="3221784"/>
              <a:ext cx="1439290" cy="230832"/>
            </a:xfrm>
            <a:prstGeom prst="rect">
              <a:avLst/>
            </a:prstGeom>
            <a:noFill/>
          </p:spPr>
          <p:txBody>
            <a:bodyPr wrap="square" rtlCol="0" anchor="ctr">
              <a:spAutoFit/>
            </a:bodyPr>
            <a:lstStyle/>
            <a:p>
              <a:r>
                <a:rPr lang="en-US" sz="900" b="1" dirty="0">
                  <a:solidFill>
                    <a:schemeClr val="bg1"/>
                  </a:solidFill>
                </a:rPr>
                <a:t>Risk Model Governance</a:t>
              </a:r>
              <a:endParaRPr lang="ru-RU" sz="900" b="1" dirty="0">
                <a:solidFill>
                  <a:schemeClr val="bg1"/>
                </a:solidFill>
              </a:endParaRPr>
            </a:p>
          </p:txBody>
        </p:sp>
        <p:pic>
          <p:nvPicPr>
            <p:cNvPr id="11" name="Рисунок 10">
              <a:extLst>
                <a:ext uri="{FF2B5EF4-FFF2-40B4-BE49-F238E27FC236}">
                  <a16:creationId xmlns:a16="http://schemas.microsoft.com/office/drawing/2014/main" id="{A20E0070-84B6-3A46-997F-B5A6450338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6372" y="3193200"/>
              <a:ext cx="288000" cy="288000"/>
            </a:xfrm>
            <a:prstGeom prst="rect">
              <a:avLst/>
            </a:prstGeom>
          </p:spPr>
        </p:pic>
        <p:sp>
          <p:nvSpPr>
            <p:cNvPr id="134" name="Прямоугольник 133">
              <a:extLst>
                <a:ext uri="{FF2B5EF4-FFF2-40B4-BE49-F238E27FC236}">
                  <a16:creationId xmlns:a16="http://schemas.microsoft.com/office/drawing/2014/main" id="{E4F134CD-7C79-5145-8F1E-408ABC47E45D}"/>
                </a:ext>
              </a:extLst>
            </p:cNvPr>
            <p:cNvSpPr/>
            <p:nvPr userDrawn="1"/>
          </p:nvSpPr>
          <p:spPr>
            <a:xfrm>
              <a:off x="-5093665" y="2689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TextBox 137">
              <a:extLst>
                <a:ext uri="{FF2B5EF4-FFF2-40B4-BE49-F238E27FC236}">
                  <a16:creationId xmlns:a16="http://schemas.microsoft.com/office/drawing/2014/main" id="{6A7F204B-A2EB-F540-A2BA-B216240095A7}"/>
                </a:ext>
              </a:extLst>
            </p:cNvPr>
            <p:cNvSpPr txBox="1"/>
            <p:nvPr userDrawn="1"/>
          </p:nvSpPr>
          <p:spPr>
            <a:xfrm>
              <a:off x="-4489176" y="27897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13" name="Рисунок 12">
              <a:extLst>
                <a:ext uri="{FF2B5EF4-FFF2-40B4-BE49-F238E27FC236}">
                  <a16:creationId xmlns:a16="http://schemas.microsoft.com/office/drawing/2014/main" id="{8B5010DC-8F0F-C742-9B07-4672A539685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24394" y="2761200"/>
              <a:ext cx="288000" cy="288000"/>
            </a:xfrm>
            <a:prstGeom prst="rect">
              <a:avLst/>
            </a:prstGeom>
          </p:spPr>
        </p:pic>
        <p:sp>
          <p:nvSpPr>
            <p:cNvPr id="177" name="Прямоугольник 176">
              <a:extLst>
                <a:ext uri="{FF2B5EF4-FFF2-40B4-BE49-F238E27FC236}">
                  <a16:creationId xmlns:a16="http://schemas.microsoft.com/office/drawing/2014/main" id="{DC119702-A83D-0E40-8552-CF747ED5DD0F}"/>
                </a:ext>
              </a:extLst>
            </p:cNvPr>
            <p:cNvSpPr/>
            <p:nvPr userDrawn="1"/>
          </p:nvSpPr>
          <p:spPr>
            <a:xfrm>
              <a:off x="-2567895" y="2689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8" name="TextBox 177">
              <a:extLst>
                <a:ext uri="{FF2B5EF4-FFF2-40B4-BE49-F238E27FC236}">
                  <a16:creationId xmlns:a16="http://schemas.microsoft.com/office/drawing/2014/main" id="{DE855EAC-9911-8247-9CE0-83420387339D}"/>
                </a:ext>
              </a:extLst>
            </p:cNvPr>
            <p:cNvSpPr txBox="1"/>
            <p:nvPr userDrawn="1"/>
          </p:nvSpPr>
          <p:spPr>
            <a:xfrm>
              <a:off x="-1963406" y="2789784"/>
              <a:ext cx="1439290" cy="230832"/>
            </a:xfrm>
            <a:prstGeom prst="rect">
              <a:avLst/>
            </a:prstGeom>
            <a:noFill/>
          </p:spPr>
          <p:txBody>
            <a:bodyPr wrap="square" rtlCol="0" anchor="ctr">
              <a:spAutoFit/>
            </a:bodyPr>
            <a:lstStyle/>
            <a:p>
              <a:r>
                <a:rPr lang="en-US" sz="900" b="1" dirty="0">
                  <a:solidFill>
                    <a:schemeClr val="bg1"/>
                  </a:solidFill>
                </a:rPr>
                <a:t>Risk Data Governance</a:t>
              </a:r>
              <a:endParaRPr lang="ru-RU" sz="900" b="1" dirty="0">
                <a:solidFill>
                  <a:schemeClr val="bg1"/>
                </a:solidFill>
              </a:endParaRPr>
            </a:p>
          </p:txBody>
        </p:sp>
        <p:pic>
          <p:nvPicPr>
            <p:cNvPr id="15" name="Рисунок 14">
              <a:extLst>
                <a:ext uri="{FF2B5EF4-FFF2-40B4-BE49-F238E27FC236}">
                  <a16:creationId xmlns:a16="http://schemas.microsoft.com/office/drawing/2014/main" id="{A214EE19-7D1C-0A42-A27F-2C94B6F3C7C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96372" y="2761200"/>
              <a:ext cx="288000" cy="288000"/>
            </a:xfrm>
            <a:prstGeom prst="rect">
              <a:avLst/>
            </a:prstGeom>
          </p:spPr>
        </p:pic>
        <p:sp>
          <p:nvSpPr>
            <p:cNvPr id="122" name="Прямоугольник 121">
              <a:extLst>
                <a:ext uri="{FF2B5EF4-FFF2-40B4-BE49-F238E27FC236}">
                  <a16:creationId xmlns:a16="http://schemas.microsoft.com/office/drawing/2014/main" id="{7CF405AE-EB41-8F46-8EFA-7384F9413BEE}"/>
                </a:ext>
              </a:extLst>
            </p:cNvPr>
            <p:cNvSpPr/>
            <p:nvPr userDrawn="1"/>
          </p:nvSpPr>
          <p:spPr>
            <a:xfrm>
              <a:off x="-5093665" y="2257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TextBox 122">
              <a:extLst>
                <a:ext uri="{FF2B5EF4-FFF2-40B4-BE49-F238E27FC236}">
                  <a16:creationId xmlns:a16="http://schemas.microsoft.com/office/drawing/2014/main" id="{D0210663-C867-9241-AC1B-35C1B953B450}"/>
                </a:ext>
              </a:extLst>
            </p:cNvPr>
            <p:cNvSpPr txBox="1"/>
            <p:nvPr userDrawn="1"/>
          </p:nvSpPr>
          <p:spPr>
            <a:xfrm>
              <a:off x="-4489176" y="22885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17" name="Рисунок 16">
              <a:extLst>
                <a:ext uri="{FF2B5EF4-FFF2-40B4-BE49-F238E27FC236}">
                  <a16:creationId xmlns:a16="http://schemas.microsoft.com/office/drawing/2014/main" id="{D140F756-D879-864E-A918-8653D8D3849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24394" y="2329200"/>
              <a:ext cx="288000" cy="288000"/>
            </a:xfrm>
            <a:prstGeom prst="rect">
              <a:avLst/>
            </a:prstGeom>
          </p:spPr>
        </p:pic>
        <p:sp>
          <p:nvSpPr>
            <p:cNvPr id="181" name="Прямоугольник 180">
              <a:extLst>
                <a:ext uri="{FF2B5EF4-FFF2-40B4-BE49-F238E27FC236}">
                  <a16:creationId xmlns:a16="http://schemas.microsoft.com/office/drawing/2014/main" id="{C0E56B4C-0F01-8E41-8712-133EAFFDF318}"/>
                </a:ext>
              </a:extLst>
            </p:cNvPr>
            <p:cNvSpPr/>
            <p:nvPr userDrawn="1"/>
          </p:nvSpPr>
          <p:spPr>
            <a:xfrm>
              <a:off x="-2567895" y="2257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2" name="TextBox 181">
              <a:extLst>
                <a:ext uri="{FF2B5EF4-FFF2-40B4-BE49-F238E27FC236}">
                  <a16:creationId xmlns:a16="http://schemas.microsoft.com/office/drawing/2014/main" id="{A4FA2114-73AD-C948-802E-06F1B3B83224}"/>
                </a:ext>
              </a:extLst>
            </p:cNvPr>
            <p:cNvSpPr txBox="1"/>
            <p:nvPr userDrawn="1"/>
          </p:nvSpPr>
          <p:spPr>
            <a:xfrm>
              <a:off x="-1963406" y="2288534"/>
              <a:ext cx="1439290" cy="369332"/>
            </a:xfrm>
            <a:prstGeom prst="rect">
              <a:avLst/>
            </a:prstGeom>
            <a:noFill/>
          </p:spPr>
          <p:txBody>
            <a:bodyPr wrap="square" rtlCol="0" anchor="ctr">
              <a:spAutoFit/>
            </a:bodyPr>
            <a:lstStyle/>
            <a:p>
              <a:r>
                <a:rPr lang="ru-RU" sz="900" b="1" dirty="0" err="1">
                  <a:solidFill>
                    <a:schemeClr val="bg1"/>
                  </a:solidFill>
                </a:rPr>
                <a:t>Страновой</a:t>
              </a:r>
              <a:r>
                <a:rPr lang="ru-RU" sz="900" b="1" dirty="0">
                  <a:solidFill>
                    <a:schemeClr val="bg1"/>
                  </a:solidFill>
                </a:rPr>
                <a:t> риск, залоги, групповая методология</a:t>
              </a:r>
            </a:p>
          </p:txBody>
        </p:sp>
        <p:pic>
          <p:nvPicPr>
            <p:cNvPr id="19" name="Рисунок 18">
              <a:extLst>
                <a:ext uri="{FF2B5EF4-FFF2-40B4-BE49-F238E27FC236}">
                  <a16:creationId xmlns:a16="http://schemas.microsoft.com/office/drawing/2014/main" id="{643203A8-8EE1-524A-AAD7-B25022D5544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396372" y="2329200"/>
              <a:ext cx="288000" cy="288000"/>
            </a:xfrm>
            <a:prstGeom prst="rect">
              <a:avLst/>
            </a:prstGeom>
          </p:spPr>
        </p:pic>
        <p:sp>
          <p:nvSpPr>
            <p:cNvPr id="154" name="Прямоугольник 153">
              <a:extLst>
                <a:ext uri="{FF2B5EF4-FFF2-40B4-BE49-F238E27FC236}">
                  <a16:creationId xmlns:a16="http://schemas.microsoft.com/office/drawing/2014/main" id="{AE0DA309-B548-6C45-880A-4111FD2997E9}"/>
                </a:ext>
              </a:extLst>
            </p:cNvPr>
            <p:cNvSpPr/>
            <p:nvPr userDrawn="1"/>
          </p:nvSpPr>
          <p:spPr>
            <a:xfrm>
              <a:off x="-5093665" y="1825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TextBox 154">
              <a:extLst>
                <a:ext uri="{FF2B5EF4-FFF2-40B4-BE49-F238E27FC236}">
                  <a16:creationId xmlns:a16="http://schemas.microsoft.com/office/drawing/2014/main" id="{5E78940A-D3EB-AB41-8A98-9227FDE0EDF3}"/>
                </a:ext>
              </a:extLst>
            </p:cNvPr>
            <p:cNvSpPr txBox="1"/>
            <p:nvPr userDrawn="1"/>
          </p:nvSpPr>
          <p:spPr>
            <a:xfrm>
              <a:off x="-4489176" y="18565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21" name="Рисунок 20">
              <a:extLst>
                <a:ext uri="{FF2B5EF4-FFF2-40B4-BE49-F238E27FC236}">
                  <a16:creationId xmlns:a16="http://schemas.microsoft.com/office/drawing/2014/main" id="{7369BE88-04AB-8E43-AF57-44758B7751F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924394" y="1897200"/>
              <a:ext cx="288000" cy="288000"/>
            </a:xfrm>
            <a:prstGeom prst="rect">
              <a:avLst/>
            </a:prstGeom>
          </p:spPr>
        </p:pic>
        <p:sp>
          <p:nvSpPr>
            <p:cNvPr id="185" name="Прямоугольник 184">
              <a:extLst>
                <a:ext uri="{FF2B5EF4-FFF2-40B4-BE49-F238E27FC236}">
                  <a16:creationId xmlns:a16="http://schemas.microsoft.com/office/drawing/2014/main" id="{19D2482E-4C6F-EB41-833A-424246AA0CE4}"/>
                </a:ext>
              </a:extLst>
            </p:cNvPr>
            <p:cNvSpPr/>
            <p:nvPr userDrawn="1"/>
          </p:nvSpPr>
          <p:spPr>
            <a:xfrm>
              <a:off x="-2567895" y="1825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 name="TextBox 185">
              <a:extLst>
                <a:ext uri="{FF2B5EF4-FFF2-40B4-BE49-F238E27FC236}">
                  <a16:creationId xmlns:a16="http://schemas.microsoft.com/office/drawing/2014/main" id="{3D4A0E51-846B-FD4A-89E3-0C65AFC8E304}"/>
                </a:ext>
              </a:extLst>
            </p:cNvPr>
            <p:cNvSpPr txBox="1"/>
            <p:nvPr userDrawn="1"/>
          </p:nvSpPr>
          <p:spPr>
            <a:xfrm>
              <a:off x="-1963406" y="1856534"/>
              <a:ext cx="1439290" cy="369332"/>
            </a:xfrm>
            <a:prstGeom prst="rect">
              <a:avLst/>
            </a:prstGeom>
            <a:noFill/>
          </p:spPr>
          <p:txBody>
            <a:bodyPr wrap="square" rtlCol="0" anchor="ctr">
              <a:spAutoFit/>
            </a:bodyPr>
            <a:lstStyle/>
            <a:p>
              <a:r>
                <a:rPr lang="ru-RU" sz="900" b="1" dirty="0">
                  <a:solidFill>
                    <a:schemeClr val="bg1"/>
                  </a:solidFill>
                </a:rPr>
                <a:t>Портфельный риск-менеджмент</a:t>
              </a:r>
            </a:p>
          </p:txBody>
        </p:sp>
        <p:pic>
          <p:nvPicPr>
            <p:cNvPr id="23" name="Рисунок 22">
              <a:extLst>
                <a:ext uri="{FF2B5EF4-FFF2-40B4-BE49-F238E27FC236}">
                  <a16:creationId xmlns:a16="http://schemas.microsoft.com/office/drawing/2014/main" id="{DACB067C-EA14-C24C-A84D-ABC193FEB944}"/>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96372" y="1897200"/>
              <a:ext cx="288000" cy="288000"/>
            </a:xfrm>
            <a:prstGeom prst="rect">
              <a:avLst/>
            </a:prstGeom>
          </p:spPr>
        </p:pic>
        <p:sp>
          <p:nvSpPr>
            <p:cNvPr id="157" name="Прямоугольник 156">
              <a:extLst>
                <a:ext uri="{FF2B5EF4-FFF2-40B4-BE49-F238E27FC236}">
                  <a16:creationId xmlns:a16="http://schemas.microsoft.com/office/drawing/2014/main" id="{6366698E-E20D-5342-BE12-8DB24B5317B7}"/>
                </a:ext>
              </a:extLst>
            </p:cNvPr>
            <p:cNvSpPr/>
            <p:nvPr userDrawn="1"/>
          </p:nvSpPr>
          <p:spPr>
            <a:xfrm>
              <a:off x="-5093665" y="4417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8" name="TextBox 157">
              <a:extLst>
                <a:ext uri="{FF2B5EF4-FFF2-40B4-BE49-F238E27FC236}">
                  <a16:creationId xmlns:a16="http://schemas.microsoft.com/office/drawing/2014/main" id="{6A0722BC-B1F8-3A4F-98CC-C2699CD46F5D}"/>
                </a:ext>
              </a:extLst>
            </p:cNvPr>
            <p:cNvSpPr txBox="1"/>
            <p:nvPr userDrawn="1"/>
          </p:nvSpPr>
          <p:spPr>
            <a:xfrm>
              <a:off x="-4489176" y="45177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27" name="Рисунок 26">
              <a:extLst>
                <a:ext uri="{FF2B5EF4-FFF2-40B4-BE49-F238E27FC236}">
                  <a16:creationId xmlns:a16="http://schemas.microsoft.com/office/drawing/2014/main" id="{F964ECB3-7626-8F4C-A49F-243CE247FE2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924394" y="4489200"/>
              <a:ext cx="288000" cy="288000"/>
            </a:xfrm>
            <a:prstGeom prst="rect">
              <a:avLst/>
            </a:prstGeom>
          </p:spPr>
        </p:pic>
        <p:sp>
          <p:nvSpPr>
            <p:cNvPr id="193" name="Прямоугольник 192">
              <a:extLst>
                <a:ext uri="{FF2B5EF4-FFF2-40B4-BE49-F238E27FC236}">
                  <a16:creationId xmlns:a16="http://schemas.microsoft.com/office/drawing/2014/main" id="{FE89E3EE-0176-5841-8972-605EC194E2E3}"/>
                </a:ext>
              </a:extLst>
            </p:cNvPr>
            <p:cNvSpPr/>
            <p:nvPr userDrawn="1"/>
          </p:nvSpPr>
          <p:spPr>
            <a:xfrm>
              <a:off x="-2567895" y="4417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 name="TextBox 193">
              <a:extLst>
                <a:ext uri="{FF2B5EF4-FFF2-40B4-BE49-F238E27FC236}">
                  <a16:creationId xmlns:a16="http://schemas.microsoft.com/office/drawing/2014/main" id="{7694C2C3-1CC6-5949-BB3D-1B2FD64C740B}"/>
                </a:ext>
              </a:extLst>
            </p:cNvPr>
            <p:cNvSpPr txBox="1"/>
            <p:nvPr userDrawn="1"/>
          </p:nvSpPr>
          <p:spPr>
            <a:xfrm>
              <a:off x="-1963406" y="4517784"/>
              <a:ext cx="1439290" cy="230832"/>
            </a:xfrm>
            <a:prstGeom prst="rect">
              <a:avLst/>
            </a:prstGeom>
            <a:noFill/>
          </p:spPr>
          <p:txBody>
            <a:bodyPr wrap="square" rtlCol="0" anchor="ctr">
              <a:spAutoFit/>
            </a:bodyPr>
            <a:lstStyle/>
            <a:p>
              <a:r>
                <a:rPr lang="ru-RU" sz="900" b="1" dirty="0" err="1">
                  <a:solidFill>
                    <a:schemeClr val="bg1"/>
                  </a:solidFill>
                </a:rPr>
                <a:t>Технориск</a:t>
              </a:r>
              <a:endParaRPr lang="ru-RU" sz="900" b="1" dirty="0">
                <a:solidFill>
                  <a:schemeClr val="bg1"/>
                </a:solidFill>
              </a:endParaRPr>
            </a:p>
          </p:txBody>
        </p:sp>
        <p:pic>
          <p:nvPicPr>
            <p:cNvPr id="29" name="Рисунок 28">
              <a:extLst>
                <a:ext uri="{FF2B5EF4-FFF2-40B4-BE49-F238E27FC236}">
                  <a16:creationId xmlns:a16="http://schemas.microsoft.com/office/drawing/2014/main" id="{B45933BA-EAD5-4048-9BA5-AC4A9DA9647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396372" y="4489200"/>
              <a:ext cx="288000" cy="288000"/>
            </a:xfrm>
            <a:prstGeom prst="rect">
              <a:avLst/>
            </a:prstGeom>
          </p:spPr>
        </p:pic>
        <p:sp>
          <p:nvSpPr>
            <p:cNvPr id="115" name="Прямоугольник 114">
              <a:extLst>
                <a:ext uri="{FF2B5EF4-FFF2-40B4-BE49-F238E27FC236}">
                  <a16:creationId xmlns:a16="http://schemas.microsoft.com/office/drawing/2014/main" id="{DD1B3AF4-485B-DE46-808B-C013A0ADBBDA}"/>
                </a:ext>
              </a:extLst>
            </p:cNvPr>
            <p:cNvSpPr/>
            <p:nvPr userDrawn="1"/>
          </p:nvSpPr>
          <p:spPr>
            <a:xfrm>
              <a:off x="-5093665" y="3553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TextBox 125">
              <a:extLst>
                <a:ext uri="{FF2B5EF4-FFF2-40B4-BE49-F238E27FC236}">
                  <a16:creationId xmlns:a16="http://schemas.microsoft.com/office/drawing/2014/main" id="{483A3CE9-ECF2-354C-B0EE-EBBC58D027A1}"/>
                </a:ext>
              </a:extLst>
            </p:cNvPr>
            <p:cNvSpPr txBox="1"/>
            <p:nvPr userDrawn="1"/>
          </p:nvSpPr>
          <p:spPr>
            <a:xfrm>
              <a:off x="-4489176" y="36537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145" name="Рисунок 144">
              <a:extLst>
                <a:ext uri="{FF2B5EF4-FFF2-40B4-BE49-F238E27FC236}">
                  <a16:creationId xmlns:a16="http://schemas.microsoft.com/office/drawing/2014/main" id="{CA3B877C-EAEC-774D-ACA1-03AABCC7EDB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924394" y="3625200"/>
              <a:ext cx="288000" cy="288000"/>
            </a:xfrm>
            <a:prstGeom prst="rect">
              <a:avLst/>
            </a:prstGeom>
          </p:spPr>
        </p:pic>
        <p:sp>
          <p:nvSpPr>
            <p:cNvPr id="205" name="Прямоугольник 204">
              <a:extLst>
                <a:ext uri="{FF2B5EF4-FFF2-40B4-BE49-F238E27FC236}">
                  <a16:creationId xmlns:a16="http://schemas.microsoft.com/office/drawing/2014/main" id="{72F23E4B-8CF7-7644-BAEF-D87686B5E10E}"/>
                </a:ext>
              </a:extLst>
            </p:cNvPr>
            <p:cNvSpPr/>
            <p:nvPr userDrawn="1"/>
          </p:nvSpPr>
          <p:spPr>
            <a:xfrm>
              <a:off x="-2567895" y="3553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6" name="TextBox 205">
              <a:extLst>
                <a:ext uri="{FF2B5EF4-FFF2-40B4-BE49-F238E27FC236}">
                  <a16:creationId xmlns:a16="http://schemas.microsoft.com/office/drawing/2014/main" id="{B909337F-C312-794D-9746-2749ABF3D320}"/>
                </a:ext>
              </a:extLst>
            </p:cNvPr>
            <p:cNvSpPr txBox="1"/>
            <p:nvPr userDrawn="1"/>
          </p:nvSpPr>
          <p:spPr>
            <a:xfrm>
              <a:off x="-1963406" y="3653784"/>
              <a:ext cx="1439290" cy="230832"/>
            </a:xfrm>
            <a:prstGeom prst="rect">
              <a:avLst/>
            </a:prstGeom>
            <a:noFill/>
          </p:spPr>
          <p:txBody>
            <a:bodyPr wrap="square" rtlCol="0" anchor="ctr">
              <a:spAutoFit/>
            </a:bodyPr>
            <a:lstStyle/>
            <a:p>
              <a:r>
                <a:rPr lang="ru-RU" sz="900" b="1" dirty="0">
                  <a:solidFill>
                    <a:schemeClr val="bg1"/>
                  </a:solidFill>
                </a:rPr>
                <a:t>Риски банковской книги</a:t>
              </a:r>
            </a:p>
          </p:txBody>
        </p:sp>
        <p:pic>
          <p:nvPicPr>
            <p:cNvPr id="326" name="Рисунок 325">
              <a:extLst>
                <a:ext uri="{FF2B5EF4-FFF2-40B4-BE49-F238E27FC236}">
                  <a16:creationId xmlns:a16="http://schemas.microsoft.com/office/drawing/2014/main" id="{87B70CB0-23FC-0F4F-A9AD-05CC25CDD16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96372" y="3625200"/>
              <a:ext cx="288000" cy="288000"/>
            </a:xfrm>
            <a:prstGeom prst="rect">
              <a:avLst/>
            </a:prstGeom>
          </p:spPr>
        </p:pic>
        <p:sp>
          <p:nvSpPr>
            <p:cNvPr id="116" name="Прямоугольник 115">
              <a:extLst>
                <a:ext uri="{FF2B5EF4-FFF2-40B4-BE49-F238E27FC236}">
                  <a16:creationId xmlns:a16="http://schemas.microsoft.com/office/drawing/2014/main" id="{3B765EBC-D8E8-454A-B76C-1A1255B5332E}"/>
                </a:ext>
              </a:extLst>
            </p:cNvPr>
            <p:cNvSpPr/>
            <p:nvPr userDrawn="1"/>
          </p:nvSpPr>
          <p:spPr>
            <a:xfrm>
              <a:off x="-5093665" y="3985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 name="TextBox 126">
              <a:extLst>
                <a:ext uri="{FF2B5EF4-FFF2-40B4-BE49-F238E27FC236}">
                  <a16:creationId xmlns:a16="http://schemas.microsoft.com/office/drawing/2014/main" id="{CBDC2A0B-7B80-234D-9134-A69C042CB616}"/>
                </a:ext>
              </a:extLst>
            </p:cNvPr>
            <p:cNvSpPr txBox="1"/>
            <p:nvPr userDrawn="1"/>
          </p:nvSpPr>
          <p:spPr>
            <a:xfrm>
              <a:off x="-4489176" y="40857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147" name="Рисунок 146">
              <a:extLst>
                <a:ext uri="{FF2B5EF4-FFF2-40B4-BE49-F238E27FC236}">
                  <a16:creationId xmlns:a16="http://schemas.microsoft.com/office/drawing/2014/main" id="{FDC2491B-9C30-FA4F-AB32-75BBEB2DE97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24394" y="4057200"/>
              <a:ext cx="288000" cy="288000"/>
            </a:xfrm>
            <a:prstGeom prst="rect">
              <a:avLst/>
            </a:prstGeom>
          </p:spPr>
        </p:pic>
        <p:sp>
          <p:nvSpPr>
            <p:cNvPr id="209" name="Прямоугольник 208">
              <a:extLst>
                <a:ext uri="{FF2B5EF4-FFF2-40B4-BE49-F238E27FC236}">
                  <a16:creationId xmlns:a16="http://schemas.microsoft.com/office/drawing/2014/main" id="{DA4CB310-1C70-D045-BF41-279B84260565}"/>
                </a:ext>
              </a:extLst>
            </p:cNvPr>
            <p:cNvSpPr/>
            <p:nvPr userDrawn="1"/>
          </p:nvSpPr>
          <p:spPr>
            <a:xfrm>
              <a:off x="-2567895" y="3985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0" name="TextBox 209">
              <a:extLst>
                <a:ext uri="{FF2B5EF4-FFF2-40B4-BE49-F238E27FC236}">
                  <a16:creationId xmlns:a16="http://schemas.microsoft.com/office/drawing/2014/main" id="{4E70CA8F-896E-8548-B2CF-CC03DD022B2F}"/>
                </a:ext>
              </a:extLst>
            </p:cNvPr>
            <p:cNvSpPr txBox="1"/>
            <p:nvPr userDrawn="1"/>
          </p:nvSpPr>
          <p:spPr>
            <a:xfrm>
              <a:off x="-1963406" y="4085784"/>
              <a:ext cx="1439290" cy="230832"/>
            </a:xfrm>
            <a:prstGeom prst="rect">
              <a:avLst/>
            </a:prstGeom>
            <a:noFill/>
          </p:spPr>
          <p:txBody>
            <a:bodyPr wrap="square" rtlCol="0" anchor="ctr">
              <a:spAutoFit/>
            </a:bodyPr>
            <a:lstStyle/>
            <a:p>
              <a:r>
                <a:rPr lang="en-US" sz="900" b="1" dirty="0" err="1">
                  <a:solidFill>
                    <a:schemeClr val="bg1"/>
                  </a:solidFill>
                </a:rPr>
                <a:t>Опер</a:t>
              </a:r>
              <a:r>
                <a:rPr lang="ru-RU" sz="900" b="1" dirty="0" err="1">
                  <a:solidFill>
                    <a:schemeClr val="bg1"/>
                  </a:solidFill>
                </a:rPr>
                <a:t>ационный</a:t>
              </a:r>
              <a:r>
                <a:rPr lang="ru-RU" sz="900" b="1" dirty="0">
                  <a:solidFill>
                    <a:schemeClr val="bg1"/>
                  </a:solidFill>
                </a:rPr>
                <a:t> риск</a:t>
              </a:r>
            </a:p>
          </p:txBody>
        </p:sp>
        <p:pic>
          <p:nvPicPr>
            <p:cNvPr id="328" name="Рисунок 327">
              <a:extLst>
                <a:ext uri="{FF2B5EF4-FFF2-40B4-BE49-F238E27FC236}">
                  <a16:creationId xmlns:a16="http://schemas.microsoft.com/office/drawing/2014/main" id="{873AE595-7C28-F046-BC11-883F77D4FD7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396372" y="4057200"/>
              <a:ext cx="288000" cy="288000"/>
            </a:xfrm>
            <a:prstGeom prst="rect">
              <a:avLst/>
            </a:prstGeom>
          </p:spPr>
        </p:pic>
        <p:sp>
          <p:nvSpPr>
            <p:cNvPr id="117" name="Прямоугольник 116">
              <a:extLst>
                <a:ext uri="{FF2B5EF4-FFF2-40B4-BE49-F238E27FC236}">
                  <a16:creationId xmlns:a16="http://schemas.microsoft.com/office/drawing/2014/main" id="{C601E0F1-8973-6C4D-B3FA-49ED1DDE1998}"/>
                </a:ext>
              </a:extLst>
            </p:cNvPr>
            <p:cNvSpPr/>
            <p:nvPr userDrawn="1"/>
          </p:nvSpPr>
          <p:spPr>
            <a:xfrm>
              <a:off x="-5093665" y="961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8" name="TextBox 127">
              <a:extLst>
                <a:ext uri="{FF2B5EF4-FFF2-40B4-BE49-F238E27FC236}">
                  <a16:creationId xmlns:a16="http://schemas.microsoft.com/office/drawing/2014/main" id="{37A22729-1229-D244-9FE6-20283DE0AEE0}"/>
                </a:ext>
              </a:extLst>
            </p:cNvPr>
            <p:cNvSpPr txBox="1"/>
            <p:nvPr userDrawn="1"/>
          </p:nvSpPr>
          <p:spPr>
            <a:xfrm>
              <a:off x="-4489176" y="10617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144" name="Рисунок 143">
              <a:extLst>
                <a:ext uri="{FF2B5EF4-FFF2-40B4-BE49-F238E27FC236}">
                  <a16:creationId xmlns:a16="http://schemas.microsoft.com/office/drawing/2014/main" id="{67E7FB88-5B5B-BD4A-B5E6-F8A56EBCF4F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924394" y="1033200"/>
              <a:ext cx="288000" cy="288000"/>
            </a:xfrm>
            <a:prstGeom prst="rect">
              <a:avLst/>
            </a:prstGeom>
          </p:spPr>
        </p:pic>
        <p:sp>
          <p:nvSpPr>
            <p:cNvPr id="197" name="Прямоугольник 196">
              <a:extLst>
                <a:ext uri="{FF2B5EF4-FFF2-40B4-BE49-F238E27FC236}">
                  <a16:creationId xmlns:a16="http://schemas.microsoft.com/office/drawing/2014/main" id="{746541A8-F671-2F48-9AA2-D7A4B6A1306B}"/>
                </a:ext>
              </a:extLst>
            </p:cNvPr>
            <p:cNvSpPr/>
            <p:nvPr userDrawn="1"/>
          </p:nvSpPr>
          <p:spPr>
            <a:xfrm>
              <a:off x="-2567895" y="961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8" name="TextBox 197">
              <a:extLst>
                <a:ext uri="{FF2B5EF4-FFF2-40B4-BE49-F238E27FC236}">
                  <a16:creationId xmlns:a16="http://schemas.microsoft.com/office/drawing/2014/main" id="{B883A239-187E-264D-93E3-03E7D26097FE}"/>
                </a:ext>
              </a:extLst>
            </p:cNvPr>
            <p:cNvSpPr txBox="1"/>
            <p:nvPr userDrawn="1"/>
          </p:nvSpPr>
          <p:spPr>
            <a:xfrm>
              <a:off x="-1963406" y="1061784"/>
              <a:ext cx="1439290" cy="230832"/>
            </a:xfrm>
            <a:prstGeom prst="rect">
              <a:avLst/>
            </a:prstGeom>
            <a:noFill/>
          </p:spPr>
          <p:txBody>
            <a:bodyPr wrap="square" rtlCol="0" anchor="ctr">
              <a:spAutoFit/>
            </a:bodyPr>
            <a:lstStyle/>
            <a:p>
              <a:r>
                <a:rPr lang="ru-RU" sz="900" b="1" dirty="0">
                  <a:solidFill>
                    <a:schemeClr val="bg1"/>
                  </a:solidFill>
                </a:rPr>
                <a:t>Календарь событий</a:t>
              </a:r>
            </a:p>
          </p:txBody>
        </p:sp>
        <p:pic>
          <p:nvPicPr>
            <p:cNvPr id="330" name="Рисунок 329">
              <a:extLst>
                <a:ext uri="{FF2B5EF4-FFF2-40B4-BE49-F238E27FC236}">
                  <a16:creationId xmlns:a16="http://schemas.microsoft.com/office/drawing/2014/main" id="{FE26512F-84A6-FF45-8DF7-756D6D3AD88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396372" y="1033200"/>
              <a:ext cx="288000" cy="288000"/>
            </a:xfrm>
            <a:prstGeom prst="rect">
              <a:avLst/>
            </a:prstGeom>
          </p:spPr>
        </p:pic>
        <p:sp>
          <p:nvSpPr>
            <p:cNvPr id="118" name="Прямоугольник 117">
              <a:extLst>
                <a:ext uri="{FF2B5EF4-FFF2-40B4-BE49-F238E27FC236}">
                  <a16:creationId xmlns:a16="http://schemas.microsoft.com/office/drawing/2014/main" id="{D6EC83E3-EFBE-3E40-A296-12D7FD4C4D6D}"/>
                </a:ext>
              </a:extLst>
            </p:cNvPr>
            <p:cNvSpPr/>
            <p:nvPr userDrawn="1"/>
          </p:nvSpPr>
          <p:spPr>
            <a:xfrm>
              <a:off x="-5093665" y="4849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TextBox 128">
              <a:extLst>
                <a:ext uri="{FF2B5EF4-FFF2-40B4-BE49-F238E27FC236}">
                  <a16:creationId xmlns:a16="http://schemas.microsoft.com/office/drawing/2014/main" id="{492A81A1-7154-F944-9FAB-51B0E7A26CC0}"/>
                </a:ext>
              </a:extLst>
            </p:cNvPr>
            <p:cNvSpPr txBox="1"/>
            <p:nvPr userDrawn="1"/>
          </p:nvSpPr>
          <p:spPr>
            <a:xfrm>
              <a:off x="-4489176" y="49497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143" name="Рисунок 142">
              <a:extLst>
                <a:ext uri="{FF2B5EF4-FFF2-40B4-BE49-F238E27FC236}">
                  <a16:creationId xmlns:a16="http://schemas.microsoft.com/office/drawing/2014/main" id="{451983D5-6575-014D-891F-BD09BC63C47C}"/>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4924394" y="4921200"/>
              <a:ext cx="288000" cy="288000"/>
            </a:xfrm>
            <a:prstGeom prst="rect">
              <a:avLst/>
            </a:prstGeom>
          </p:spPr>
        </p:pic>
        <p:sp>
          <p:nvSpPr>
            <p:cNvPr id="213" name="Прямоугольник 212">
              <a:extLst>
                <a:ext uri="{FF2B5EF4-FFF2-40B4-BE49-F238E27FC236}">
                  <a16:creationId xmlns:a16="http://schemas.microsoft.com/office/drawing/2014/main" id="{9E79646C-4B55-4E44-BCA2-EEC6BDF8EC27}"/>
                </a:ext>
              </a:extLst>
            </p:cNvPr>
            <p:cNvSpPr/>
            <p:nvPr userDrawn="1"/>
          </p:nvSpPr>
          <p:spPr>
            <a:xfrm>
              <a:off x="-2567895" y="4849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4" name="TextBox 213">
              <a:extLst>
                <a:ext uri="{FF2B5EF4-FFF2-40B4-BE49-F238E27FC236}">
                  <a16:creationId xmlns:a16="http://schemas.microsoft.com/office/drawing/2014/main" id="{7877A512-72E9-1749-90A5-C74086F31521}"/>
                </a:ext>
              </a:extLst>
            </p:cNvPr>
            <p:cNvSpPr txBox="1"/>
            <p:nvPr userDrawn="1"/>
          </p:nvSpPr>
          <p:spPr>
            <a:xfrm>
              <a:off x="-1963406" y="4949784"/>
              <a:ext cx="1439290" cy="230832"/>
            </a:xfrm>
            <a:prstGeom prst="rect">
              <a:avLst/>
            </a:prstGeom>
            <a:noFill/>
          </p:spPr>
          <p:txBody>
            <a:bodyPr wrap="square" rtlCol="0" anchor="ctr">
              <a:spAutoFit/>
            </a:bodyPr>
            <a:lstStyle/>
            <a:p>
              <a:r>
                <a:rPr lang="ru-RU" sz="900" b="1" dirty="0">
                  <a:solidFill>
                    <a:schemeClr val="bg1"/>
                  </a:solidFill>
                </a:rPr>
                <a:t>Пруденциальный офис</a:t>
              </a:r>
            </a:p>
          </p:txBody>
        </p:sp>
        <p:pic>
          <p:nvPicPr>
            <p:cNvPr id="332" name="Рисунок 331">
              <a:extLst>
                <a:ext uri="{FF2B5EF4-FFF2-40B4-BE49-F238E27FC236}">
                  <a16:creationId xmlns:a16="http://schemas.microsoft.com/office/drawing/2014/main" id="{7FD524C6-3EF6-3843-B04B-984B42047FA5}"/>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2396372" y="4921200"/>
              <a:ext cx="288000" cy="288000"/>
            </a:xfrm>
            <a:prstGeom prst="rect">
              <a:avLst/>
            </a:prstGeom>
          </p:spPr>
        </p:pic>
        <p:sp>
          <p:nvSpPr>
            <p:cNvPr id="119" name="Прямоугольник 118">
              <a:extLst>
                <a:ext uri="{FF2B5EF4-FFF2-40B4-BE49-F238E27FC236}">
                  <a16:creationId xmlns:a16="http://schemas.microsoft.com/office/drawing/2014/main" id="{04B24462-DEAC-1B41-A199-31BAD37678FA}"/>
                </a:ext>
              </a:extLst>
            </p:cNvPr>
            <p:cNvSpPr/>
            <p:nvPr userDrawn="1"/>
          </p:nvSpPr>
          <p:spPr>
            <a:xfrm>
              <a:off x="-5093665" y="1393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TextBox 129">
              <a:extLst>
                <a:ext uri="{FF2B5EF4-FFF2-40B4-BE49-F238E27FC236}">
                  <a16:creationId xmlns:a16="http://schemas.microsoft.com/office/drawing/2014/main" id="{9B1B8B48-2F62-9744-BE30-90F20E05D2A8}"/>
                </a:ext>
              </a:extLst>
            </p:cNvPr>
            <p:cNvSpPr txBox="1"/>
            <p:nvPr userDrawn="1"/>
          </p:nvSpPr>
          <p:spPr>
            <a:xfrm>
              <a:off x="-4489176" y="14937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42" name="Рисунок 141">
              <a:extLst>
                <a:ext uri="{FF2B5EF4-FFF2-40B4-BE49-F238E27FC236}">
                  <a16:creationId xmlns:a16="http://schemas.microsoft.com/office/drawing/2014/main" id="{D8A78993-0C7C-0B48-9715-DF7273F9007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924395" y="1465200"/>
              <a:ext cx="288000" cy="288000"/>
            </a:xfrm>
            <a:prstGeom prst="rect">
              <a:avLst/>
            </a:prstGeom>
          </p:spPr>
        </p:pic>
        <p:sp>
          <p:nvSpPr>
            <p:cNvPr id="201" name="Прямоугольник 200">
              <a:extLst>
                <a:ext uri="{FF2B5EF4-FFF2-40B4-BE49-F238E27FC236}">
                  <a16:creationId xmlns:a16="http://schemas.microsoft.com/office/drawing/2014/main" id="{C3F941D9-43D1-2F4A-8C21-F3882F82AD20}"/>
                </a:ext>
              </a:extLst>
            </p:cNvPr>
            <p:cNvSpPr/>
            <p:nvPr userDrawn="1"/>
          </p:nvSpPr>
          <p:spPr>
            <a:xfrm>
              <a:off x="-2567895" y="1393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2" name="TextBox 201">
              <a:extLst>
                <a:ext uri="{FF2B5EF4-FFF2-40B4-BE49-F238E27FC236}">
                  <a16:creationId xmlns:a16="http://schemas.microsoft.com/office/drawing/2014/main" id="{83287356-20D3-5342-9BB9-FB2A8135CA1B}"/>
                </a:ext>
              </a:extLst>
            </p:cNvPr>
            <p:cNvSpPr txBox="1"/>
            <p:nvPr userDrawn="1"/>
          </p:nvSpPr>
          <p:spPr>
            <a:xfrm>
              <a:off x="-1963406" y="1493784"/>
              <a:ext cx="1439290" cy="230832"/>
            </a:xfrm>
            <a:prstGeom prst="rect">
              <a:avLst/>
            </a:prstGeom>
            <a:noFill/>
          </p:spPr>
          <p:txBody>
            <a:bodyPr wrap="square" rtlCol="0" anchor="ctr">
              <a:spAutoFit/>
            </a:bodyPr>
            <a:lstStyle/>
            <a:p>
              <a:r>
                <a:rPr lang="ru-RU" sz="900" b="1" dirty="0">
                  <a:solidFill>
                    <a:schemeClr val="bg1"/>
                  </a:solidFill>
                </a:rPr>
                <a:t>Приоритеты недели</a:t>
              </a:r>
            </a:p>
          </p:txBody>
        </p:sp>
        <p:pic>
          <p:nvPicPr>
            <p:cNvPr id="334" name="Рисунок 333">
              <a:extLst>
                <a:ext uri="{FF2B5EF4-FFF2-40B4-BE49-F238E27FC236}">
                  <a16:creationId xmlns:a16="http://schemas.microsoft.com/office/drawing/2014/main" id="{E9A4BDFD-E859-8D42-9A54-4F15D6A68FB5}"/>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396372" y="1465200"/>
              <a:ext cx="288000" cy="288000"/>
            </a:xfrm>
            <a:prstGeom prst="rect">
              <a:avLst/>
            </a:prstGeom>
          </p:spPr>
        </p:pic>
        <p:sp>
          <p:nvSpPr>
            <p:cNvPr id="120" name="Прямоугольник 119">
              <a:extLst>
                <a:ext uri="{FF2B5EF4-FFF2-40B4-BE49-F238E27FC236}">
                  <a16:creationId xmlns:a16="http://schemas.microsoft.com/office/drawing/2014/main" id="{A16E63B7-CF49-1744-822B-C5A24F1B4455}"/>
                </a:ext>
              </a:extLst>
            </p:cNvPr>
            <p:cNvSpPr/>
            <p:nvPr userDrawn="1"/>
          </p:nvSpPr>
          <p:spPr>
            <a:xfrm>
              <a:off x="-5093665" y="5281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TextBox 130">
              <a:extLst>
                <a:ext uri="{FF2B5EF4-FFF2-40B4-BE49-F238E27FC236}">
                  <a16:creationId xmlns:a16="http://schemas.microsoft.com/office/drawing/2014/main" id="{9D526FD2-5272-7A42-81E1-942A5E48A30E}"/>
                </a:ext>
              </a:extLst>
            </p:cNvPr>
            <p:cNvSpPr txBox="1"/>
            <p:nvPr userDrawn="1"/>
          </p:nvSpPr>
          <p:spPr>
            <a:xfrm>
              <a:off x="-4489176" y="53817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41" name="Рисунок 140">
              <a:extLst>
                <a:ext uri="{FF2B5EF4-FFF2-40B4-BE49-F238E27FC236}">
                  <a16:creationId xmlns:a16="http://schemas.microsoft.com/office/drawing/2014/main" id="{5BEDC640-F231-C647-9E2B-6E4B994B8033}"/>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924395" y="5353200"/>
              <a:ext cx="288000" cy="288000"/>
            </a:xfrm>
            <a:prstGeom prst="rect">
              <a:avLst/>
            </a:prstGeom>
          </p:spPr>
        </p:pic>
        <p:sp>
          <p:nvSpPr>
            <p:cNvPr id="165" name="Прямоугольник 164">
              <a:extLst>
                <a:ext uri="{FF2B5EF4-FFF2-40B4-BE49-F238E27FC236}">
                  <a16:creationId xmlns:a16="http://schemas.microsoft.com/office/drawing/2014/main" id="{2990B3B4-D800-B246-8433-0950B5F8F4CC}"/>
                </a:ext>
              </a:extLst>
            </p:cNvPr>
            <p:cNvSpPr/>
            <p:nvPr userDrawn="1"/>
          </p:nvSpPr>
          <p:spPr>
            <a:xfrm>
              <a:off x="-2567895" y="5281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TextBox 165">
              <a:extLst>
                <a:ext uri="{FF2B5EF4-FFF2-40B4-BE49-F238E27FC236}">
                  <a16:creationId xmlns:a16="http://schemas.microsoft.com/office/drawing/2014/main" id="{6A6A5D67-506B-D140-A799-3E2678AE55A4}"/>
                </a:ext>
              </a:extLst>
            </p:cNvPr>
            <p:cNvSpPr txBox="1"/>
            <p:nvPr userDrawn="1"/>
          </p:nvSpPr>
          <p:spPr>
            <a:xfrm>
              <a:off x="-1963406" y="5381784"/>
              <a:ext cx="1439290" cy="230832"/>
            </a:xfrm>
            <a:prstGeom prst="rect">
              <a:avLst/>
            </a:prstGeom>
            <a:noFill/>
          </p:spPr>
          <p:txBody>
            <a:bodyPr wrap="square" rtlCol="0" anchor="ctr">
              <a:spAutoFit/>
            </a:bodyPr>
            <a:lstStyle/>
            <a:p>
              <a:r>
                <a:rPr lang="en-US" sz="900" b="1" dirty="0">
                  <a:solidFill>
                    <a:schemeClr val="bg1"/>
                  </a:solidFill>
                </a:rPr>
                <a:t>IT-</a:t>
              </a:r>
              <a:r>
                <a:rPr lang="ru-RU" sz="900" b="1" dirty="0">
                  <a:solidFill>
                    <a:schemeClr val="bg1"/>
                  </a:solidFill>
                </a:rPr>
                <a:t>внедрения</a:t>
              </a:r>
            </a:p>
          </p:txBody>
        </p:sp>
        <p:pic>
          <p:nvPicPr>
            <p:cNvPr id="336" name="Рисунок 335">
              <a:extLst>
                <a:ext uri="{FF2B5EF4-FFF2-40B4-BE49-F238E27FC236}">
                  <a16:creationId xmlns:a16="http://schemas.microsoft.com/office/drawing/2014/main" id="{5281E1D3-E28C-8746-BC62-E7C985CE77F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396372" y="5353200"/>
              <a:ext cx="288000" cy="288000"/>
            </a:xfrm>
            <a:prstGeom prst="rect">
              <a:avLst/>
            </a:prstGeom>
          </p:spPr>
        </p:pic>
        <p:sp>
          <p:nvSpPr>
            <p:cNvPr id="121" name="Прямоугольник 120">
              <a:extLst>
                <a:ext uri="{FF2B5EF4-FFF2-40B4-BE49-F238E27FC236}">
                  <a16:creationId xmlns:a16="http://schemas.microsoft.com/office/drawing/2014/main" id="{B5384705-97FD-994A-898C-75CFF06C53B7}"/>
                </a:ext>
              </a:extLst>
            </p:cNvPr>
            <p:cNvSpPr/>
            <p:nvPr userDrawn="1"/>
          </p:nvSpPr>
          <p:spPr>
            <a:xfrm>
              <a:off x="-5093665" y="529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TextBox 131">
              <a:extLst>
                <a:ext uri="{FF2B5EF4-FFF2-40B4-BE49-F238E27FC236}">
                  <a16:creationId xmlns:a16="http://schemas.microsoft.com/office/drawing/2014/main" id="{C13090A7-6507-A64B-B919-790EF1493424}"/>
                </a:ext>
              </a:extLst>
            </p:cNvPr>
            <p:cNvSpPr txBox="1"/>
            <p:nvPr userDrawn="1"/>
          </p:nvSpPr>
          <p:spPr>
            <a:xfrm>
              <a:off x="-4489176" y="6297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40" name="Рисунок 139">
              <a:extLst>
                <a:ext uri="{FF2B5EF4-FFF2-40B4-BE49-F238E27FC236}">
                  <a16:creationId xmlns:a16="http://schemas.microsoft.com/office/drawing/2014/main" id="{F98EFA87-BD59-A44A-BFA7-190F7C8BE2CC}"/>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4924394" y="601200"/>
              <a:ext cx="288000" cy="288000"/>
            </a:xfrm>
            <a:prstGeom prst="rect">
              <a:avLst/>
            </a:prstGeom>
          </p:spPr>
        </p:pic>
        <p:sp>
          <p:nvSpPr>
            <p:cNvPr id="189" name="Прямоугольник 188">
              <a:extLst>
                <a:ext uri="{FF2B5EF4-FFF2-40B4-BE49-F238E27FC236}">
                  <a16:creationId xmlns:a16="http://schemas.microsoft.com/office/drawing/2014/main" id="{D741B3A2-E329-1F44-816B-BE37A24E34E9}"/>
                </a:ext>
              </a:extLst>
            </p:cNvPr>
            <p:cNvSpPr/>
            <p:nvPr userDrawn="1"/>
          </p:nvSpPr>
          <p:spPr>
            <a:xfrm>
              <a:off x="-2567895" y="529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TextBox 189">
              <a:extLst>
                <a:ext uri="{FF2B5EF4-FFF2-40B4-BE49-F238E27FC236}">
                  <a16:creationId xmlns:a16="http://schemas.microsoft.com/office/drawing/2014/main" id="{7B8AA586-144C-4746-AD9F-F13CC405DCCE}"/>
                </a:ext>
              </a:extLst>
            </p:cNvPr>
            <p:cNvSpPr txBox="1"/>
            <p:nvPr userDrawn="1"/>
          </p:nvSpPr>
          <p:spPr>
            <a:xfrm>
              <a:off x="-1963406" y="629784"/>
              <a:ext cx="1439290" cy="230832"/>
            </a:xfrm>
            <a:prstGeom prst="rect">
              <a:avLst/>
            </a:prstGeom>
            <a:noFill/>
          </p:spPr>
          <p:txBody>
            <a:bodyPr wrap="square" rtlCol="0" anchor="ctr">
              <a:spAutoFit/>
            </a:bodyPr>
            <a:lstStyle/>
            <a:p>
              <a:r>
                <a:rPr lang="ru-RU" sz="900" b="1" dirty="0">
                  <a:solidFill>
                    <a:schemeClr val="bg1"/>
                  </a:solidFill>
                </a:rPr>
                <a:t>Мониторинг КПЭ</a:t>
              </a:r>
            </a:p>
          </p:txBody>
        </p:sp>
        <p:pic>
          <p:nvPicPr>
            <p:cNvPr id="338" name="Рисунок 337">
              <a:extLst>
                <a:ext uri="{FF2B5EF4-FFF2-40B4-BE49-F238E27FC236}">
                  <a16:creationId xmlns:a16="http://schemas.microsoft.com/office/drawing/2014/main" id="{6AD49057-C1CD-B44A-AF66-D972E201F0ED}"/>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2396372" y="601200"/>
              <a:ext cx="288000" cy="288000"/>
            </a:xfrm>
            <a:prstGeom prst="rect">
              <a:avLst/>
            </a:prstGeom>
          </p:spPr>
        </p:pic>
        <p:sp>
          <p:nvSpPr>
            <p:cNvPr id="124" name="Прямоугольник 123">
              <a:extLst>
                <a:ext uri="{FF2B5EF4-FFF2-40B4-BE49-F238E27FC236}">
                  <a16:creationId xmlns:a16="http://schemas.microsoft.com/office/drawing/2014/main" id="{8F81D259-5F68-E844-A80B-AF91C96F14A8}"/>
                </a:ext>
              </a:extLst>
            </p:cNvPr>
            <p:cNvSpPr/>
            <p:nvPr userDrawn="1"/>
          </p:nvSpPr>
          <p:spPr>
            <a:xfrm>
              <a:off x="-5093665" y="5713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TextBox 134">
              <a:extLst>
                <a:ext uri="{FF2B5EF4-FFF2-40B4-BE49-F238E27FC236}">
                  <a16:creationId xmlns:a16="http://schemas.microsoft.com/office/drawing/2014/main" id="{AB143CA4-A188-3848-BB0B-A3FA835D841D}"/>
                </a:ext>
              </a:extLst>
            </p:cNvPr>
            <p:cNvSpPr txBox="1"/>
            <p:nvPr userDrawn="1"/>
          </p:nvSpPr>
          <p:spPr>
            <a:xfrm>
              <a:off x="-4489176" y="58137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37" name="Рисунок 136">
              <a:extLst>
                <a:ext uri="{FF2B5EF4-FFF2-40B4-BE49-F238E27FC236}">
                  <a16:creationId xmlns:a16="http://schemas.microsoft.com/office/drawing/2014/main" id="{90510E33-CA11-F14E-A863-2DF7B4082C59}"/>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924394" y="5785200"/>
              <a:ext cx="288000" cy="288000"/>
            </a:xfrm>
            <a:prstGeom prst="rect">
              <a:avLst/>
            </a:prstGeom>
          </p:spPr>
        </p:pic>
        <p:sp>
          <p:nvSpPr>
            <p:cNvPr id="217" name="Прямоугольник 216">
              <a:extLst>
                <a:ext uri="{FF2B5EF4-FFF2-40B4-BE49-F238E27FC236}">
                  <a16:creationId xmlns:a16="http://schemas.microsoft.com/office/drawing/2014/main" id="{55F1BF3E-C3B7-584A-A6F9-EC8004508276}"/>
                </a:ext>
              </a:extLst>
            </p:cNvPr>
            <p:cNvSpPr/>
            <p:nvPr userDrawn="1"/>
          </p:nvSpPr>
          <p:spPr>
            <a:xfrm>
              <a:off x="-2567895" y="5713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8" name="TextBox 217">
              <a:extLst>
                <a:ext uri="{FF2B5EF4-FFF2-40B4-BE49-F238E27FC236}">
                  <a16:creationId xmlns:a16="http://schemas.microsoft.com/office/drawing/2014/main" id="{AC821BF5-A328-5B4E-9D52-F365F9EE0893}"/>
                </a:ext>
              </a:extLst>
            </p:cNvPr>
            <p:cNvSpPr txBox="1"/>
            <p:nvPr userDrawn="1"/>
          </p:nvSpPr>
          <p:spPr>
            <a:xfrm>
              <a:off x="-1963406" y="5813784"/>
              <a:ext cx="1439290" cy="230832"/>
            </a:xfrm>
            <a:prstGeom prst="rect">
              <a:avLst/>
            </a:prstGeom>
            <a:noFill/>
          </p:spPr>
          <p:txBody>
            <a:bodyPr wrap="square" rtlCol="0" anchor="ctr">
              <a:spAutoFit/>
            </a:bodyPr>
            <a:lstStyle/>
            <a:p>
              <a:r>
                <a:rPr lang="en-US" sz="900" b="1" dirty="0">
                  <a:solidFill>
                    <a:schemeClr val="bg1"/>
                  </a:solidFill>
                </a:rPr>
                <a:t>Housekeeping dashboard</a:t>
              </a:r>
              <a:endParaRPr lang="ru-RU" sz="900" b="1" dirty="0">
                <a:solidFill>
                  <a:schemeClr val="bg1"/>
                </a:solidFill>
              </a:endParaRPr>
            </a:p>
          </p:txBody>
        </p:sp>
        <p:pic>
          <p:nvPicPr>
            <p:cNvPr id="340" name="Рисунок 339">
              <a:extLst>
                <a:ext uri="{FF2B5EF4-FFF2-40B4-BE49-F238E27FC236}">
                  <a16:creationId xmlns:a16="http://schemas.microsoft.com/office/drawing/2014/main" id="{F1B954CD-F432-3F4D-8A1B-A1646C40FEF4}"/>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396372" y="5785200"/>
              <a:ext cx="288000" cy="288000"/>
            </a:xfrm>
            <a:prstGeom prst="rect">
              <a:avLst/>
            </a:prstGeom>
          </p:spPr>
        </p:pic>
        <p:sp>
          <p:nvSpPr>
            <p:cNvPr id="125" name="Прямоугольник 124">
              <a:extLst>
                <a:ext uri="{FF2B5EF4-FFF2-40B4-BE49-F238E27FC236}">
                  <a16:creationId xmlns:a16="http://schemas.microsoft.com/office/drawing/2014/main" id="{F8BA2D93-3381-3F41-A673-E1B470476389}"/>
                </a:ext>
              </a:extLst>
            </p:cNvPr>
            <p:cNvSpPr/>
            <p:nvPr userDrawn="1"/>
          </p:nvSpPr>
          <p:spPr>
            <a:xfrm>
              <a:off x="-5093665" y="6145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TextBox 135">
              <a:extLst>
                <a:ext uri="{FF2B5EF4-FFF2-40B4-BE49-F238E27FC236}">
                  <a16:creationId xmlns:a16="http://schemas.microsoft.com/office/drawing/2014/main" id="{CF97D0CF-B80E-4846-ABF6-06736C7556E8}"/>
                </a:ext>
              </a:extLst>
            </p:cNvPr>
            <p:cNvSpPr txBox="1"/>
            <p:nvPr userDrawn="1"/>
          </p:nvSpPr>
          <p:spPr>
            <a:xfrm>
              <a:off x="-4489176" y="62457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46" name="Рисунок 145">
              <a:extLst>
                <a:ext uri="{FF2B5EF4-FFF2-40B4-BE49-F238E27FC236}">
                  <a16:creationId xmlns:a16="http://schemas.microsoft.com/office/drawing/2014/main" id="{A987CB5B-BE98-A342-BE63-2B9C70A990B1}"/>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4924394" y="6217200"/>
              <a:ext cx="288000" cy="288000"/>
            </a:xfrm>
            <a:prstGeom prst="rect">
              <a:avLst/>
            </a:prstGeom>
          </p:spPr>
        </p:pic>
        <p:sp>
          <p:nvSpPr>
            <p:cNvPr id="161" name="Прямоугольник 160">
              <a:extLst>
                <a:ext uri="{FF2B5EF4-FFF2-40B4-BE49-F238E27FC236}">
                  <a16:creationId xmlns:a16="http://schemas.microsoft.com/office/drawing/2014/main" id="{D8A668F4-7A40-354E-9F3F-F546A77CD83E}"/>
                </a:ext>
              </a:extLst>
            </p:cNvPr>
            <p:cNvSpPr/>
            <p:nvPr userDrawn="1"/>
          </p:nvSpPr>
          <p:spPr>
            <a:xfrm>
              <a:off x="-2567895" y="6145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TextBox 161">
              <a:extLst>
                <a:ext uri="{FF2B5EF4-FFF2-40B4-BE49-F238E27FC236}">
                  <a16:creationId xmlns:a16="http://schemas.microsoft.com/office/drawing/2014/main" id="{42FAF9B6-A2BA-2543-B4B0-80B4978F0E11}"/>
                </a:ext>
              </a:extLst>
            </p:cNvPr>
            <p:cNvSpPr txBox="1"/>
            <p:nvPr userDrawn="1"/>
          </p:nvSpPr>
          <p:spPr>
            <a:xfrm>
              <a:off x="-1963406" y="6245784"/>
              <a:ext cx="1439290" cy="230832"/>
            </a:xfrm>
            <a:prstGeom prst="rect">
              <a:avLst/>
            </a:prstGeom>
            <a:noFill/>
          </p:spPr>
          <p:txBody>
            <a:bodyPr wrap="square" rtlCol="0" anchor="ctr">
              <a:spAutoFit/>
            </a:bodyPr>
            <a:lstStyle/>
            <a:p>
              <a:r>
                <a:rPr lang="ru-RU" sz="900" b="1" dirty="0">
                  <a:solidFill>
                    <a:schemeClr val="bg1"/>
                  </a:solidFill>
                </a:rPr>
                <a:t>Дополнительно</a:t>
              </a:r>
            </a:p>
          </p:txBody>
        </p:sp>
        <p:pic>
          <p:nvPicPr>
            <p:cNvPr id="342" name="Рисунок 341">
              <a:extLst>
                <a:ext uri="{FF2B5EF4-FFF2-40B4-BE49-F238E27FC236}">
                  <a16:creationId xmlns:a16="http://schemas.microsoft.com/office/drawing/2014/main" id="{7BFE5B7C-FBDE-6546-BA3D-8114632BF92E}"/>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2396372" y="6217200"/>
              <a:ext cx="288000" cy="288000"/>
            </a:xfrm>
            <a:prstGeom prst="rect">
              <a:avLst/>
            </a:prstGeom>
          </p:spPr>
        </p:pic>
      </p:grpSp>
      <p:sp>
        <p:nvSpPr>
          <p:cNvPr id="207" name="Прямоугольник 206">
            <a:extLst>
              <a:ext uri="{FF2B5EF4-FFF2-40B4-BE49-F238E27FC236}">
                <a16:creationId xmlns:a16="http://schemas.microsoft.com/office/drawing/2014/main" id="{0A0A5862-03DB-A440-A69A-FAD6F62D35C2}"/>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8" name="TextBox 207">
            <a:extLst>
              <a:ext uri="{FF2B5EF4-FFF2-40B4-BE49-F238E27FC236}">
                <a16:creationId xmlns:a16="http://schemas.microsoft.com/office/drawing/2014/main" id="{42C836AA-8970-C349-863B-6E901350852B}"/>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211" name="Рисунок 210">
            <a:extLst>
              <a:ext uri="{FF2B5EF4-FFF2-40B4-BE49-F238E27FC236}">
                <a16:creationId xmlns:a16="http://schemas.microsoft.com/office/drawing/2014/main" id="{23722B29-4A6A-D04F-9A91-9F31C700AF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212" name="Прямоугольник 211">
            <a:extLst>
              <a:ext uri="{FF2B5EF4-FFF2-40B4-BE49-F238E27FC236}">
                <a16:creationId xmlns:a16="http://schemas.microsoft.com/office/drawing/2014/main" id="{968152FB-9C8C-0141-9784-F761E39A9120}"/>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 name="TextBox 214">
            <a:extLst>
              <a:ext uri="{FF2B5EF4-FFF2-40B4-BE49-F238E27FC236}">
                <a16:creationId xmlns:a16="http://schemas.microsoft.com/office/drawing/2014/main" id="{5CBBF507-561A-4140-8F9A-30016B3EB579}"/>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216" name="Рисунок 215">
            <a:extLst>
              <a:ext uri="{FF2B5EF4-FFF2-40B4-BE49-F238E27FC236}">
                <a16:creationId xmlns:a16="http://schemas.microsoft.com/office/drawing/2014/main" id="{EEE81BA0-F509-AF40-BDE7-B6EB56C087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219" name="Прямоугольник 218">
            <a:extLst>
              <a:ext uri="{FF2B5EF4-FFF2-40B4-BE49-F238E27FC236}">
                <a16:creationId xmlns:a16="http://schemas.microsoft.com/office/drawing/2014/main" id="{65A89517-AD68-8D4B-A470-8E49B6A32360}"/>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0" name="TextBox 219">
            <a:extLst>
              <a:ext uri="{FF2B5EF4-FFF2-40B4-BE49-F238E27FC236}">
                <a16:creationId xmlns:a16="http://schemas.microsoft.com/office/drawing/2014/main" id="{B3A7A76B-3DC5-F34E-BA0C-5C87135B9EF0}"/>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221" name="Рисунок 220">
            <a:extLst>
              <a:ext uri="{FF2B5EF4-FFF2-40B4-BE49-F238E27FC236}">
                <a16:creationId xmlns:a16="http://schemas.microsoft.com/office/drawing/2014/main" id="{AC30EFA7-9B2C-534C-8F71-FE4498E2673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222" name="Прямоугольник 221">
            <a:extLst>
              <a:ext uri="{FF2B5EF4-FFF2-40B4-BE49-F238E27FC236}">
                <a16:creationId xmlns:a16="http://schemas.microsoft.com/office/drawing/2014/main" id="{B4024505-4889-AA44-B923-120D73D4BD01}"/>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3" name="TextBox 222">
            <a:extLst>
              <a:ext uri="{FF2B5EF4-FFF2-40B4-BE49-F238E27FC236}">
                <a16:creationId xmlns:a16="http://schemas.microsoft.com/office/drawing/2014/main" id="{A5D25E99-9377-A544-80A1-12016A7AA5DD}"/>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224" name="Рисунок 223">
            <a:extLst>
              <a:ext uri="{FF2B5EF4-FFF2-40B4-BE49-F238E27FC236}">
                <a16:creationId xmlns:a16="http://schemas.microsoft.com/office/drawing/2014/main" id="{DC1DF41E-13AD-1347-8110-FB771122975D}"/>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225" name="Прямоугольник 224">
            <a:extLst>
              <a:ext uri="{FF2B5EF4-FFF2-40B4-BE49-F238E27FC236}">
                <a16:creationId xmlns:a16="http://schemas.microsoft.com/office/drawing/2014/main" id="{AED58F0E-5BCE-5044-B8AD-3D907988CCD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6" name="TextBox 225">
            <a:extLst>
              <a:ext uri="{FF2B5EF4-FFF2-40B4-BE49-F238E27FC236}">
                <a16:creationId xmlns:a16="http://schemas.microsoft.com/office/drawing/2014/main" id="{72340C4A-2C86-9042-AB11-DA90A7C5D804}"/>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227" name="Рисунок 226">
            <a:extLst>
              <a:ext uri="{FF2B5EF4-FFF2-40B4-BE49-F238E27FC236}">
                <a16:creationId xmlns:a16="http://schemas.microsoft.com/office/drawing/2014/main" id="{E0BDE77D-CC0B-6040-AAA5-8045D9F85A3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228" name="Прямоугольник 227">
            <a:extLst>
              <a:ext uri="{FF2B5EF4-FFF2-40B4-BE49-F238E27FC236}">
                <a16:creationId xmlns:a16="http://schemas.microsoft.com/office/drawing/2014/main" id="{E1E48A4B-F12A-0944-94E6-5525B1575E20}"/>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9" name="TextBox 228">
            <a:extLst>
              <a:ext uri="{FF2B5EF4-FFF2-40B4-BE49-F238E27FC236}">
                <a16:creationId xmlns:a16="http://schemas.microsoft.com/office/drawing/2014/main" id="{BB838640-8F34-B547-9D92-E06C6DD46C97}"/>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230" name="Рисунок 229">
            <a:extLst>
              <a:ext uri="{FF2B5EF4-FFF2-40B4-BE49-F238E27FC236}">
                <a16:creationId xmlns:a16="http://schemas.microsoft.com/office/drawing/2014/main" id="{8B333188-16AB-7646-8A6A-05EB031C70B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231" name="Прямоугольник 230">
            <a:extLst>
              <a:ext uri="{FF2B5EF4-FFF2-40B4-BE49-F238E27FC236}">
                <a16:creationId xmlns:a16="http://schemas.microsoft.com/office/drawing/2014/main" id="{A663349D-7BA6-3345-A25C-53166DA20F90}"/>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2" name="TextBox 231">
            <a:extLst>
              <a:ext uri="{FF2B5EF4-FFF2-40B4-BE49-F238E27FC236}">
                <a16:creationId xmlns:a16="http://schemas.microsoft.com/office/drawing/2014/main" id="{3481EBA2-23C4-114D-91BB-A94A9E081374}"/>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233" name="Рисунок 232">
            <a:extLst>
              <a:ext uri="{FF2B5EF4-FFF2-40B4-BE49-F238E27FC236}">
                <a16:creationId xmlns:a16="http://schemas.microsoft.com/office/drawing/2014/main" id="{11AA79E8-0299-AD4C-9045-DE365DA2CFD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234" name="Прямоугольник 233">
            <a:extLst>
              <a:ext uri="{FF2B5EF4-FFF2-40B4-BE49-F238E27FC236}">
                <a16:creationId xmlns:a16="http://schemas.microsoft.com/office/drawing/2014/main" id="{F12BD24E-BD37-DF43-B294-C89212BC587D}"/>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5" name="TextBox 234">
            <a:extLst>
              <a:ext uri="{FF2B5EF4-FFF2-40B4-BE49-F238E27FC236}">
                <a16:creationId xmlns:a16="http://schemas.microsoft.com/office/drawing/2014/main" id="{681D3870-C128-4C48-AC42-5CAB252D82EF}"/>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236" name="Рисунок 235">
            <a:extLst>
              <a:ext uri="{FF2B5EF4-FFF2-40B4-BE49-F238E27FC236}">
                <a16:creationId xmlns:a16="http://schemas.microsoft.com/office/drawing/2014/main" id="{A5E72FB6-4D59-394B-ACC0-813870D237A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237" name="Прямоугольник 236">
            <a:extLst>
              <a:ext uri="{FF2B5EF4-FFF2-40B4-BE49-F238E27FC236}">
                <a16:creationId xmlns:a16="http://schemas.microsoft.com/office/drawing/2014/main" id="{F32BD1D7-6E30-CB40-8A38-FAB11E37DE00}"/>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8" name="TextBox 237">
            <a:extLst>
              <a:ext uri="{FF2B5EF4-FFF2-40B4-BE49-F238E27FC236}">
                <a16:creationId xmlns:a16="http://schemas.microsoft.com/office/drawing/2014/main" id="{810B3434-A831-5D48-9A7B-8E2C231CE96E}"/>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239" name="Рисунок 238">
            <a:extLst>
              <a:ext uri="{FF2B5EF4-FFF2-40B4-BE49-F238E27FC236}">
                <a16:creationId xmlns:a16="http://schemas.microsoft.com/office/drawing/2014/main" id="{94B4312E-88C9-9641-A630-B1ED93C0BB77}"/>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240" name="Прямоугольник 239">
            <a:extLst>
              <a:ext uri="{FF2B5EF4-FFF2-40B4-BE49-F238E27FC236}">
                <a16:creationId xmlns:a16="http://schemas.microsoft.com/office/drawing/2014/main" id="{0E85EDA0-A6A8-B841-8A3E-89C73C214DEC}"/>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1" name="TextBox 240">
            <a:extLst>
              <a:ext uri="{FF2B5EF4-FFF2-40B4-BE49-F238E27FC236}">
                <a16:creationId xmlns:a16="http://schemas.microsoft.com/office/drawing/2014/main" id="{1F03F0F9-E8AD-284C-B4B1-C66B2E49417B}"/>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242" name="Рисунок 241">
            <a:extLst>
              <a:ext uri="{FF2B5EF4-FFF2-40B4-BE49-F238E27FC236}">
                <a16:creationId xmlns:a16="http://schemas.microsoft.com/office/drawing/2014/main" id="{E736CA39-155B-1E43-B0E4-7E085570FAB5}"/>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243" name="Прямоугольник 242">
            <a:extLst>
              <a:ext uri="{FF2B5EF4-FFF2-40B4-BE49-F238E27FC236}">
                <a16:creationId xmlns:a16="http://schemas.microsoft.com/office/drawing/2014/main" id="{08357720-E8B4-E948-A2B3-4976B5918BFE}"/>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4" name="TextBox 243">
            <a:extLst>
              <a:ext uri="{FF2B5EF4-FFF2-40B4-BE49-F238E27FC236}">
                <a16:creationId xmlns:a16="http://schemas.microsoft.com/office/drawing/2014/main" id="{C68115D2-7233-5F40-8AFD-9294540BCBF8}"/>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245" name="Рисунок 244">
            <a:extLst>
              <a:ext uri="{FF2B5EF4-FFF2-40B4-BE49-F238E27FC236}">
                <a16:creationId xmlns:a16="http://schemas.microsoft.com/office/drawing/2014/main" id="{7210B3AA-B3BB-F942-B2E6-3D66060E2DBF}"/>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246" name="Прямоугольник 245">
            <a:extLst>
              <a:ext uri="{FF2B5EF4-FFF2-40B4-BE49-F238E27FC236}">
                <a16:creationId xmlns:a16="http://schemas.microsoft.com/office/drawing/2014/main" id="{9061AAAB-8F17-C04A-B527-E6B7A72A24B2}"/>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7" name="TextBox 246">
            <a:extLst>
              <a:ext uri="{FF2B5EF4-FFF2-40B4-BE49-F238E27FC236}">
                <a16:creationId xmlns:a16="http://schemas.microsoft.com/office/drawing/2014/main" id="{2D15E669-6A8E-1043-9336-D5E60947C37F}"/>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248" name="Рисунок 247">
            <a:extLst>
              <a:ext uri="{FF2B5EF4-FFF2-40B4-BE49-F238E27FC236}">
                <a16:creationId xmlns:a16="http://schemas.microsoft.com/office/drawing/2014/main" id="{C8605465-ECE5-2A4D-BBC5-AB91AF8EC813}"/>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249" name="Прямоугольник 248">
            <a:extLst>
              <a:ext uri="{FF2B5EF4-FFF2-40B4-BE49-F238E27FC236}">
                <a16:creationId xmlns:a16="http://schemas.microsoft.com/office/drawing/2014/main" id="{96EE7546-CDA5-D641-A768-00B23BC7534D}"/>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0" name="TextBox 249">
            <a:extLst>
              <a:ext uri="{FF2B5EF4-FFF2-40B4-BE49-F238E27FC236}">
                <a16:creationId xmlns:a16="http://schemas.microsoft.com/office/drawing/2014/main" id="{044C208F-BB8B-594E-BCF6-081894CBE930}"/>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251" name="Рисунок 250">
            <a:extLst>
              <a:ext uri="{FF2B5EF4-FFF2-40B4-BE49-F238E27FC236}">
                <a16:creationId xmlns:a16="http://schemas.microsoft.com/office/drawing/2014/main" id="{1114ADE5-33A7-4E40-BF1A-1343F8391AC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252" name="Прямоугольник 251">
            <a:extLst>
              <a:ext uri="{FF2B5EF4-FFF2-40B4-BE49-F238E27FC236}">
                <a16:creationId xmlns:a16="http://schemas.microsoft.com/office/drawing/2014/main" id="{7478E0D9-AFC9-4041-9434-AEF3C633E38F}"/>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3" name="TextBox 252">
            <a:extLst>
              <a:ext uri="{FF2B5EF4-FFF2-40B4-BE49-F238E27FC236}">
                <a16:creationId xmlns:a16="http://schemas.microsoft.com/office/drawing/2014/main" id="{4C1DD18C-C511-6B4D-8D3A-84F3B11F9425}"/>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254" name="Рисунок 253">
            <a:extLst>
              <a:ext uri="{FF2B5EF4-FFF2-40B4-BE49-F238E27FC236}">
                <a16:creationId xmlns:a16="http://schemas.microsoft.com/office/drawing/2014/main" id="{CD974F71-B1CE-964C-BB01-E956C2C34EB8}"/>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9" name="Прямоугольник 138">
            <a:extLst>
              <a:ext uri="{FF2B5EF4-FFF2-40B4-BE49-F238E27FC236}">
                <a16:creationId xmlns:a16="http://schemas.microsoft.com/office/drawing/2014/main" id="{F7A6714F-3C4B-794A-828D-DB2F8A2A9501}"/>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0" name="Рисунок 149">
            <a:extLst>
              <a:ext uri="{FF2B5EF4-FFF2-40B4-BE49-F238E27FC236}">
                <a16:creationId xmlns:a16="http://schemas.microsoft.com/office/drawing/2014/main" id="{63F3A46F-5FB4-0248-8F8A-34F250DB0B02}"/>
              </a:ext>
            </a:extLst>
          </p:cNvPr>
          <p:cNvPicPr>
            <a:picLocks noChangeAspect="1"/>
          </p:cNvPicPr>
          <p:nvPr userDrawn="1"/>
        </p:nvPicPr>
        <p:blipFill rotWithShape="1">
          <a:blip r:embed="rId30"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spTree>
    <p:extLst>
      <p:ext uri="{BB962C8B-B14F-4D97-AF65-F5344CB8AC3E}">
        <p14:creationId xmlns:p14="http://schemas.microsoft.com/office/powerpoint/2010/main" val="1798370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Мониторинг КПЭ">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D2911D6F-3963-2549-BAB8-156C2C9A370A}"/>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F58A97C1-CBDC-F341-AB90-EB0671A1DA02}"/>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4" name="TextBox 93">
            <a:extLst>
              <a:ext uri="{FF2B5EF4-FFF2-40B4-BE49-F238E27FC236}">
                <a16:creationId xmlns:a16="http://schemas.microsoft.com/office/drawing/2014/main" id="{8ABAD0E0-B078-FF4E-83AF-D94F3678245B}"/>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78900C2C-F08F-9440-B651-250A8B029F67}"/>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A3BD6C48-99AC-894A-AF32-B3CEBA025F95}"/>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6FEF088B-0C1A-7D41-B42F-465F2D10AFB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DA80E793-28E0-7B45-BE3D-BB9C5DCF7F93}"/>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7B529092-BF87-4541-B368-D4F955B45031}"/>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B144134F-E7F4-4C4B-A2A6-06BE4CCCDA83}"/>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4D2C5F92-922B-8644-9267-2C4DF30504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B8B515C9-560A-9E4E-A889-11AA28B2692D}"/>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72B6C16D-E325-0F49-AB28-E7483C3CC610}"/>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EEFBB6DF-9976-CC49-AAB9-2F5FDDD17D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A162622E-7B42-4F4D-BC60-9CF0CD50A9B6}"/>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05F87F52-8A16-9940-BF55-7C8122753BDF}"/>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6184F337-D850-3C43-ACB0-9CA2D515368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11282BBF-74E1-364A-AD7B-8EED4E77E62A}"/>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7F5E27E4-4326-704E-9D37-9E217EAB2919}"/>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DC170A73-B2CF-CE41-AF47-990A7D25EC4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E7600665-B2A6-0C42-A9B5-6D24D1C43550}"/>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66263EC6-0B06-A84D-9995-C971C4D2311C}"/>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F1E9AF0-EC07-AA4A-8901-C6EA51A80E2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7A77D292-2F3A-8D44-9C87-0610F32007A5}"/>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277F4D72-D372-3B44-AB36-1F2870FB3B7B}"/>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F3434A6-FDE7-1C4B-898D-B90C7EBC06F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12A64E19-416F-E146-BE1F-97A8CE8739C2}"/>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004F0EF6-5935-4044-B21A-B735745880CB}"/>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7CF8E0FE-8BFD-BA44-8309-1927C4C07B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3D5BA67D-5BA8-F94A-8D0E-782B8EEEB444}"/>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D00AFB0D-849B-684C-92C3-914C68B8C606}"/>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5AC32FC8-8DDB-E549-A765-2FB4401984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0BAFE81B-9687-4A44-B835-DA6DEAAE46BD}"/>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3672D2D8-0DB0-C34E-ADBC-3E6602C63F32}"/>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7C5A18B2-905E-F641-A171-F5CEEFA9D98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FB17682F-79D6-3442-9587-4018B4E2135A}"/>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TextBox 89">
            <a:extLst>
              <a:ext uri="{FF2B5EF4-FFF2-40B4-BE49-F238E27FC236}">
                <a16:creationId xmlns:a16="http://schemas.microsoft.com/office/drawing/2014/main" id="{77102DF2-3E64-CA48-A02F-770198EA1A83}"/>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91" name="Рисунок 90">
            <a:extLst>
              <a:ext uri="{FF2B5EF4-FFF2-40B4-BE49-F238E27FC236}">
                <a16:creationId xmlns:a16="http://schemas.microsoft.com/office/drawing/2014/main" id="{28CDA5E5-FFFF-DF4D-9248-AB3308DC9DD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92" name="Прямоугольник 91">
            <a:extLst>
              <a:ext uri="{FF2B5EF4-FFF2-40B4-BE49-F238E27FC236}">
                <a16:creationId xmlns:a16="http://schemas.microsoft.com/office/drawing/2014/main" id="{5B9C4F70-5EAB-F940-951E-41402FA17D14}"/>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TextBox 92">
            <a:extLst>
              <a:ext uri="{FF2B5EF4-FFF2-40B4-BE49-F238E27FC236}">
                <a16:creationId xmlns:a16="http://schemas.microsoft.com/office/drawing/2014/main" id="{9C17B975-6313-B547-A4D5-7F4D89686AA8}"/>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95" name="Рисунок 94">
            <a:extLst>
              <a:ext uri="{FF2B5EF4-FFF2-40B4-BE49-F238E27FC236}">
                <a16:creationId xmlns:a16="http://schemas.microsoft.com/office/drawing/2014/main" id="{9D065C59-C937-E743-8584-757F7F538FA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99" name="Прямоугольник 98">
            <a:extLst>
              <a:ext uri="{FF2B5EF4-FFF2-40B4-BE49-F238E27FC236}">
                <a16:creationId xmlns:a16="http://schemas.microsoft.com/office/drawing/2014/main" id="{8DC1477B-F7CB-474C-8BC6-362B252DB823}"/>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TextBox 99">
            <a:extLst>
              <a:ext uri="{FF2B5EF4-FFF2-40B4-BE49-F238E27FC236}">
                <a16:creationId xmlns:a16="http://schemas.microsoft.com/office/drawing/2014/main" id="{69C38114-DC3E-0947-921E-9EE99E080FB0}"/>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01" name="Рисунок 100">
            <a:extLst>
              <a:ext uri="{FF2B5EF4-FFF2-40B4-BE49-F238E27FC236}">
                <a16:creationId xmlns:a16="http://schemas.microsoft.com/office/drawing/2014/main" id="{5FC149C7-097E-134B-BA79-FE7F5A785FB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02" name="Прямоугольник 101">
            <a:extLst>
              <a:ext uri="{FF2B5EF4-FFF2-40B4-BE49-F238E27FC236}">
                <a16:creationId xmlns:a16="http://schemas.microsoft.com/office/drawing/2014/main" id="{103C7277-784E-8540-B91F-A778287DD6B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BEEB009F-7CDB-E242-9E6A-BBE0B3879C36}"/>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04" name="Рисунок 103">
            <a:extLst>
              <a:ext uri="{FF2B5EF4-FFF2-40B4-BE49-F238E27FC236}">
                <a16:creationId xmlns:a16="http://schemas.microsoft.com/office/drawing/2014/main" id="{2BFE543A-F061-5645-911D-194E0734B8B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8" name="Прямоугольник 137">
            <a:extLst>
              <a:ext uri="{FF2B5EF4-FFF2-40B4-BE49-F238E27FC236}">
                <a16:creationId xmlns:a16="http://schemas.microsoft.com/office/drawing/2014/main" id="{4CC2323C-6A9E-4240-BA4D-40C1CEBA5495}"/>
              </a:ext>
            </a:extLst>
          </p:cNvPr>
          <p:cNvSpPr/>
          <p:nvPr userDrawn="1"/>
        </p:nvSpPr>
        <p:spPr>
          <a:xfrm>
            <a:off x="0" y="540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9" name="TextBox 138">
            <a:extLst>
              <a:ext uri="{FF2B5EF4-FFF2-40B4-BE49-F238E27FC236}">
                <a16:creationId xmlns:a16="http://schemas.microsoft.com/office/drawing/2014/main" id="{36064FD3-4795-9E4B-A0A0-C4E2F733B33B}"/>
              </a:ext>
            </a:extLst>
          </p:cNvPr>
          <p:cNvSpPr txBox="1"/>
          <p:nvPr userDrawn="1"/>
        </p:nvSpPr>
        <p:spPr>
          <a:xfrm>
            <a:off x="604489" y="640584"/>
            <a:ext cx="1439290" cy="230832"/>
          </a:xfrm>
          <a:prstGeom prst="rect">
            <a:avLst/>
          </a:prstGeom>
          <a:noFill/>
        </p:spPr>
        <p:txBody>
          <a:bodyPr wrap="square" rtlCol="0" anchor="ctr">
            <a:spAutoFit/>
          </a:bodyPr>
          <a:lstStyle/>
          <a:p>
            <a:r>
              <a:rPr lang="ru-RU" sz="900" b="1" dirty="0">
                <a:solidFill>
                  <a:schemeClr val="bg1"/>
                </a:solidFill>
              </a:rPr>
              <a:t>Мониторинг КПЭ</a:t>
            </a:r>
          </a:p>
        </p:txBody>
      </p:sp>
      <p:pic>
        <p:nvPicPr>
          <p:cNvPr id="140" name="Рисунок 139">
            <a:extLst>
              <a:ext uri="{FF2B5EF4-FFF2-40B4-BE49-F238E27FC236}">
                <a16:creationId xmlns:a16="http://schemas.microsoft.com/office/drawing/2014/main" id="{E0C967F9-2C44-3C48-BA7D-10F706D9C1A5}"/>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612000"/>
            <a:ext cx="288000" cy="288000"/>
          </a:xfrm>
          <a:prstGeom prst="rect">
            <a:avLst/>
          </a:prstGeom>
        </p:spPr>
      </p:pic>
      <p:sp>
        <p:nvSpPr>
          <p:cNvPr id="53" name="Прямоугольник 52">
            <a:extLst>
              <a:ext uri="{FF2B5EF4-FFF2-40B4-BE49-F238E27FC236}">
                <a16:creationId xmlns:a16="http://schemas.microsoft.com/office/drawing/2014/main" id="{646ECFDF-F0B2-4043-BE56-E3A909CF6811}"/>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D172D85-9CC8-A345-945D-3FC86717EB04}"/>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713876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727696" y="6126266"/>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4149955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Календарь событий">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9AC7A6EF-2731-F046-9340-D8335C227DB3}"/>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BE371AA9-EFBB-9A4A-B006-D9977C8192DE}"/>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6F21F700-E318-0C4C-80E2-474F50DE3366}"/>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0CBEBAB2-0138-3545-94E3-F318AFF46406}"/>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A0BF67A6-BE76-FB48-B823-EAF335E0C2AF}"/>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8200AA02-9FB0-684B-9A73-A35A4AE123C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88BE1DA0-5352-1142-82F6-110C2AD79A3A}"/>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DAFD95B1-1D63-C849-9294-0E250A160415}"/>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181926F7-A984-2A41-A3B2-2BBF79A55CFA}"/>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4A7D4B31-059D-4842-8F61-1E6B21F42B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182F7E04-5079-D14B-B22F-E55C13F9F46B}"/>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99F63D9E-6D8B-3944-9EB0-80F5CAD5642C}"/>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F1757DEE-9547-1145-B0E5-1250AE1BE0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08247C9C-9324-D043-9F5F-94BB6C1E8D2A}"/>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E7CFB55A-9149-0542-8D1E-98195292148F}"/>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C87CBAA0-785A-A94D-882D-CBF1CB1AA28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0D7251ED-27D2-0044-B602-59739F3C3296}"/>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A32AD8FB-CC58-2848-A460-BCCD853CC468}"/>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72444AC0-D840-CA41-B669-0A4F16FEFC7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A13EE542-E774-9246-BE7A-FDCF37EEC4DE}"/>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60397C1A-3DEA-4446-B270-AC540AC8150E}"/>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45AD05D-F4BD-7244-B219-409C4429FC3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7AB27106-DCE4-E24C-A707-B03E74E18239}"/>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DFD80163-178B-2D41-AC43-23AAA1598A41}"/>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423DDE2E-4AD5-F24A-AF06-B1A86986F49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CC6B15D4-147A-5649-8CEF-147DF6E2D3F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9B07AA80-4EA0-2C40-8A70-1C532093464F}"/>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77E0E205-27A6-7641-9673-944997353D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6" name="Прямоугольник 85">
            <a:extLst>
              <a:ext uri="{FF2B5EF4-FFF2-40B4-BE49-F238E27FC236}">
                <a16:creationId xmlns:a16="http://schemas.microsoft.com/office/drawing/2014/main" id="{664E5CCC-FA5C-DE46-8C49-6B8F75CAB68E}"/>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EDD7AB78-01B4-DB44-B678-EBF8D7E2EBF2}"/>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B20FBA94-3750-BC41-A29E-A2ADD3C55BE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E1A9A21B-F4E7-EF41-BBA3-EF3B2088F127}"/>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0650505C-451A-8C4E-8A92-7D51AA6BACA0}"/>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57FE7CE8-5631-6746-BE81-1347C15B7CB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0EC76742-38B6-7043-8608-9E21820A8E33}"/>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224C703D-2BE6-CB49-99B3-FA8CE9027ABA}"/>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AF5DF4B9-DA5C-3B46-BA60-39BCD4AB299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C65FD8C4-A7B6-9545-945E-47424E255D30}"/>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AAFD8516-83DB-FF4C-8AD7-0E54274ECD26}"/>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EF42D8E7-1760-D94E-87DC-625A6E3B5889}"/>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527A3BF6-FE6C-F34C-8724-863B35B459F9}"/>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B4A1EE02-C394-B149-BD71-D124B9FC27A2}"/>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6" name="Рисунок 115">
            <a:extLst>
              <a:ext uri="{FF2B5EF4-FFF2-40B4-BE49-F238E27FC236}">
                <a16:creationId xmlns:a16="http://schemas.microsoft.com/office/drawing/2014/main" id="{89EF3026-DCCE-6B43-A867-50213472160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7" name="Прямоугольник 116">
            <a:extLst>
              <a:ext uri="{FF2B5EF4-FFF2-40B4-BE49-F238E27FC236}">
                <a16:creationId xmlns:a16="http://schemas.microsoft.com/office/drawing/2014/main" id="{C521788E-9CDF-C94B-BC80-5736D1CA91E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TextBox 117">
            <a:extLst>
              <a:ext uri="{FF2B5EF4-FFF2-40B4-BE49-F238E27FC236}">
                <a16:creationId xmlns:a16="http://schemas.microsoft.com/office/drawing/2014/main" id="{84258B79-D0F7-A24A-8A4A-52502D590BFA}"/>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9" name="Рисунок 118">
            <a:extLst>
              <a:ext uri="{FF2B5EF4-FFF2-40B4-BE49-F238E27FC236}">
                <a16:creationId xmlns:a16="http://schemas.microsoft.com/office/drawing/2014/main" id="{8C253F3C-90C4-1444-8AAD-B1A8DC31228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59" name="Прямоугольник 158">
            <a:extLst>
              <a:ext uri="{FF2B5EF4-FFF2-40B4-BE49-F238E27FC236}">
                <a16:creationId xmlns:a16="http://schemas.microsoft.com/office/drawing/2014/main" id="{548D4854-4171-1F41-8F6F-258A2DCB6E27}"/>
              </a:ext>
            </a:extLst>
          </p:cNvPr>
          <p:cNvSpPr/>
          <p:nvPr userDrawn="1"/>
        </p:nvSpPr>
        <p:spPr>
          <a:xfrm>
            <a:off x="0" y="972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5" name="TextBox 174">
            <a:extLst>
              <a:ext uri="{FF2B5EF4-FFF2-40B4-BE49-F238E27FC236}">
                <a16:creationId xmlns:a16="http://schemas.microsoft.com/office/drawing/2014/main" id="{E5BE9831-0B6C-E04C-97A5-D36F50959E20}"/>
              </a:ext>
            </a:extLst>
          </p:cNvPr>
          <p:cNvSpPr txBox="1"/>
          <p:nvPr userDrawn="1"/>
        </p:nvSpPr>
        <p:spPr>
          <a:xfrm>
            <a:off x="604489" y="1072584"/>
            <a:ext cx="1439290" cy="230832"/>
          </a:xfrm>
          <a:prstGeom prst="rect">
            <a:avLst/>
          </a:prstGeom>
          <a:noFill/>
        </p:spPr>
        <p:txBody>
          <a:bodyPr wrap="square" rtlCol="0" anchor="ctr">
            <a:spAutoFit/>
          </a:bodyPr>
          <a:lstStyle/>
          <a:p>
            <a:r>
              <a:rPr lang="ru-RU" sz="900" b="1" dirty="0">
                <a:solidFill>
                  <a:schemeClr val="bg1"/>
                </a:solidFill>
              </a:rPr>
              <a:t>Календарь событий</a:t>
            </a:r>
          </a:p>
        </p:txBody>
      </p:sp>
      <p:pic>
        <p:nvPicPr>
          <p:cNvPr id="176" name="Рисунок 175">
            <a:extLst>
              <a:ext uri="{FF2B5EF4-FFF2-40B4-BE49-F238E27FC236}">
                <a16:creationId xmlns:a16="http://schemas.microsoft.com/office/drawing/2014/main" id="{E673772C-EDB8-294A-8C21-8F8AC1C21C8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1044000"/>
            <a:ext cx="288000" cy="288000"/>
          </a:xfrm>
          <a:prstGeom prst="rect">
            <a:avLst/>
          </a:prstGeom>
        </p:spPr>
      </p:pic>
      <p:sp>
        <p:nvSpPr>
          <p:cNvPr id="53" name="Прямоугольник 52">
            <a:extLst>
              <a:ext uri="{FF2B5EF4-FFF2-40B4-BE49-F238E27FC236}">
                <a16:creationId xmlns:a16="http://schemas.microsoft.com/office/drawing/2014/main" id="{1B975F0A-56CC-514F-BE4D-9A634947AB32}"/>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C8316A8-8131-6549-ABA6-F553F0A73886}"/>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764272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Приоритеты недели">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C7C0D7C3-CC59-3B49-ABC6-4F8464497852}"/>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46692CE3-CF99-6C4D-AF87-4EEE237AD060}"/>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E3D8E97D-D9AF-1B47-B901-3877729DACA8}"/>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FB99702D-BE99-3C48-82DF-F0156E50206C}"/>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780E29A5-9D79-834B-93D1-74EC3CE41E56}"/>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733B57FE-B444-084B-A8A8-48BF6BF3E11E}"/>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D46261A-B3EA-824B-87A4-9883D3ABB52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419E23B9-6290-744E-96C0-98100FB04ACD}"/>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847FD6FF-C589-EE48-BDB5-01C265C9059D}"/>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9C22DFD4-262F-064D-843A-C0550669B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1BD48109-ED40-6044-B297-4A5709FA33E8}"/>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2ECBBF4D-D2BA-DE47-B942-752346F0F287}"/>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3CD0BAC3-0E12-0149-A0AF-FA1659F858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E97D1CA2-FB55-BB44-A76A-C3520AE45D4E}"/>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0193CA87-C392-374F-BCDB-1D816A3CD514}"/>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4FC98A43-2BEE-674C-A26A-63BFC595D40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49C6E907-A248-4E41-8C5F-E3B7AB993B1B}"/>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2FB38145-B4F8-1947-841A-7489A4C072CB}"/>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A543066D-AD39-7F43-AB66-47779AF6D16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134917F6-DBDC-944A-9D78-7EAE0EA9A92A}"/>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FD7681A0-7D78-5845-A7D1-9A4FD7DF7377}"/>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CA15904-8A47-3A46-8CF2-1636F18BEED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517ABE55-0EB2-B443-9C4F-356573931BC4}"/>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DC95BDB0-BCF3-254D-AF7B-59B854D81E30}"/>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2695740B-A6DF-CA41-8C3C-8D63BDF0A45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1117B474-9292-BF45-A978-B9DD25D5F048}"/>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B4E3AE74-7B37-354C-8992-1EAA3F66A57B}"/>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8DE1D619-ABB7-D140-B706-1A7901FE6C0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9B3A3999-4787-4045-96CD-37CF655B5D7B}"/>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AB970C35-9DF5-714B-96B9-8BD3FA7D41EE}"/>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3EA545D1-32E2-9642-80B9-4802AFC3189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241095CC-BB37-4140-AEDC-D7BA82E384E0}"/>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46952689-3042-8145-B6FD-FDEC427B8979}"/>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524C1871-396A-374E-980F-84FE3F7235D5}"/>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103" name="Прямоугольник 102">
            <a:extLst>
              <a:ext uri="{FF2B5EF4-FFF2-40B4-BE49-F238E27FC236}">
                <a16:creationId xmlns:a16="http://schemas.microsoft.com/office/drawing/2014/main" id="{0BF70237-463B-5D42-9019-E76CF12EDB65}"/>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94BA032B-6CE2-A447-AE92-58F24F3BBA99}"/>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33253CB4-F2CF-AA47-A33F-F44B13D0F95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3E521EA4-18CB-074D-8443-BD464BFFA23D}"/>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AAF62C9D-E3B9-4348-861C-E0B50BF537F3}"/>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FE6EDD20-3194-204B-AFD6-9F2E770E2C5E}"/>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735EF0D8-D28B-2F4B-8606-05C774033EFC}"/>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TextBox 111">
            <a:extLst>
              <a:ext uri="{FF2B5EF4-FFF2-40B4-BE49-F238E27FC236}">
                <a16:creationId xmlns:a16="http://schemas.microsoft.com/office/drawing/2014/main" id="{7D5C3F6F-C897-C741-8F9C-6A9CAA3BBAC1}"/>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3" name="Рисунок 112">
            <a:extLst>
              <a:ext uri="{FF2B5EF4-FFF2-40B4-BE49-F238E27FC236}">
                <a16:creationId xmlns:a16="http://schemas.microsoft.com/office/drawing/2014/main" id="{4233A461-53D4-CE41-B251-21CBD19D13A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4" name="Прямоугольник 113">
            <a:extLst>
              <a:ext uri="{FF2B5EF4-FFF2-40B4-BE49-F238E27FC236}">
                <a16:creationId xmlns:a16="http://schemas.microsoft.com/office/drawing/2014/main" id="{7C62A594-4746-F645-9A18-50BA4C1CDD77}"/>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1766E0F2-0B94-D746-B79B-3FC4654A92CC}"/>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A7D139B0-FFF9-1248-B19D-E55DD08B3AD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80" name="Прямоугольник 179">
            <a:extLst>
              <a:ext uri="{FF2B5EF4-FFF2-40B4-BE49-F238E27FC236}">
                <a16:creationId xmlns:a16="http://schemas.microsoft.com/office/drawing/2014/main" id="{A615C458-A4CD-0E42-B2DD-12C2369304AC}"/>
              </a:ext>
            </a:extLst>
          </p:cNvPr>
          <p:cNvSpPr/>
          <p:nvPr userDrawn="1"/>
        </p:nvSpPr>
        <p:spPr>
          <a:xfrm>
            <a:off x="0" y="1404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1" name="TextBox 180">
            <a:extLst>
              <a:ext uri="{FF2B5EF4-FFF2-40B4-BE49-F238E27FC236}">
                <a16:creationId xmlns:a16="http://schemas.microsoft.com/office/drawing/2014/main" id="{EDCBED69-FADA-404F-9F68-7556C2E9EB70}"/>
              </a:ext>
            </a:extLst>
          </p:cNvPr>
          <p:cNvSpPr txBox="1"/>
          <p:nvPr userDrawn="1"/>
        </p:nvSpPr>
        <p:spPr>
          <a:xfrm>
            <a:off x="604489" y="1504584"/>
            <a:ext cx="1439290" cy="230832"/>
          </a:xfrm>
          <a:prstGeom prst="rect">
            <a:avLst/>
          </a:prstGeom>
          <a:noFill/>
        </p:spPr>
        <p:txBody>
          <a:bodyPr wrap="square" rtlCol="0" anchor="ctr">
            <a:spAutoFit/>
          </a:bodyPr>
          <a:lstStyle/>
          <a:p>
            <a:r>
              <a:rPr lang="ru-RU" sz="900" b="1" dirty="0">
                <a:solidFill>
                  <a:schemeClr val="bg1"/>
                </a:solidFill>
              </a:rPr>
              <a:t>Приоритеты недели</a:t>
            </a:r>
          </a:p>
        </p:txBody>
      </p:sp>
      <p:pic>
        <p:nvPicPr>
          <p:cNvPr id="182" name="Рисунок 181">
            <a:extLst>
              <a:ext uri="{FF2B5EF4-FFF2-40B4-BE49-F238E27FC236}">
                <a16:creationId xmlns:a16="http://schemas.microsoft.com/office/drawing/2014/main" id="{B8010064-2EC8-8C4A-BFA6-5D1749681A8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1476000"/>
            <a:ext cx="288000" cy="288000"/>
          </a:xfrm>
          <a:prstGeom prst="rect">
            <a:avLst/>
          </a:prstGeom>
        </p:spPr>
      </p:pic>
      <p:sp>
        <p:nvSpPr>
          <p:cNvPr id="53" name="Прямоугольник 52">
            <a:extLst>
              <a:ext uri="{FF2B5EF4-FFF2-40B4-BE49-F238E27FC236}">
                <a16:creationId xmlns:a16="http://schemas.microsoft.com/office/drawing/2014/main" id="{338763F2-7232-9949-8015-2EA3D3DF23EE}"/>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7C1A55B1-14CA-224B-AFA8-F5B7395D9FD7}"/>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777014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Портфельный риск-менеджмент">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73E1E39B-1814-8147-9752-F1FE09CD76A2}"/>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59A6F886-2BEF-B44B-A03F-A462C1C5D914}"/>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F0D8B3B3-4D60-EC43-97F3-28037DE4CEBE}"/>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FE571792-41BE-044E-A382-58BF11315746}"/>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9501F2AD-2F64-C348-AC4D-361CA45A4F9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954685BD-9540-3049-87BB-AB628EE6C699}"/>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B8DA9FC-8867-C64D-B28B-688F516DE887}"/>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39075473-F00A-FF42-B0C0-45862F7097D9}"/>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6BF8BFF8-9986-BE4C-A231-D8A3CA679EF2}"/>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D1C033A7-8A30-704B-A65F-A568397268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6869E661-3207-6F43-A317-C35107195BF0}"/>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185D85F9-4991-4D45-9BEF-35AF3B113B01}"/>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F711F24C-721B-6E4E-8017-877B24D3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04D1E3E9-74AB-6A49-8069-38515D5FCFE1}"/>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7610C761-9C2A-C14F-8C1E-2C2EC9CCB27A}"/>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F1C418CF-E54B-894E-9364-5EAF041BE06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4" name="Прямоугольник 73">
            <a:extLst>
              <a:ext uri="{FF2B5EF4-FFF2-40B4-BE49-F238E27FC236}">
                <a16:creationId xmlns:a16="http://schemas.microsoft.com/office/drawing/2014/main" id="{A47472AD-F631-0144-8534-5C2830DACDA9}"/>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A0CA46DF-2246-3145-962D-2628F60DA537}"/>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5E078F42-0017-8B45-BCC0-DD8E369F881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36E9A61B-B187-A14D-A693-78F7E2EB394D}"/>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B9D67A45-79CC-D749-9964-C4D551F6B394}"/>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30C183C9-FAE9-F34A-B80C-8818DA5C9EF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9DD89A2C-3F8A-7D4F-825F-8C578F62AD92}"/>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620E374E-CBBE-1846-8AA7-498BF4F52ED1}"/>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92838A78-C6F2-4D4D-8400-2E19C0A26E3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1D9C07CD-2B19-1B4D-BFFA-0B10AE0E72F7}"/>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D2BFBB58-C2B2-5D46-84C0-028DFBFA9B2E}"/>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1D26728-1112-9449-81D9-BBFD8D69B13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19D60F62-6CF6-B546-9629-9F4F733156BF}"/>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70D6A0F0-7206-3E4A-86D5-BD616B54C5FD}"/>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E6DA6343-0DC7-5D4A-AB7F-1C518D92623C}"/>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39225957-E776-AC42-A99C-708454306C05}"/>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81D014D7-04E5-E445-96B3-09DD9D2E7EFD}"/>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8B5AD4A3-1F8B-AE4B-A31B-5A8C1EE8830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DFB000EB-6D46-AF4F-9536-1A21846F805C}"/>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515A4E5F-AF81-E84C-8E74-EF8FFBFB166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57D5B978-0ED8-3748-994A-D1F7369AF9F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00983BB8-1A88-084D-9589-21D03DC769EE}"/>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A41A5CB8-70EF-694C-A175-E5B1A81D4E11}"/>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FA3ADB7C-35FF-B94B-95AD-BEE6D409E2A3}"/>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2" name="Прямоугольник 111">
            <a:extLst>
              <a:ext uri="{FF2B5EF4-FFF2-40B4-BE49-F238E27FC236}">
                <a16:creationId xmlns:a16="http://schemas.microsoft.com/office/drawing/2014/main" id="{97E4D32C-767C-DB4E-8167-0DF2BCD81FDF}"/>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TextBox 112">
            <a:extLst>
              <a:ext uri="{FF2B5EF4-FFF2-40B4-BE49-F238E27FC236}">
                <a16:creationId xmlns:a16="http://schemas.microsoft.com/office/drawing/2014/main" id="{5A099F52-94B5-E64D-AAB9-50E0A6CA01EE}"/>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4" name="Рисунок 113">
            <a:extLst>
              <a:ext uri="{FF2B5EF4-FFF2-40B4-BE49-F238E27FC236}">
                <a16:creationId xmlns:a16="http://schemas.microsoft.com/office/drawing/2014/main" id="{46F635AD-D716-8C48-9D78-83E26C165F1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5" name="Прямоугольник 114">
            <a:extLst>
              <a:ext uri="{FF2B5EF4-FFF2-40B4-BE49-F238E27FC236}">
                <a16:creationId xmlns:a16="http://schemas.microsoft.com/office/drawing/2014/main" id="{D7434F03-FCED-0949-8985-C24ACEDB9C69}"/>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1FB97586-DF4B-A646-B2FE-30050AC45513}"/>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540A3E7E-4857-3248-9BF6-397BC210D6D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28" name="Прямоугольник 127">
            <a:extLst>
              <a:ext uri="{FF2B5EF4-FFF2-40B4-BE49-F238E27FC236}">
                <a16:creationId xmlns:a16="http://schemas.microsoft.com/office/drawing/2014/main" id="{9B2F3EEE-F99F-5041-B9CA-29B70B786862}"/>
              </a:ext>
            </a:extLst>
          </p:cNvPr>
          <p:cNvSpPr/>
          <p:nvPr userDrawn="1"/>
        </p:nvSpPr>
        <p:spPr>
          <a:xfrm>
            <a:off x="0" y="1836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TextBox 128">
            <a:extLst>
              <a:ext uri="{FF2B5EF4-FFF2-40B4-BE49-F238E27FC236}">
                <a16:creationId xmlns:a16="http://schemas.microsoft.com/office/drawing/2014/main" id="{82411F23-258C-AC49-9F1B-12CA96E37D44}"/>
              </a:ext>
            </a:extLst>
          </p:cNvPr>
          <p:cNvSpPr txBox="1"/>
          <p:nvPr userDrawn="1"/>
        </p:nvSpPr>
        <p:spPr>
          <a:xfrm>
            <a:off x="604489" y="1867334"/>
            <a:ext cx="1439290" cy="369332"/>
          </a:xfrm>
          <a:prstGeom prst="rect">
            <a:avLst/>
          </a:prstGeom>
          <a:noFill/>
        </p:spPr>
        <p:txBody>
          <a:bodyPr wrap="square" rtlCol="0" anchor="ctr">
            <a:spAutoFit/>
          </a:bodyPr>
          <a:lstStyle/>
          <a:p>
            <a:r>
              <a:rPr lang="ru-RU" sz="900" b="1" dirty="0">
                <a:solidFill>
                  <a:schemeClr val="bg1"/>
                </a:solidFill>
              </a:rPr>
              <a:t>Портфельный риск-менеджмент</a:t>
            </a:r>
          </a:p>
        </p:txBody>
      </p:sp>
      <p:pic>
        <p:nvPicPr>
          <p:cNvPr id="130" name="Рисунок 129">
            <a:extLst>
              <a:ext uri="{FF2B5EF4-FFF2-40B4-BE49-F238E27FC236}">
                <a16:creationId xmlns:a16="http://schemas.microsoft.com/office/drawing/2014/main" id="{0F7A0598-4D09-C449-AB3C-83E51EDA7823}"/>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1908000"/>
            <a:ext cx="288000" cy="288000"/>
          </a:xfrm>
          <a:prstGeom prst="rect">
            <a:avLst/>
          </a:prstGeom>
        </p:spPr>
      </p:pic>
      <p:sp>
        <p:nvSpPr>
          <p:cNvPr id="53" name="Прямоугольник 52">
            <a:extLst>
              <a:ext uri="{FF2B5EF4-FFF2-40B4-BE49-F238E27FC236}">
                <a16:creationId xmlns:a16="http://schemas.microsoft.com/office/drawing/2014/main" id="{DFCB072C-B873-F54E-9C99-0E5D7FA1CEF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2A5EE6B1-40FB-424E-A773-1078BBF93B87}"/>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3495800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_Страновой, залоги, групповая методология">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3807C4EF-6726-D84F-B42D-20B02D62A823}"/>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3A9C5A4E-FDDF-2147-84D1-B4F34142A8A5}"/>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63ED4D20-E30A-2C47-83A6-1D299E95BD30}"/>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A5889E63-13E4-8740-BA96-1233984F0218}"/>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8E531D1F-D312-4942-9B08-86823E3BABAC}"/>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530FF116-3347-B847-BAE1-E870BC16F47D}"/>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6ADCA98F-A92D-C041-9768-7175B0664835}"/>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A9B76353-335B-644C-B349-BDD784081C35}"/>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C82875D3-4536-8F4D-AFA6-3E75FF2BC326}"/>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CC157F77-3FDE-8C46-81D9-1C85BB2847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C2EAB52D-FA92-2146-AACC-F4178B8044B1}"/>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9C755012-9877-5D46-BFC9-E37D6AB777FB}"/>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757E7F78-AD10-8942-870D-EAF936469C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71" name="Прямоугольник 70">
            <a:extLst>
              <a:ext uri="{FF2B5EF4-FFF2-40B4-BE49-F238E27FC236}">
                <a16:creationId xmlns:a16="http://schemas.microsoft.com/office/drawing/2014/main" id="{7CC65114-C1C7-4C49-A9DE-BA11BDEFC3FC}"/>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EA1167BA-5B39-5F44-95BA-DB2F16484651}"/>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E839270E-D05B-0B4C-B4DA-B51E730F282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CB4499D8-9F0C-924A-9BBB-F8C7E10879E0}"/>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86D06AB7-7B0F-6140-857E-6AE1F2B6E266}"/>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125AC044-542C-344B-9C4E-D6B2D3BAF31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B07AE368-14DA-F648-B727-E7336B987ADA}"/>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AB90E303-582F-DF4A-AA51-E086249454D0}"/>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C239B0E-82F7-5B4F-A96A-95B7931825E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F7447F37-EC02-6C41-A7F8-E6B1324ED5CE}"/>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75A561D9-FDE5-C342-B3D4-0CF005DE0379}"/>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55994C36-45D8-8C48-B4B7-C7E711AEDC5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FCAC4E3E-C51B-9245-8A53-CCD3C1691991}"/>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356C6830-9754-844E-8DA9-75EA162BD3A2}"/>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064EC08-0EFB-394B-845A-CDD2CE56FF0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7D3E9C06-31F6-FE49-88A2-1CDF04F8CFBC}"/>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E4E495A5-6C72-9343-94F7-5FD4F82C82E9}"/>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FEFF2823-1084-1846-9142-D3F96F571D47}"/>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2B3321CC-62E2-0A48-9221-EEFCF7FC8904}"/>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1EBD213D-AAFE-D44B-9ADC-DDB97BC46C1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2FC68E0D-843D-9F45-8B53-AA7A58FBEDA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D58D3FED-EEFA-8B4B-AA83-918E1E6EACCD}"/>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422B1D2E-ED14-2B44-916C-5F934303C462}"/>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240DCBE2-7E1E-C94F-A6EB-D565A6B99F8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0F961D5C-3510-1448-A5D3-F54FADA3B83C}"/>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EF5AE1FC-8862-4742-B5A7-B2CA5D6FE50A}"/>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DD377A89-5905-3E4F-AA0C-51235F051B5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28E62A3A-B582-FE4A-B332-B0C1E0B35A94}"/>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TextBox 112">
            <a:extLst>
              <a:ext uri="{FF2B5EF4-FFF2-40B4-BE49-F238E27FC236}">
                <a16:creationId xmlns:a16="http://schemas.microsoft.com/office/drawing/2014/main" id="{26E88F79-85E0-684C-9A93-C876630E907D}"/>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4" name="Рисунок 113">
            <a:extLst>
              <a:ext uri="{FF2B5EF4-FFF2-40B4-BE49-F238E27FC236}">
                <a16:creationId xmlns:a16="http://schemas.microsoft.com/office/drawing/2014/main" id="{1B3ACC01-0544-5B4E-A9F7-462F2A48C60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5" name="Прямоугольник 114">
            <a:extLst>
              <a:ext uri="{FF2B5EF4-FFF2-40B4-BE49-F238E27FC236}">
                <a16:creationId xmlns:a16="http://schemas.microsoft.com/office/drawing/2014/main" id="{C16F8D47-98CC-F847-ABE4-52F5440AC7CD}"/>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91DDF903-073D-8F4F-AAA4-0B28F740CABC}"/>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BABDBF7D-1605-AE40-AA7B-D1EFDC6C28B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25" name="Прямоугольник 124">
            <a:extLst>
              <a:ext uri="{FF2B5EF4-FFF2-40B4-BE49-F238E27FC236}">
                <a16:creationId xmlns:a16="http://schemas.microsoft.com/office/drawing/2014/main" id="{E8BEAED8-BCD2-EC4C-AD15-EB2C0CDC3E41}"/>
              </a:ext>
            </a:extLst>
          </p:cNvPr>
          <p:cNvSpPr/>
          <p:nvPr userDrawn="1"/>
        </p:nvSpPr>
        <p:spPr>
          <a:xfrm>
            <a:off x="0" y="2268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TextBox 125">
            <a:extLst>
              <a:ext uri="{FF2B5EF4-FFF2-40B4-BE49-F238E27FC236}">
                <a16:creationId xmlns:a16="http://schemas.microsoft.com/office/drawing/2014/main" id="{30D5BC70-966F-DF44-8B84-F7CE302A04AA}"/>
              </a:ext>
            </a:extLst>
          </p:cNvPr>
          <p:cNvSpPr txBox="1"/>
          <p:nvPr userDrawn="1"/>
        </p:nvSpPr>
        <p:spPr>
          <a:xfrm>
            <a:off x="604489" y="2299334"/>
            <a:ext cx="1439290" cy="369332"/>
          </a:xfrm>
          <a:prstGeom prst="rect">
            <a:avLst/>
          </a:prstGeom>
          <a:noFill/>
        </p:spPr>
        <p:txBody>
          <a:bodyPr wrap="square" rtlCol="0" anchor="ctr">
            <a:spAutoFit/>
          </a:bodyPr>
          <a:lstStyle/>
          <a:p>
            <a:r>
              <a:rPr lang="ru-RU" sz="900" b="1" dirty="0" err="1">
                <a:solidFill>
                  <a:schemeClr val="bg1"/>
                </a:solidFill>
              </a:rPr>
              <a:t>Страновой</a:t>
            </a:r>
            <a:r>
              <a:rPr lang="ru-RU" sz="900" b="1" dirty="0">
                <a:solidFill>
                  <a:schemeClr val="bg1"/>
                </a:solidFill>
              </a:rPr>
              <a:t> риск, залоги, групповая методология</a:t>
            </a:r>
          </a:p>
        </p:txBody>
      </p:sp>
      <p:pic>
        <p:nvPicPr>
          <p:cNvPr id="127" name="Рисунок 126">
            <a:extLst>
              <a:ext uri="{FF2B5EF4-FFF2-40B4-BE49-F238E27FC236}">
                <a16:creationId xmlns:a16="http://schemas.microsoft.com/office/drawing/2014/main" id="{A836928C-161D-3547-B2CC-1413B4340F23}"/>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2340000"/>
            <a:ext cx="288000" cy="288000"/>
          </a:xfrm>
          <a:prstGeom prst="rect">
            <a:avLst/>
          </a:prstGeom>
        </p:spPr>
      </p:pic>
      <p:sp>
        <p:nvSpPr>
          <p:cNvPr id="53" name="Прямоугольник 52">
            <a:extLst>
              <a:ext uri="{FF2B5EF4-FFF2-40B4-BE49-F238E27FC236}">
                <a16:creationId xmlns:a16="http://schemas.microsoft.com/office/drawing/2014/main" id="{9A9F3B59-68A4-544B-BF50-9B53FF713F2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145BFD92-0CCC-2548-B93F-9662405F6A16}"/>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3819464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_RDG">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C31705CD-5D0D-7A4C-AB46-2243AE0560DC}"/>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04ECA7A3-B03F-5941-9662-A1CFDEAF9B58}"/>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D471E5CA-35F9-EA46-9D8E-E098CBA0CB16}"/>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BE15C263-324D-2D4F-803D-7D09AE541695}"/>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8CA8CEA2-B50B-E74F-9F40-EDFC0D3A035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AF9C2CDA-09E4-8644-9F9C-8B1B1BD47C91}"/>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8778F962-DBBE-FE4E-BF2B-755875EA8262}"/>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91DC37E6-EE61-B34B-B3EA-4BA8EF0F8F69}"/>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476D5459-A01B-7B43-8DF4-C23D8A497ED8}"/>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90757B9F-EA84-A14B-9EE1-80D7F3A806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8" name="Прямоугольник 67">
            <a:extLst>
              <a:ext uri="{FF2B5EF4-FFF2-40B4-BE49-F238E27FC236}">
                <a16:creationId xmlns:a16="http://schemas.microsoft.com/office/drawing/2014/main" id="{D3F20275-0E71-664A-A6FC-2FB58EB17711}"/>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DF998A21-899E-A943-BE5D-96CED6B1FD1A}"/>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3932A2EB-D54F-D941-8E12-3035CA74FE3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8B8D5288-4388-194A-8BD5-24B1B2CDFC5C}"/>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77AB0A61-548F-9A4D-B91C-BE34EF7EAEE7}"/>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DEA178B8-F46E-E745-B636-957DA4E989C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9575B87F-5B79-FB46-AD18-DD367AB7763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25337AFB-204B-D149-87F4-53C5DBD90A51}"/>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12275692-C073-5040-B2CA-4EA5287ED72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053A7ECE-DEDE-BF4F-AA8D-E64B10F0F126}"/>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B68D1F76-7C68-3E4C-81F5-FD85BD0893F9}"/>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3F45673-C16A-C645-8938-C10E36A6B40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3CB9BB49-388F-5A4D-AFB4-1BA6CB11CD3F}"/>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ED72030C-7730-264E-8EDB-CDBB4776AF20}"/>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A6559E0E-D093-2740-97D2-914A9CF924F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7429F954-5476-1F49-B2F4-7B63C9AE080A}"/>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4E933976-FA65-0F4F-92E4-F0180A0A9DA7}"/>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1FB117D1-659B-4645-B7C3-4A9B825ADBC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3E7A7033-207E-CA48-BD71-4BE6CEF1B4C9}"/>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FF6487A2-2972-E847-BE73-050BC5BAFC58}"/>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C358E523-0036-064C-8EC5-9AB4437B7CF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F50D433A-4477-AD44-B60A-088010CD1F3A}"/>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52EE9C38-33B1-FF48-83E0-64B88E5C9E3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1B8CCF4D-5DF3-834C-89AB-786C4A53AB2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0CDDA1D0-D26D-B14E-BFD8-B59FCAF6FC62}"/>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9637DAA0-9116-2744-96BD-75117EF24823}"/>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A8C6FCB2-989A-E04F-BBAB-79EA8134366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6031055C-5649-9448-9F7F-A20EE252D107}"/>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C00EEA30-24AD-2441-B5DA-394AABBD799A}"/>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27CFFECB-4B79-5046-A5DC-C628D4B5C87D}"/>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7A4B72CD-BDC3-704B-9979-895C86EC8121}"/>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TextBox 111">
            <a:extLst>
              <a:ext uri="{FF2B5EF4-FFF2-40B4-BE49-F238E27FC236}">
                <a16:creationId xmlns:a16="http://schemas.microsoft.com/office/drawing/2014/main" id="{DD4E8B20-6FCD-E84A-B608-F434E5959C6C}"/>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3" name="Рисунок 112">
            <a:extLst>
              <a:ext uri="{FF2B5EF4-FFF2-40B4-BE49-F238E27FC236}">
                <a16:creationId xmlns:a16="http://schemas.microsoft.com/office/drawing/2014/main" id="{B8918800-96B1-294E-8BBC-078DF784A6A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5" name="Прямоугольник 114">
            <a:extLst>
              <a:ext uri="{FF2B5EF4-FFF2-40B4-BE49-F238E27FC236}">
                <a16:creationId xmlns:a16="http://schemas.microsoft.com/office/drawing/2014/main" id="{2178BD51-1247-8548-810F-034F5A0AE99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4EEC7D48-6B50-834B-B973-9A917AD49181}"/>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0DB427EC-AAF6-A74D-8E23-02197E5F369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21" name="Прямоугольник 120">
            <a:extLst>
              <a:ext uri="{FF2B5EF4-FFF2-40B4-BE49-F238E27FC236}">
                <a16:creationId xmlns:a16="http://schemas.microsoft.com/office/drawing/2014/main" id="{76B9DF58-897B-9746-8239-36E5B9079C4A}"/>
              </a:ext>
            </a:extLst>
          </p:cNvPr>
          <p:cNvSpPr/>
          <p:nvPr userDrawn="1"/>
        </p:nvSpPr>
        <p:spPr>
          <a:xfrm>
            <a:off x="0" y="2700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 name="TextBox 121">
            <a:extLst>
              <a:ext uri="{FF2B5EF4-FFF2-40B4-BE49-F238E27FC236}">
                <a16:creationId xmlns:a16="http://schemas.microsoft.com/office/drawing/2014/main" id="{86312993-8EBF-4049-9E9B-1367AC493F3E}"/>
              </a:ext>
            </a:extLst>
          </p:cNvPr>
          <p:cNvSpPr txBox="1"/>
          <p:nvPr userDrawn="1"/>
        </p:nvSpPr>
        <p:spPr>
          <a:xfrm>
            <a:off x="604489" y="2800584"/>
            <a:ext cx="1439290" cy="230832"/>
          </a:xfrm>
          <a:prstGeom prst="rect">
            <a:avLst/>
          </a:prstGeom>
          <a:noFill/>
        </p:spPr>
        <p:txBody>
          <a:bodyPr wrap="square" rtlCol="0" anchor="ctr">
            <a:spAutoFit/>
          </a:bodyPr>
          <a:lstStyle/>
          <a:p>
            <a:r>
              <a:rPr lang="en-US" sz="900" b="1" dirty="0">
                <a:solidFill>
                  <a:schemeClr val="bg1"/>
                </a:solidFill>
              </a:rPr>
              <a:t>Risk Data Governance</a:t>
            </a:r>
            <a:endParaRPr lang="ru-RU" sz="900" b="1" dirty="0">
              <a:solidFill>
                <a:schemeClr val="bg1"/>
              </a:solidFill>
            </a:endParaRPr>
          </a:p>
        </p:txBody>
      </p:sp>
      <p:pic>
        <p:nvPicPr>
          <p:cNvPr id="124" name="Рисунок 123">
            <a:extLst>
              <a:ext uri="{FF2B5EF4-FFF2-40B4-BE49-F238E27FC236}">
                <a16:creationId xmlns:a16="http://schemas.microsoft.com/office/drawing/2014/main" id="{3EDFE196-BDED-3141-9409-E027BA1D887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2772000"/>
            <a:ext cx="288000" cy="288000"/>
          </a:xfrm>
          <a:prstGeom prst="rect">
            <a:avLst/>
          </a:prstGeom>
        </p:spPr>
      </p:pic>
      <p:sp>
        <p:nvSpPr>
          <p:cNvPr id="53" name="Прямоугольник 52">
            <a:extLst>
              <a:ext uri="{FF2B5EF4-FFF2-40B4-BE49-F238E27FC236}">
                <a16:creationId xmlns:a16="http://schemas.microsoft.com/office/drawing/2014/main" id="{4021FC77-B251-3E42-BA6C-F1994A1FB0A5}"/>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2CD09D0B-D2C5-2641-8FEE-56732EEF3148}"/>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14" name="Рисунок 13" descr="http://C19E03B9ACCBFA56DC6DEDE59F81EABF.dms.sberbank.ru/C19E03B9ACCBFA56DC6DEDE59F81EABF-C84D87D17A171F6D15A801A76AF179A3-ABD1954582B367FE0B5E580EEE7824CD/1.png"/>
          <p:cNvPicPr>
            <a:picLocks/>
          </p:cNvPicPr>
          <p:nvPr userDrawn="1"/>
        </p:nvPicPr>
        <p:blipFill>
          <a:blip r:link="rId17"/>
          <a:stretch>
            <a:fillRect/>
          </a:stretch>
        </p:blipFill>
        <p:spPr>
          <a:xfrm>
            <a:off x="0" y="0"/>
            <a:ext cx="1588" cy="1588"/>
          </a:xfrm>
          <a:prstGeom prst="rect">
            <a:avLst/>
          </a:prstGeom>
        </p:spPr>
      </p:pic>
      <p:pic>
        <p:nvPicPr>
          <p:cNvPr id="15" name="Рисунок 14" descr="http://C19E03B9ACCBFA56DC6DEDE59F81EABF.dms.sberbank.ru/C19E03B9ACCBFA56DC6DEDE59F81EABF-C84D87D17A171F6D15A801A76AF179A3-ABD1954582B367FE0B5E580EEE7824CD/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3635606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7_RMG">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399BA92D-4ABE-4E4A-BB8B-D824CF0755F8}"/>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C2534959-7665-9549-891B-D8754FD4A5F3}"/>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35848C8C-DAE5-E94B-B0F3-CEA4D805FCD8}"/>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897D154F-1AEE-834D-B0A2-248344F7C9C2}"/>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328A1084-B5D7-9B4D-B50A-E6B3A731960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539FB6A1-7179-FE4F-B74B-774E3649A8CD}"/>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EA81CB6B-DE7C-1041-8C60-F4AC01D1495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5" name="Прямоугольник 64">
            <a:extLst>
              <a:ext uri="{FF2B5EF4-FFF2-40B4-BE49-F238E27FC236}">
                <a16:creationId xmlns:a16="http://schemas.microsoft.com/office/drawing/2014/main" id="{0BBC7E69-F409-864B-B9E4-EF819D25771E}"/>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CC87237E-293E-2240-875F-3255CBF7F35B}"/>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76A69FC9-CE77-DB44-A7E4-89CD403C01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0F23D643-A8CA-274F-8ABB-810E3C801430}"/>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068DADCE-137C-5646-BBDA-8A150E44C90B}"/>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C4DFC0C1-8940-B04C-B95A-83CBFC2F583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EAE2FE64-2AD6-8448-B1A0-749FA20458D3}"/>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56FF69D4-F550-6444-9997-638AC0B27B13}"/>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AEB1FFFE-365D-F642-A899-23C9326D53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4F4C5236-EF18-DF44-9925-BB4A166D6E2B}"/>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CF5706A9-78A1-9144-82AF-F2B34C2EBF88}"/>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70921371-6842-8147-8CDE-6190BF028B4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5070B045-5359-494D-9AA1-019C2F108A8F}"/>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B8156FBA-26A9-A945-9CD6-2D9AA26FB5DE}"/>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10A75F89-2361-3149-BC0E-FF2DA4B418E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400E5F07-8B12-D94C-97AF-FC8F1C3E19FF}"/>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F8F7826A-66F5-3944-AAD4-A76E1CCCD7B1}"/>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DB73DA07-D8CE-1149-9E02-A823DFD0023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51DD222B-9019-BE47-BADB-4652BC1F1EC6}"/>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9717A874-B1DF-7D43-A756-10B0FF458187}"/>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1229E5EC-2DCC-4A4E-81C2-E0E0288A46B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1F8D99E8-67F2-9943-A339-73168B5BD34A}"/>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C18F9CCA-8F6C-374F-B930-47082FBC03B1}"/>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0B92972C-1EFD-B240-8D1D-BD9B44EADB07}"/>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CC764F7C-71CC-BC49-9FFD-2BC274F3B44D}"/>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AA2E1947-0D2B-1749-88C7-EFE60CF9E81E}"/>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2928D337-074F-4744-A2F9-33C66AA4405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BF20818A-9327-B045-8D81-B23A2CE76A46}"/>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1437CB49-0ECC-F04B-B662-9A0B986AF4B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F31EBA68-E793-7B4F-AB27-AE7F1F1035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96BD6286-0548-AF4C-ADEA-5075359C1399}"/>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D3F6EC01-24CB-BB45-ABDB-BCB7BA5D3788}"/>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266BDD3D-3D9F-984E-88BF-9B727A8DF018}"/>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DE8615D2-9B07-724F-8E94-7E6BC6C98DEB}"/>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TextBox 111">
            <a:extLst>
              <a:ext uri="{FF2B5EF4-FFF2-40B4-BE49-F238E27FC236}">
                <a16:creationId xmlns:a16="http://schemas.microsoft.com/office/drawing/2014/main" id="{0674BE85-84DB-0D43-8E74-22D3F2892061}"/>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3" name="Рисунок 112">
            <a:extLst>
              <a:ext uri="{FF2B5EF4-FFF2-40B4-BE49-F238E27FC236}">
                <a16:creationId xmlns:a16="http://schemas.microsoft.com/office/drawing/2014/main" id="{E76F844F-5564-1345-8981-A242F2973E0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4" name="Прямоугольник 113">
            <a:extLst>
              <a:ext uri="{FF2B5EF4-FFF2-40B4-BE49-F238E27FC236}">
                <a16:creationId xmlns:a16="http://schemas.microsoft.com/office/drawing/2014/main" id="{DB9C625A-E503-9E4A-AB43-2EF34F6D846A}"/>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5" name="TextBox 114">
            <a:extLst>
              <a:ext uri="{FF2B5EF4-FFF2-40B4-BE49-F238E27FC236}">
                <a16:creationId xmlns:a16="http://schemas.microsoft.com/office/drawing/2014/main" id="{0687BB7F-1DA5-3E41-902D-693CFA51B675}"/>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5E525C3D-EBBD-1441-86AA-EB024CEC95E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18" name="Прямоугольник 117">
            <a:extLst>
              <a:ext uri="{FF2B5EF4-FFF2-40B4-BE49-F238E27FC236}">
                <a16:creationId xmlns:a16="http://schemas.microsoft.com/office/drawing/2014/main" id="{6EE78AE9-3780-FC47-A744-2B9C9AFA3089}"/>
              </a:ext>
            </a:extLst>
          </p:cNvPr>
          <p:cNvSpPr/>
          <p:nvPr userDrawn="1"/>
        </p:nvSpPr>
        <p:spPr>
          <a:xfrm>
            <a:off x="0" y="3132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TextBox 118">
            <a:extLst>
              <a:ext uri="{FF2B5EF4-FFF2-40B4-BE49-F238E27FC236}">
                <a16:creationId xmlns:a16="http://schemas.microsoft.com/office/drawing/2014/main" id="{AD09A97B-2BE3-FE42-8498-EF01D31587D3}"/>
              </a:ext>
            </a:extLst>
          </p:cNvPr>
          <p:cNvSpPr txBox="1"/>
          <p:nvPr userDrawn="1"/>
        </p:nvSpPr>
        <p:spPr>
          <a:xfrm>
            <a:off x="604489" y="3232584"/>
            <a:ext cx="1439290" cy="230832"/>
          </a:xfrm>
          <a:prstGeom prst="rect">
            <a:avLst/>
          </a:prstGeom>
          <a:noFill/>
        </p:spPr>
        <p:txBody>
          <a:bodyPr wrap="square" rtlCol="0" anchor="ctr">
            <a:spAutoFit/>
          </a:bodyPr>
          <a:lstStyle/>
          <a:p>
            <a:r>
              <a:rPr lang="en-US" sz="900" b="1" dirty="0">
                <a:solidFill>
                  <a:schemeClr val="bg1"/>
                </a:solidFill>
              </a:rPr>
              <a:t>Risk Model Governance</a:t>
            </a:r>
            <a:endParaRPr lang="ru-RU" sz="900" b="1" dirty="0">
              <a:solidFill>
                <a:schemeClr val="bg1"/>
              </a:solidFill>
            </a:endParaRPr>
          </a:p>
        </p:txBody>
      </p:sp>
      <p:pic>
        <p:nvPicPr>
          <p:cNvPr id="120" name="Рисунок 119">
            <a:extLst>
              <a:ext uri="{FF2B5EF4-FFF2-40B4-BE49-F238E27FC236}">
                <a16:creationId xmlns:a16="http://schemas.microsoft.com/office/drawing/2014/main" id="{CE46A9A9-290E-BC42-9307-3B40C5B3FCC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3204000"/>
            <a:ext cx="288000" cy="288000"/>
          </a:xfrm>
          <a:prstGeom prst="rect">
            <a:avLst/>
          </a:prstGeom>
        </p:spPr>
      </p:pic>
      <p:sp>
        <p:nvSpPr>
          <p:cNvPr id="53" name="Прямоугольник 52">
            <a:extLst>
              <a:ext uri="{FF2B5EF4-FFF2-40B4-BE49-F238E27FC236}">
                <a16:creationId xmlns:a16="http://schemas.microsoft.com/office/drawing/2014/main" id="{266067B0-98C7-0C40-9B68-5FEF8CF4E4A9}"/>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EDD57E6-3614-B643-A15B-C2B609709B6F}"/>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691260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9_Риски банковской книги">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61B071F3-E6B3-AD47-BAE4-1BBEB00D4A46}"/>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298FE323-8D2D-3D48-8036-B820C5702469}"/>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59C9967D-7B7B-CE42-9677-15C45E0B7E51}"/>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AEB9AA03-C67F-4C49-A467-C7350AE70F66}"/>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E9F901A4-D06C-5B49-A7D5-11912476F437}"/>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255E3E25-54AA-0946-9006-A5F0DB72EDC1}"/>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DDF0DAF-A7A0-9548-9A69-55ACB13BED68}"/>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3DAF813C-049E-7C4E-BA9C-3BA22F220F90}"/>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F645EB29-CF73-6F40-8C31-8ED18C2A5DFC}"/>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5ECE37BF-330B-7843-8F9E-4A439DE2F5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D3EC034A-EE51-F840-8DAB-31295FFBB307}"/>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6F859796-A85A-2C4C-8787-6B4BC22904F0}"/>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E2F73188-F50B-3B4D-A474-49B427F981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10908FF4-6CF8-7140-A39D-EE986E311588}"/>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54DFC96C-407F-6B46-8B7B-612D03252815}"/>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7787A5A7-6B17-0D41-88C9-ECBED0EFD8C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FC2D9986-7196-6F4A-94E5-08ACDF49AC30}"/>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AE8AEDD7-63D2-944F-9693-6984D9E67FB8}"/>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E5635579-B3E2-E84A-8813-C38A647401A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9E8A4140-4E20-0F4B-86D3-BF98DC0322CE}"/>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36C20C6E-CE21-544D-AC18-02C272A1CB81}"/>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7525EA5B-BA25-8C4E-8381-39D1B672F0C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80" name="Прямоугольник 79">
            <a:extLst>
              <a:ext uri="{FF2B5EF4-FFF2-40B4-BE49-F238E27FC236}">
                <a16:creationId xmlns:a16="http://schemas.microsoft.com/office/drawing/2014/main" id="{269F2883-6620-A04F-B070-B3E3F2B5368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1DCB1731-C13F-044B-BC0A-FC73796641A2}"/>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FA685393-470B-E243-AC88-A89359FE2E6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6D012497-03A2-FA4D-AC60-F34CAC9A83F3}"/>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20BE37FC-D144-F845-BAEF-F17E2DB59E1F}"/>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99E12506-A0D4-DD4F-80BB-36E2056F79D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6EDA0061-54E4-6147-9FAD-70B1F14DF0EE}"/>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632DC11B-85E8-D346-B0E3-F490FE2499FA}"/>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1E07DEB1-4527-5A49-9127-4F8EB6658E6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7CC83E88-7784-524D-8522-22CEAFA0A234}"/>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5CA7542D-6FEA-0341-874B-50898F2B300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2D2798E8-1A91-1E42-9B4D-8F35FF4D986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C3230ED5-8618-434F-A316-9A6AB636D05E}"/>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6EB954CB-4F05-D440-8BD0-5939F7C996D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439925EA-EA35-8D4F-9404-3D09E9F44B6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8293CB9F-6534-D04B-8F89-385009CF4941}"/>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6DB5FFA6-B31E-A64A-BD4F-574F388CF8B0}"/>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CB95C2AE-4550-4C4B-89CD-4FE06835C10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C9B623ED-4908-EE48-86D7-F15BAB8A986C}"/>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9303BDFE-F0E4-9544-B95B-1A177FB903EC}"/>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4A49ABF8-3FD3-684A-84DE-33B5A5E8CD5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A1EA0194-D586-EC4F-B7B7-849E4E4018C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B9E07F0B-4DE8-E04E-B243-5D80B447F014}"/>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F8ED6556-3035-FF4F-903B-C7FF124ABC9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6" name="Прямоугольник 135">
            <a:extLst>
              <a:ext uri="{FF2B5EF4-FFF2-40B4-BE49-F238E27FC236}">
                <a16:creationId xmlns:a16="http://schemas.microsoft.com/office/drawing/2014/main" id="{D8B42A99-9082-7442-A2A4-B0776AB9F6BE}"/>
              </a:ext>
            </a:extLst>
          </p:cNvPr>
          <p:cNvSpPr/>
          <p:nvPr userDrawn="1"/>
        </p:nvSpPr>
        <p:spPr>
          <a:xfrm>
            <a:off x="0" y="3564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TextBox 136">
            <a:extLst>
              <a:ext uri="{FF2B5EF4-FFF2-40B4-BE49-F238E27FC236}">
                <a16:creationId xmlns:a16="http://schemas.microsoft.com/office/drawing/2014/main" id="{AD0AD8B4-7729-A34A-A1C4-DD9CD2637F9D}"/>
              </a:ext>
            </a:extLst>
          </p:cNvPr>
          <p:cNvSpPr txBox="1"/>
          <p:nvPr userDrawn="1"/>
        </p:nvSpPr>
        <p:spPr>
          <a:xfrm>
            <a:off x="604489" y="3664584"/>
            <a:ext cx="1439290" cy="230832"/>
          </a:xfrm>
          <a:prstGeom prst="rect">
            <a:avLst/>
          </a:prstGeom>
          <a:noFill/>
        </p:spPr>
        <p:txBody>
          <a:bodyPr wrap="square" rtlCol="0" anchor="ctr">
            <a:spAutoFit/>
          </a:bodyPr>
          <a:lstStyle/>
          <a:p>
            <a:r>
              <a:rPr lang="ru-RU" sz="900" b="1" dirty="0">
                <a:solidFill>
                  <a:schemeClr val="bg1"/>
                </a:solidFill>
              </a:rPr>
              <a:t>Риски банковской книги</a:t>
            </a:r>
          </a:p>
        </p:txBody>
      </p:sp>
      <p:pic>
        <p:nvPicPr>
          <p:cNvPr id="139" name="Рисунок 138">
            <a:extLst>
              <a:ext uri="{FF2B5EF4-FFF2-40B4-BE49-F238E27FC236}">
                <a16:creationId xmlns:a16="http://schemas.microsoft.com/office/drawing/2014/main" id="{0351012D-5C43-AD41-A3DB-78D00F66518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3636000"/>
            <a:ext cx="288000" cy="288000"/>
          </a:xfrm>
          <a:prstGeom prst="rect">
            <a:avLst/>
          </a:prstGeom>
        </p:spPr>
      </p:pic>
      <p:sp>
        <p:nvSpPr>
          <p:cNvPr id="53" name="Прямоугольник 52">
            <a:extLst>
              <a:ext uri="{FF2B5EF4-FFF2-40B4-BE49-F238E27FC236}">
                <a16:creationId xmlns:a16="http://schemas.microsoft.com/office/drawing/2014/main" id="{6E0E23FB-CF49-1043-A060-4E08E0B12E54}"/>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CF70038F-96A2-4948-9780-9AA95367092E}"/>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663911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0_Операционный риск">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E9C31441-7FC4-4A4B-AE01-2068FD2A6E7E}"/>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CCE1108E-E08F-6D49-9964-3B0F7493C2A1}"/>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8142E925-CA77-B544-BD9A-E1C6BB14A14B}"/>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E9EC314D-D616-5242-AE09-6D30F714ED15}"/>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DDA2D573-1833-D74D-B1E0-341F0AB846C7}"/>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25A24519-AA85-1C4D-AE4C-C4B08A73D29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A3DAB09-6C2F-0746-8876-F91EDC660B1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3AE2A4EA-E8EB-9348-A94C-3E2E9229798C}"/>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DB5A8C7F-612B-1C48-90BF-49AA6C5EB3DA}"/>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682C48FB-794F-B347-8066-A14B56E96B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8393DD1D-E51D-574D-A6EF-3ACB8EB3B8C5}"/>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ACA933D7-44B0-4346-834C-21749BBF9E1C}"/>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F2FBF4CE-A550-0A4C-933D-28D6FAA54D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303CF636-4B75-7E41-8078-D84C0763D1AD}"/>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26344617-29E4-8E43-9D91-FA352AC6BAA4}"/>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9E74D18B-7351-FF4A-928E-3BB108009CF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4B864E8E-E913-C245-AE55-6D29E2ECD823}"/>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189EB07B-8D96-A04C-853B-BF94A15BF7FD}"/>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259D71A1-692C-854D-AB6F-E9AB3C0E79C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F74DE3F5-588D-3B47-9673-90E75D55A6CD}"/>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A6F93427-5A6D-514A-BB06-5D3D0AB404E9}"/>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B3E49339-BD5C-284F-8969-79024C6F77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DB8D2CC8-FA76-FE42-B334-0430A7292D4D}"/>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58EE1E99-AE7D-344E-BBEB-974669F2E605}"/>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FE8FA1EC-C60B-1B47-96EA-BCE7E03BBB5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3" name="Прямоугольник 82">
            <a:extLst>
              <a:ext uri="{FF2B5EF4-FFF2-40B4-BE49-F238E27FC236}">
                <a16:creationId xmlns:a16="http://schemas.microsoft.com/office/drawing/2014/main" id="{9E8653EA-46BE-5C4B-8CD7-497306B2A12D}"/>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88AF99F8-430E-7A43-9791-9E06C324FD64}"/>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1088FF95-C4CC-6E4C-89DC-E78C0C6C494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F8288506-A838-5749-80F0-6D577AFE2895}"/>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FC7182FB-A685-8448-B0C1-C6B991C7DAF4}"/>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4B82E4B4-06F8-EC4F-B91B-A3EF5A45DD7F}"/>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3BED6FCD-AED3-7347-BAC8-7D7E331CF0D8}"/>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9B608CB1-BD58-F349-9A4D-353BB4852B7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40AF5F82-FAB8-624F-B094-54898C888D4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C4D1CBA8-BA60-C44C-9E84-87BF102D5A75}"/>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DB0AD7E1-43EA-4642-9A0A-8F7230BE6EE4}"/>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C231BD2E-5D40-E14A-BFB5-BBF169E22C8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0DD66B27-C38C-9C40-89D3-8758745FB387}"/>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0BFC4597-AEB9-B843-88D6-C28DC570D5A6}"/>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24F228E7-7490-A949-B3CD-587E93BC5C8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D0F91B22-2C86-2245-B463-396CF9BA9F83}"/>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B5556E0B-E6CA-AB45-939A-FA68DDE03391}"/>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274CDDEE-AF1D-264F-8DFF-43651BACFEB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792337D8-3D1E-1C4D-8AF1-9D9CC533ED7F}"/>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9C742A40-08FD-544E-9D77-034AA3C66F00}"/>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A2BE3565-03C2-B743-97E6-79420425830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57" name="Прямоугольник 156">
            <a:extLst>
              <a:ext uri="{FF2B5EF4-FFF2-40B4-BE49-F238E27FC236}">
                <a16:creationId xmlns:a16="http://schemas.microsoft.com/office/drawing/2014/main" id="{6B17A399-05CC-B345-B826-6997E367192F}"/>
              </a:ext>
            </a:extLst>
          </p:cNvPr>
          <p:cNvSpPr/>
          <p:nvPr userDrawn="1"/>
        </p:nvSpPr>
        <p:spPr>
          <a:xfrm>
            <a:off x="0" y="3996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TextBox 165">
            <a:extLst>
              <a:ext uri="{FF2B5EF4-FFF2-40B4-BE49-F238E27FC236}">
                <a16:creationId xmlns:a16="http://schemas.microsoft.com/office/drawing/2014/main" id="{99660414-4303-B54D-A661-2504F446609B}"/>
              </a:ext>
            </a:extLst>
          </p:cNvPr>
          <p:cNvSpPr txBox="1"/>
          <p:nvPr userDrawn="1"/>
        </p:nvSpPr>
        <p:spPr>
          <a:xfrm>
            <a:off x="604489" y="4096584"/>
            <a:ext cx="1439290" cy="230832"/>
          </a:xfrm>
          <a:prstGeom prst="rect">
            <a:avLst/>
          </a:prstGeom>
          <a:noFill/>
        </p:spPr>
        <p:txBody>
          <a:bodyPr wrap="square" rtlCol="0" anchor="ctr">
            <a:spAutoFit/>
          </a:bodyPr>
          <a:lstStyle/>
          <a:p>
            <a:r>
              <a:rPr lang="en-US" sz="900" b="1" dirty="0" err="1">
                <a:solidFill>
                  <a:schemeClr val="bg1"/>
                </a:solidFill>
              </a:rPr>
              <a:t>Опер</a:t>
            </a:r>
            <a:r>
              <a:rPr lang="ru-RU" sz="900" b="1" dirty="0" err="1">
                <a:solidFill>
                  <a:schemeClr val="bg1"/>
                </a:solidFill>
              </a:rPr>
              <a:t>ационный</a:t>
            </a:r>
            <a:r>
              <a:rPr lang="ru-RU" sz="900" b="1" dirty="0">
                <a:solidFill>
                  <a:schemeClr val="bg1"/>
                </a:solidFill>
              </a:rPr>
              <a:t> риск</a:t>
            </a:r>
          </a:p>
        </p:txBody>
      </p:sp>
      <p:pic>
        <p:nvPicPr>
          <p:cNvPr id="167" name="Рисунок 166">
            <a:extLst>
              <a:ext uri="{FF2B5EF4-FFF2-40B4-BE49-F238E27FC236}">
                <a16:creationId xmlns:a16="http://schemas.microsoft.com/office/drawing/2014/main" id="{B4BD463B-56FD-034E-9BEF-13D9992666D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4068000"/>
            <a:ext cx="288000" cy="288000"/>
          </a:xfrm>
          <a:prstGeom prst="rect">
            <a:avLst/>
          </a:prstGeom>
        </p:spPr>
      </p:pic>
      <p:sp>
        <p:nvSpPr>
          <p:cNvPr id="53" name="Прямоугольник 52">
            <a:extLst>
              <a:ext uri="{FF2B5EF4-FFF2-40B4-BE49-F238E27FC236}">
                <a16:creationId xmlns:a16="http://schemas.microsoft.com/office/drawing/2014/main" id="{AEA645F3-476C-BF45-88FF-38737F83D39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899A8571-728B-6F4E-8C6A-B780FEBB36F2}"/>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357717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1_Технориск">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606A5973-E1FB-6343-B2A2-9B3904BF53AC}"/>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3783C100-F621-8448-98BD-5341ADDE5A55}"/>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E4314CFC-57E4-4246-9985-B70F31865B02}"/>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05ACD35C-BFE5-3045-882F-4621C05CC5B3}"/>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C88ACBE3-625F-024E-9F3F-5C538608A190}"/>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35F08ED0-6400-404C-9BC7-CD726669A5D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6BF326A-6920-0642-BD58-09D12855C5E4}"/>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413A3CE1-53AA-5B44-A0D9-15C752FBB20D}"/>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C84B67EC-B010-AF40-83A8-749BB371B797}"/>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F4DEA0AF-238F-5D40-93D9-F6D1E3989F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DD73986E-CD06-BD4B-9B31-465154285DB8}"/>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654BE9EB-78C4-4141-AA87-F04DFF1B4766}"/>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5225E38B-42E8-A04B-93FF-3701BD280E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3811E934-E170-D84B-AFFB-85A1C9694BAD}"/>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B9725CDF-46D1-2C4E-8BC2-2580850134F3}"/>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56EC3407-22ED-584B-ABC6-03FD2A4C76A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D803334C-EC96-6D41-81AD-F5B3F3CAE47E}"/>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FDE3FC6E-5E00-1740-A9D4-20D7E031F003}"/>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DABBFE6B-8903-3543-A03A-97123655F65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7" name="Прямоугольник 76">
            <a:extLst>
              <a:ext uri="{FF2B5EF4-FFF2-40B4-BE49-F238E27FC236}">
                <a16:creationId xmlns:a16="http://schemas.microsoft.com/office/drawing/2014/main" id="{DAF8D8B7-D595-A441-8800-9AC0A107C344}"/>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225A1654-BE40-2F46-A578-B38DA54B05D1}"/>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F1C1DF63-9D29-4148-84DD-276A978038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E80A66D1-FF98-EA41-A4DA-8C1FCE9969E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3B851A89-FE61-3941-95CF-79C4B0E2C391}"/>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0E9E1BC3-F18C-0547-BC6F-F156910E992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5B7E63ED-6809-854D-8906-30E32AAAC713}"/>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245E8007-A280-D741-84E9-202C006BCD7F}"/>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37B7EDBF-3A03-064F-B466-00C5CB0EA77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5B623FB5-340A-D043-ABBF-C042885296AC}"/>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92522FE4-E6A2-9549-B762-8BD9E3C1ADF4}"/>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03480538-E58F-B040-BA72-06E3C9D018B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8AF3D0ED-3608-B845-89B0-E519D96B52FF}"/>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3F086E6D-9CEF-1943-8EB6-CDCAE5FD1831}"/>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287D5406-49DF-0D44-A60E-D2B1A041EFF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20454DE3-5170-BD46-84BC-F925DA91F6AA}"/>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8D772069-8FAA-CF44-9637-531A4CA86193}"/>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7EF417D8-5308-DB41-80EE-42E916B88F0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E8F3EF92-DFF3-114A-BA1C-E62268579C47}"/>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EA3D4D4C-E81E-8D4C-86CD-30EDB288119D}"/>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A727FACD-30C0-6C4C-AB05-FF6AFACFAE8A}"/>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BC3D4A6E-D280-974E-93AB-07A1AC50F334}"/>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DB48D890-2B25-2740-81DF-206167B01EE7}"/>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38B9FAFE-19BB-C54D-A53E-2772D4C39E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79E6275C-A566-494A-8983-922944CCF1DA}"/>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C40314CC-CA7E-9342-9A89-128A9BD55987}"/>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A6ED333C-DED5-A44B-B54B-8D1BDE37910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3" name="Прямоугольник 132">
            <a:extLst>
              <a:ext uri="{FF2B5EF4-FFF2-40B4-BE49-F238E27FC236}">
                <a16:creationId xmlns:a16="http://schemas.microsoft.com/office/drawing/2014/main" id="{8698AEE8-07F5-AD46-A1BF-207727E18E2F}"/>
              </a:ext>
            </a:extLst>
          </p:cNvPr>
          <p:cNvSpPr/>
          <p:nvPr userDrawn="1"/>
        </p:nvSpPr>
        <p:spPr>
          <a:xfrm>
            <a:off x="0" y="4428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4" name="TextBox 133">
            <a:extLst>
              <a:ext uri="{FF2B5EF4-FFF2-40B4-BE49-F238E27FC236}">
                <a16:creationId xmlns:a16="http://schemas.microsoft.com/office/drawing/2014/main" id="{2464FA7F-5C35-B844-9D28-BD3466BF6760}"/>
              </a:ext>
            </a:extLst>
          </p:cNvPr>
          <p:cNvSpPr txBox="1"/>
          <p:nvPr userDrawn="1"/>
        </p:nvSpPr>
        <p:spPr>
          <a:xfrm>
            <a:off x="604489" y="4528584"/>
            <a:ext cx="1439290" cy="230832"/>
          </a:xfrm>
          <a:prstGeom prst="rect">
            <a:avLst/>
          </a:prstGeom>
          <a:noFill/>
        </p:spPr>
        <p:txBody>
          <a:bodyPr wrap="square" rtlCol="0" anchor="ctr">
            <a:spAutoFit/>
          </a:bodyPr>
          <a:lstStyle/>
          <a:p>
            <a:r>
              <a:rPr lang="ru-RU" sz="900" b="1" dirty="0" err="1">
                <a:solidFill>
                  <a:schemeClr val="bg1"/>
                </a:solidFill>
              </a:rPr>
              <a:t>Технориск</a:t>
            </a:r>
            <a:endParaRPr lang="ru-RU" sz="900" b="1" dirty="0">
              <a:solidFill>
                <a:schemeClr val="bg1"/>
              </a:solidFill>
            </a:endParaRPr>
          </a:p>
        </p:txBody>
      </p:sp>
      <p:pic>
        <p:nvPicPr>
          <p:cNvPr id="135" name="Рисунок 134">
            <a:extLst>
              <a:ext uri="{FF2B5EF4-FFF2-40B4-BE49-F238E27FC236}">
                <a16:creationId xmlns:a16="http://schemas.microsoft.com/office/drawing/2014/main" id="{BBB5565E-948E-104F-9606-42DC805C28E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4500000"/>
            <a:ext cx="288000" cy="288000"/>
          </a:xfrm>
          <a:prstGeom prst="rect">
            <a:avLst/>
          </a:prstGeom>
        </p:spPr>
      </p:pic>
      <p:sp>
        <p:nvSpPr>
          <p:cNvPr id="53" name="Прямоугольник 52">
            <a:extLst>
              <a:ext uri="{FF2B5EF4-FFF2-40B4-BE49-F238E27FC236}">
                <a16:creationId xmlns:a16="http://schemas.microsoft.com/office/drawing/2014/main" id="{342174A1-8970-704E-AD85-5C0128E7287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90D481EC-C8E6-FC4B-9B29-8D5AB85A65E7}"/>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736010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2_Пруденциальный офис">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00F14878-52FE-C14C-B62D-1C8B104F7D17}"/>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0A92D1BC-D859-EE4F-8EFD-E6F935877EE7}"/>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66867703-5CDC-7045-B3A4-926899885122}"/>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715FB74A-1322-0946-BE67-289FE6E3BF5E}"/>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699922F4-567E-2C42-ACDD-CF227D632495}"/>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7C69FE4C-A692-4A46-B897-792F396A8BB0}"/>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3944FB49-B898-B54B-998D-4D1237295EF7}"/>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074EECD0-60F2-D848-9D33-BD1387274114}"/>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E7F20629-0A4E-1944-A45F-E354C5F637B5}"/>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E9EEB63A-2D1B-2947-9372-8F0D5277AF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12AA23C8-EFB5-B944-932B-1707D59EFCA8}"/>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79F48A4A-69A2-2E4F-A3F6-7AE740E2ACF4}"/>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8F2875DB-4C57-984C-AE3E-C5A6B1C495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A2CD7F1A-5C4E-0D4B-9D64-6DA00F14177F}"/>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C090EB19-8E89-0346-8219-A7A6EBDD8A67}"/>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4C9AA5DB-4ED7-4444-982F-082B209C6EB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5B7492B3-F681-C142-ADBB-0ACEE3AF2F1A}"/>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EA9023BB-21EF-984B-8D1A-CB659AE7EB49}"/>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BAD440AD-F090-4548-9DB3-1F451AD4F5B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576B02BE-49AB-DF4B-A91F-95AA0CF289D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1CA1965D-B47A-1D47-BE90-20187E7D0785}"/>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A690137-03A6-8D4C-9E66-6F0CEBBF101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D512B2A4-AEF6-BF40-83EF-75BDBAD34B62}"/>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A3F5B022-42D3-E349-8EDD-E4AA4337D641}"/>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D658C24-C274-DB42-9759-0EFE513484E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B934A77C-6E45-C344-831C-A1CAC0E6FD9E}"/>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8F3497B0-B6C5-1F4D-9972-F2292CFFDF42}"/>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CBC08DF6-A81B-C64F-8AC9-0BCE3CA5EDD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607209A4-848B-2048-94EF-A51D1AA1C2EF}"/>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73D86FF9-BBA4-954E-B9A9-7500D3BAE92E}"/>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9598EDA3-86DB-1546-BD7F-47527609049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9" name="Прямоугольник 88">
            <a:extLst>
              <a:ext uri="{FF2B5EF4-FFF2-40B4-BE49-F238E27FC236}">
                <a16:creationId xmlns:a16="http://schemas.microsoft.com/office/drawing/2014/main" id="{88095419-E4A8-D64D-B040-C1DF495067F5}"/>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4DAAF373-634A-B947-B3E1-5CEBF04C1BD5}"/>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4E69148E-D662-5243-AC7A-FA4A26BE2B7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8E6F6527-41D6-5842-8A44-5ED022DCDDAF}"/>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8A7636A2-37F5-CB41-81A7-B84941710A8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940D1CDE-4F3C-B749-A823-EFE7727AF51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65E8F1D7-6635-1A43-B0AB-C23B41D2210E}"/>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0DE0CAF8-8D5D-6747-9943-47E75104E8D8}"/>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0DFC8A2B-7A95-3046-AD90-BD67427DFC1B}"/>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2DDC1DB2-1DB4-D540-8642-4377F7AD71EB}"/>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E37454C2-69EB-834E-BC98-61EBE73D014E}"/>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6D125400-1525-BF40-99F6-9F5F1C32022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19201046-CAFC-7045-A66E-FFE9F10B8956}"/>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99F22089-BBD0-4746-A275-61D5328DEDDC}"/>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F113337D-7B5E-A34D-A1DC-082DDDD5DD2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77" name="Прямоугольник 176">
            <a:extLst>
              <a:ext uri="{FF2B5EF4-FFF2-40B4-BE49-F238E27FC236}">
                <a16:creationId xmlns:a16="http://schemas.microsoft.com/office/drawing/2014/main" id="{781C25FF-34AA-9841-8B34-16E32D5BB5D4}"/>
              </a:ext>
            </a:extLst>
          </p:cNvPr>
          <p:cNvSpPr/>
          <p:nvPr userDrawn="1"/>
        </p:nvSpPr>
        <p:spPr>
          <a:xfrm>
            <a:off x="0" y="4860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8" name="TextBox 177">
            <a:extLst>
              <a:ext uri="{FF2B5EF4-FFF2-40B4-BE49-F238E27FC236}">
                <a16:creationId xmlns:a16="http://schemas.microsoft.com/office/drawing/2014/main" id="{221BAAC2-B73A-854C-8E71-157064C02D52}"/>
              </a:ext>
            </a:extLst>
          </p:cNvPr>
          <p:cNvSpPr txBox="1"/>
          <p:nvPr userDrawn="1"/>
        </p:nvSpPr>
        <p:spPr>
          <a:xfrm>
            <a:off x="604489" y="4960584"/>
            <a:ext cx="1439290" cy="230832"/>
          </a:xfrm>
          <a:prstGeom prst="rect">
            <a:avLst/>
          </a:prstGeom>
          <a:noFill/>
        </p:spPr>
        <p:txBody>
          <a:bodyPr wrap="square" rtlCol="0" anchor="ctr">
            <a:spAutoFit/>
          </a:bodyPr>
          <a:lstStyle/>
          <a:p>
            <a:r>
              <a:rPr lang="ru-RU" sz="900" b="1" dirty="0">
                <a:solidFill>
                  <a:schemeClr val="bg1"/>
                </a:solidFill>
              </a:rPr>
              <a:t>Пруденциальный офис</a:t>
            </a:r>
          </a:p>
        </p:txBody>
      </p:sp>
      <p:pic>
        <p:nvPicPr>
          <p:cNvPr id="179" name="Рисунок 178">
            <a:extLst>
              <a:ext uri="{FF2B5EF4-FFF2-40B4-BE49-F238E27FC236}">
                <a16:creationId xmlns:a16="http://schemas.microsoft.com/office/drawing/2014/main" id="{A811AA2B-B0DE-1C40-A616-F8143864F4ED}"/>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4932000"/>
            <a:ext cx="288000" cy="288000"/>
          </a:xfrm>
          <a:prstGeom prst="rect">
            <a:avLst/>
          </a:prstGeom>
        </p:spPr>
      </p:pic>
      <p:sp>
        <p:nvSpPr>
          <p:cNvPr id="53" name="Прямоугольник 52">
            <a:extLst>
              <a:ext uri="{FF2B5EF4-FFF2-40B4-BE49-F238E27FC236}">
                <a16:creationId xmlns:a16="http://schemas.microsoft.com/office/drawing/2014/main" id="{E8534B8E-5B96-DE4E-BBE2-65CBE8F6DD7C}"/>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E42ABF7C-14D2-C34E-8DBC-9837177C3A5D}"/>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47557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727696" y="6126266"/>
            <a:ext cx="521496" cy="365125"/>
          </a:xfrm>
          <a:prstGeom prst="rect">
            <a:avLst/>
          </a:prstGeom>
        </p:spPr>
        <p:txBody>
          <a:bodyPr/>
          <a:lstStyle/>
          <a:p>
            <a:fld id="{054C8753-49EE-4AA4-B7F7-004F2534EA1E}" type="slidenum">
              <a:rPr lang="ru-RU" smtClean="0"/>
              <a:pPr/>
              <a:t>‹#›</a:t>
            </a:fld>
            <a:endParaRPr lang="ru-RU" dirty="0"/>
          </a:p>
        </p:txBody>
      </p:sp>
      <p:pic>
        <p:nvPicPr>
          <p:cNvPr id="3" name="Рисунок 2" descr="http://93A7C4B339CCDD211E158032049A3A49.dms.sberbank.ru/93A7C4B339CCDD211E158032049A3A49-048609E64F524779FACC06A290525D57-028113238EC6D8AC5E862ACF66077798/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3782990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3_ИТ-внедрения">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DDFFA306-4E15-E949-9709-F8153EE88F42}"/>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84988645-5DB7-DE46-AA2C-D6394E2333C6}"/>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1DACB476-9A9C-CE43-AAA2-1C3E85359649}"/>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3204DC8C-00D6-CC4B-A90F-B012B8D42D31}"/>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A5BD6F3C-8579-9A4F-97F1-221D0CC58B01}"/>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F76CE5E0-D155-3142-82A9-31F639B10BE2}"/>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9AC2FCB7-455D-3846-AF00-6309D169CDE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9E87F866-470E-C145-8842-311DD7F7B35F}"/>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5C7FB279-F2D3-714E-92ED-F0026C26782C}"/>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32E4F3A8-C78F-1048-8D1F-92684DD8BF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3EABC97C-9CA4-8E45-81FE-30AD7798833D}"/>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ED815AFE-15DA-324F-ADD8-E2339785B335}"/>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1B65C54A-16FA-FE4B-95D2-203E345C1B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1086753F-AFC5-FC4E-92BC-786E7B3F4B79}"/>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B86FA67C-29F4-604E-8A62-5D634E81B9DE}"/>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A2C03665-9F07-7644-86E8-F2F1D9EC220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7579A64F-3789-7644-BF39-7666B0F9017C}"/>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F252FDBC-7306-B944-9A3A-6B1EC16C21DA}"/>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55B5BA8A-6484-194C-AE62-FDDAFE2F13C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3BF7AAB1-4487-A640-8100-04A90A7FBCED}"/>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F9EE6884-3EF7-7D49-A06B-796FD72261B0}"/>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47ECFC8-1380-4044-89EB-F729E5ED6AD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5E0368B5-7EC1-9441-B9DA-57F07877F1FA}"/>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D233AE29-F3C8-B346-BEA2-1292D0F9D499}"/>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B36C9A63-1EE0-1442-A27C-73DC0FE2A26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D5F8CEF5-E90A-6446-B143-4CBE695E90E5}"/>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11AA4665-BE6E-6544-A2E3-8ACDFA32037F}"/>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767BE6A3-B4CE-8D46-82FD-66A60F6FAC6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3303DB7D-72DB-D445-A492-293F5CF0CB60}"/>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0EC0FF97-4FB9-8F42-AC0D-77CBEFCB5F80}"/>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08C060D3-1ABB-954D-9DE4-DB091D8765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DA358D83-886A-D54D-9290-396D66205888}"/>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C27ECD3D-559B-CA45-B98E-E5DB0A983AD6}"/>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FCC4A12B-BBB2-7E4B-8C9D-3B3F9D67365A}"/>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20D4FFB4-007A-B44A-8698-D43D037B3515}"/>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TextBox 99">
            <a:extLst>
              <a:ext uri="{FF2B5EF4-FFF2-40B4-BE49-F238E27FC236}">
                <a16:creationId xmlns:a16="http://schemas.microsoft.com/office/drawing/2014/main" id="{879D4E54-1AAB-F842-84E1-7B3E1BCF8A8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1" name="Рисунок 100">
            <a:extLst>
              <a:ext uri="{FF2B5EF4-FFF2-40B4-BE49-F238E27FC236}">
                <a16:creationId xmlns:a16="http://schemas.microsoft.com/office/drawing/2014/main" id="{9F6E8E67-2134-6746-9960-67133E72DEF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C7B065E1-3737-DA47-A21A-8C04F014A130}"/>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A2EB8D49-44A1-4A4F-A665-A3344CAA3365}"/>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09" name="Рисунок 108">
            <a:extLst>
              <a:ext uri="{FF2B5EF4-FFF2-40B4-BE49-F238E27FC236}">
                <a16:creationId xmlns:a16="http://schemas.microsoft.com/office/drawing/2014/main" id="{0A91E382-6A64-AB4E-BAB2-F264BD0B22C0}"/>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0" name="Прямоугольник 109">
            <a:extLst>
              <a:ext uri="{FF2B5EF4-FFF2-40B4-BE49-F238E27FC236}">
                <a16:creationId xmlns:a16="http://schemas.microsoft.com/office/drawing/2014/main" id="{D7B5DFA6-8E5D-4142-9A69-DBAB5A845C87}"/>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C05285A9-C78B-CA4F-B15E-86EC9B34D6BE}"/>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2" name="Рисунок 111">
            <a:extLst>
              <a:ext uri="{FF2B5EF4-FFF2-40B4-BE49-F238E27FC236}">
                <a16:creationId xmlns:a16="http://schemas.microsoft.com/office/drawing/2014/main" id="{E9E2D4E6-5E28-944A-A33C-6B1997C10EE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3" name="Прямоугольник 112">
            <a:extLst>
              <a:ext uri="{FF2B5EF4-FFF2-40B4-BE49-F238E27FC236}">
                <a16:creationId xmlns:a16="http://schemas.microsoft.com/office/drawing/2014/main" id="{BAB6EAD4-0B11-C842-BEB6-C727F45B5F9A}"/>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6884F00B-B497-4F4D-98B5-140F57BB5F00}"/>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5" name="Рисунок 114">
            <a:extLst>
              <a:ext uri="{FF2B5EF4-FFF2-40B4-BE49-F238E27FC236}">
                <a16:creationId xmlns:a16="http://schemas.microsoft.com/office/drawing/2014/main" id="{B2CFEE18-0D9B-604A-B78B-3204A7CEC07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85" name="Прямоугольник 184">
            <a:extLst>
              <a:ext uri="{FF2B5EF4-FFF2-40B4-BE49-F238E27FC236}">
                <a16:creationId xmlns:a16="http://schemas.microsoft.com/office/drawing/2014/main" id="{890AE502-6D2D-9840-AA20-BE4F59893916}"/>
              </a:ext>
            </a:extLst>
          </p:cNvPr>
          <p:cNvSpPr/>
          <p:nvPr userDrawn="1"/>
        </p:nvSpPr>
        <p:spPr>
          <a:xfrm>
            <a:off x="0" y="5292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 name="TextBox 185">
            <a:extLst>
              <a:ext uri="{FF2B5EF4-FFF2-40B4-BE49-F238E27FC236}">
                <a16:creationId xmlns:a16="http://schemas.microsoft.com/office/drawing/2014/main" id="{E20B85DD-FC8D-6241-9AA6-6C4DD4278170}"/>
              </a:ext>
            </a:extLst>
          </p:cNvPr>
          <p:cNvSpPr txBox="1"/>
          <p:nvPr userDrawn="1"/>
        </p:nvSpPr>
        <p:spPr>
          <a:xfrm>
            <a:off x="604489" y="5392584"/>
            <a:ext cx="1439290" cy="230832"/>
          </a:xfrm>
          <a:prstGeom prst="rect">
            <a:avLst/>
          </a:prstGeom>
          <a:noFill/>
        </p:spPr>
        <p:txBody>
          <a:bodyPr wrap="square" rtlCol="0" anchor="ctr">
            <a:spAutoFit/>
          </a:bodyPr>
          <a:lstStyle/>
          <a:p>
            <a:r>
              <a:rPr lang="en-US" sz="900" b="1" dirty="0">
                <a:solidFill>
                  <a:schemeClr val="bg1"/>
                </a:solidFill>
              </a:rPr>
              <a:t>IT-</a:t>
            </a:r>
            <a:r>
              <a:rPr lang="ru-RU" sz="900" b="1" dirty="0">
                <a:solidFill>
                  <a:schemeClr val="bg1"/>
                </a:solidFill>
              </a:rPr>
              <a:t>внедрения</a:t>
            </a:r>
          </a:p>
        </p:txBody>
      </p:sp>
      <p:pic>
        <p:nvPicPr>
          <p:cNvPr id="187" name="Рисунок 186">
            <a:extLst>
              <a:ext uri="{FF2B5EF4-FFF2-40B4-BE49-F238E27FC236}">
                <a16:creationId xmlns:a16="http://schemas.microsoft.com/office/drawing/2014/main" id="{58722B2D-4C96-8A4B-BB84-32A648579FA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5364000"/>
            <a:ext cx="288000" cy="288000"/>
          </a:xfrm>
          <a:prstGeom prst="rect">
            <a:avLst/>
          </a:prstGeom>
        </p:spPr>
      </p:pic>
      <p:sp>
        <p:nvSpPr>
          <p:cNvPr id="53" name="Прямоугольник 52">
            <a:extLst>
              <a:ext uri="{FF2B5EF4-FFF2-40B4-BE49-F238E27FC236}">
                <a16:creationId xmlns:a16="http://schemas.microsoft.com/office/drawing/2014/main" id="{1C0D21BB-EDFE-D944-A87E-D59C6F702564}"/>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A0850A7D-A225-724F-B822-833A0B52EF2D}"/>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7441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4_Housekeeping dashboard">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BC8E6E5D-70F2-E24E-8A30-5CA5A090B08D}"/>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F30FEF1C-CDC7-324E-9731-D4FD1762AC6F}"/>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48DA50FF-3032-8C46-87C8-0834FD4A605A}"/>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FCF68C8F-D679-ED4D-9405-6C66367F54E3}"/>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C251325C-84DA-C841-AC5D-81DC5243AD3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9A50D578-C8D0-0245-B07C-1B4EDA98D6D2}"/>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9C44079C-4446-A748-A098-EE007009CBB7}"/>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ABC53B92-3877-E24B-9891-0C324F843531}"/>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BDCB41B9-E853-0C43-9A5E-3BCF890CE556}"/>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27B3AF6D-DA74-9B4D-8AF5-0E04E2C64B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B98B1AC4-52D0-0049-9945-FCD3B7581CC1}"/>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CBC6A984-A57C-7C45-B4DB-1312F04E3AFD}"/>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27DFA1E5-0CA2-204B-91E7-A81F44A649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487DB0E0-2302-BF49-8F24-15183E5A8FF5}"/>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931D5255-3E6C-5F46-917B-E67E45DC9CED}"/>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DC326296-C91A-2E46-AE36-E632D4C576A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015693F7-2B66-D846-8B02-D11551B94B40}"/>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B88EA959-27DF-FA4D-8C28-7DE73B48C506}"/>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2AC9A54F-C03C-D642-B560-FA7B70135B8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9794F5C4-9DCC-2D46-B91E-75A507CA2F5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6EB06C74-61BA-1744-B22E-AB27180DF331}"/>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27E936D3-0B22-4A45-9F9F-602D576606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2334DA49-7E78-7D48-A3B1-9F9AF62CF641}"/>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C261CCDE-B025-6146-811E-C20EB9ACB2D7}"/>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A3ED3DEC-7028-B541-AFF7-361A8DFF78C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CC132977-CBD0-1B40-BF2A-E6FF59AF80D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3E32EF39-2D0D-8144-869A-44EA3BD47CAC}"/>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84B360DE-1FA3-FE4F-BEB6-BDEB8C052FF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D76E6F21-3381-5A4A-9A02-6598295AC25B}"/>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360E435E-DC06-424F-9B25-03E19F2829FD}"/>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2E8DA84-EB0C-6D4E-A5D9-5F91B14FFDA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1105A2AF-8021-1342-A513-2C12297B6C85}"/>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AE4AAA0E-410A-7648-9A48-D50E20C80673}"/>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E98BDE3E-31E1-444C-8A2F-855937B59810}"/>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41AC88E8-4267-E74E-879A-49276F0FE410}"/>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988A4365-A412-FC4E-8219-20BDF9EFAF35}"/>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B5434D16-DD9A-0E4D-A71E-0CF0F7394F3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B33C1554-F6DA-2640-BC95-C93B8E6FC73B}"/>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4336B050-6CEE-5644-8EEB-ECAA229171DD}"/>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B96BF871-A2DF-CE41-A42E-6BEC4483A4C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3806C03E-9B04-5F41-BDCC-993EC18DF832}"/>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DFFE2BCB-A6B6-6247-8A04-6AE4A1B87345}"/>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4F12502A-2D47-464D-BF73-F9DA9746347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6" name="Прямоугольник 115">
            <a:extLst>
              <a:ext uri="{FF2B5EF4-FFF2-40B4-BE49-F238E27FC236}">
                <a16:creationId xmlns:a16="http://schemas.microsoft.com/office/drawing/2014/main" id="{D356A863-8ED0-104C-A979-011ADC9CA5F7}"/>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E84BD71D-6511-D649-B681-40BF6DC15B69}"/>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B801D65F-1EDC-3F4F-83D0-786DC17DA30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89" name="Прямоугольник 188">
            <a:extLst>
              <a:ext uri="{FF2B5EF4-FFF2-40B4-BE49-F238E27FC236}">
                <a16:creationId xmlns:a16="http://schemas.microsoft.com/office/drawing/2014/main" id="{8AE3B7E6-3007-2941-81A3-21BDEB2EC6B9}"/>
              </a:ext>
            </a:extLst>
          </p:cNvPr>
          <p:cNvSpPr/>
          <p:nvPr userDrawn="1"/>
        </p:nvSpPr>
        <p:spPr>
          <a:xfrm>
            <a:off x="0" y="5724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TextBox 189">
            <a:extLst>
              <a:ext uri="{FF2B5EF4-FFF2-40B4-BE49-F238E27FC236}">
                <a16:creationId xmlns:a16="http://schemas.microsoft.com/office/drawing/2014/main" id="{70010455-FBAE-194A-B4A7-9E0159C29FC4}"/>
              </a:ext>
            </a:extLst>
          </p:cNvPr>
          <p:cNvSpPr txBox="1"/>
          <p:nvPr userDrawn="1"/>
        </p:nvSpPr>
        <p:spPr>
          <a:xfrm>
            <a:off x="604489" y="5824584"/>
            <a:ext cx="1439290" cy="230832"/>
          </a:xfrm>
          <a:prstGeom prst="rect">
            <a:avLst/>
          </a:prstGeom>
          <a:noFill/>
        </p:spPr>
        <p:txBody>
          <a:bodyPr wrap="square" rtlCol="0" anchor="ctr">
            <a:spAutoFit/>
          </a:bodyPr>
          <a:lstStyle/>
          <a:p>
            <a:r>
              <a:rPr lang="en-US" sz="900" b="1" dirty="0">
                <a:solidFill>
                  <a:schemeClr val="bg1"/>
                </a:solidFill>
              </a:rPr>
              <a:t>Housekeeping dashboard</a:t>
            </a:r>
            <a:endParaRPr lang="ru-RU" sz="900" b="1" dirty="0">
              <a:solidFill>
                <a:schemeClr val="bg1"/>
              </a:solidFill>
            </a:endParaRPr>
          </a:p>
        </p:txBody>
      </p:sp>
      <p:pic>
        <p:nvPicPr>
          <p:cNvPr id="191" name="Рисунок 190">
            <a:extLst>
              <a:ext uri="{FF2B5EF4-FFF2-40B4-BE49-F238E27FC236}">
                <a16:creationId xmlns:a16="http://schemas.microsoft.com/office/drawing/2014/main" id="{56B9C68B-7BB9-884D-BEDC-D92335D8281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5796000"/>
            <a:ext cx="288000" cy="288000"/>
          </a:xfrm>
          <a:prstGeom prst="rect">
            <a:avLst/>
          </a:prstGeom>
        </p:spPr>
      </p:pic>
      <p:sp>
        <p:nvSpPr>
          <p:cNvPr id="53" name="Прямоугольник 52">
            <a:extLst>
              <a:ext uri="{FF2B5EF4-FFF2-40B4-BE49-F238E27FC236}">
                <a16:creationId xmlns:a16="http://schemas.microsoft.com/office/drawing/2014/main" id="{25D879A6-CBDA-ED4B-86CF-803AFB23ED49}"/>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F0A6CCB5-6DB2-C741-905E-C8246E9FB6BF}"/>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5" name="Рисунок 4"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6" name="Рисунок 5"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7" name="Рисунок 6"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901880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5_Дополнительно">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D8782B54-09F5-FF48-9B91-5AF0B81A52BB}"/>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BB5AA8F6-C08B-CB4A-8762-DBC65E1FBF92}"/>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47EE5BF7-FE67-064C-BD00-33AACC8A266C}"/>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B4E24D38-DAE0-A845-A2CC-FF4925853E28}"/>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D09FC5A9-0200-B340-B4FF-5E3472DDD361}"/>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2FBF37FB-131F-7F48-A501-AC2B06644F19}"/>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D74756C2-0474-F745-86EE-35A0D1F8FBE8}"/>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D557E184-5A8E-074E-A890-C6F394D26181}"/>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B136CCC9-B874-964A-9353-16FC33392E7E}"/>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723B0DE7-EA2E-7647-BFF2-F0F88DDEE4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AF03B150-8FEF-4146-9948-924FF8312163}"/>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0F1BC41A-4AC5-D544-9430-F8CCFEB0144B}"/>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095B8517-A845-E948-A6BD-A1AB41C76D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11CD41B4-58C4-7349-BA2D-618DF6701CB6}"/>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F6BD64F6-CE5D-9F46-9D0F-691CC9848852}"/>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73BAFEF7-2D2A-064A-B22A-84845B1BC5B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2DAFC37C-AF10-1546-B7DF-798FD68E4CDE}"/>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A4F2405B-DFB1-DA4D-99DA-87D6F23A4251}"/>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43A06FF3-64A6-464C-A7B3-879FC42C0BB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1965265F-8368-CE4E-AA9C-1CBADD449870}"/>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3861ED43-2259-4A41-8446-781F203172B9}"/>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74A212F8-6C9B-9348-9AA2-FA83D33980A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0C22D92A-0F7A-5840-A64B-9BBF7B142252}"/>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94DA328A-2023-0D4B-A9C7-37DEEB53C7D8}"/>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FB1DF208-643C-9747-BF21-F947E988939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3BEA8ED4-7390-9046-AA7E-6EFFD312E53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8A0D4B8C-45C3-3048-BCC5-2DBC75721F47}"/>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2676D885-46BC-4B44-B3A3-BBFF9928123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51B97417-22BE-B643-AF16-00D97D7BADAA}"/>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6F2D877A-6916-8845-AB04-AD1A2047FBF0}"/>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2C0460A-0A47-F84E-83AB-675E887F677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961A2AB0-4F3F-9749-8AB5-D4BD15FA30C1}"/>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355732E1-C24D-1F45-B0E1-F9A53BD8567B}"/>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BC9FE514-F8C2-7849-A6A4-8F925DF33B09}"/>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470711CE-745D-E540-93A5-CAA08FC072AC}"/>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7" name="TextBox 96">
            <a:extLst>
              <a:ext uri="{FF2B5EF4-FFF2-40B4-BE49-F238E27FC236}">
                <a16:creationId xmlns:a16="http://schemas.microsoft.com/office/drawing/2014/main" id="{7DB94F94-F1F4-EF40-A063-120B87083725}"/>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98" name="Рисунок 97">
            <a:extLst>
              <a:ext uri="{FF2B5EF4-FFF2-40B4-BE49-F238E27FC236}">
                <a16:creationId xmlns:a16="http://schemas.microsoft.com/office/drawing/2014/main" id="{EA639D4A-E876-A344-91CF-9C0FCC1393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99" name="Прямоугольник 98">
            <a:extLst>
              <a:ext uri="{FF2B5EF4-FFF2-40B4-BE49-F238E27FC236}">
                <a16:creationId xmlns:a16="http://schemas.microsoft.com/office/drawing/2014/main" id="{ED1372D9-E19A-8544-85B7-028DAB7C8067}"/>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92A15AAB-9DFA-7149-B982-CCAC4152CDE7}"/>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4" name="Рисунок 103">
            <a:extLst>
              <a:ext uri="{FF2B5EF4-FFF2-40B4-BE49-F238E27FC236}">
                <a16:creationId xmlns:a16="http://schemas.microsoft.com/office/drawing/2014/main" id="{8EDC4888-B047-1845-B6D1-DBA16E92882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5" name="Прямоугольник 104">
            <a:extLst>
              <a:ext uri="{FF2B5EF4-FFF2-40B4-BE49-F238E27FC236}">
                <a16:creationId xmlns:a16="http://schemas.microsoft.com/office/drawing/2014/main" id="{938976E7-9CA7-524B-A9C5-18EBA5BC2F94}"/>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F46D6FD2-8B82-EA44-8518-4593379245C9}"/>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09" name="Рисунок 108">
            <a:extLst>
              <a:ext uri="{FF2B5EF4-FFF2-40B4-BE49-F238E27FC236}">
                <a16:creationId xmlns:a16="http://schemas.microsoft.com/office/drawing/2014/main" id="{FC14728E-78BB-3647-BF71-98573E246A0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0" name="Прямоугольник 109">
            <a:extLst>
              <a:ext uri="{FF2B5EF4-FFF2-40B4-BE49-F238E27FC236}">
                <a16:creationId xmlns:a16="http://schemas.microsoft.com/office/drawing/2014/main" id="{8EA413F7-F2CF-2E4F-AA2A-807627A1CBCD}"/>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8010D40C-1CDB-AD43-868B-0071FF18907C}"/>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2" name="Рисунок 111">
            <a:extLst>
              <a:ext uri="{FF2B5EF4-FFF2-40B4-BE49-F238E27FC236}">
                <a16:creationId xmlns:a16="http://schemas.microsoft.com/office/drawing/2014/main" id="{389A9504-9942-9C46-B91B-4F6395AD3AC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94" name="Прямоугольник 193">
            <a:extLst>
              <a:ext uri="{FF2B5EF4-FFF2-40B4-BE49-F238E27FC236}">
                <a16:creationId xmlns:a16="http://schemas.microsoft.com/office/drawing/2014/main" id="{1AEB36F1-0B85-8D4A-B3C9-47F82A5FA594}"/>
              </a:ext>
            </a:extLst>
          </p:cNvPr>
          <p:cNvSpPr/>
          <p:nvPr userDrawn="1"/>
        </p:nvSpPr>
        <p:spPr>
          <a:xfrm>
            <a:off x="0" y="6156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5" name="TextBox 194">
            <a:extLst>
              <a:ext uri="{FF2B5EF4-FFF2-40B4-BE49-F238E27FC236}">
                <a16:creationId xmlns:a16="http://schemas.microsoft.com/office/drawing/2014/main" id="{013E5196-FDF2-7948-B005-A97E7E9527E5}"/>
              </a:ext>
            </a:extLst>
          </p:cNvPr>
          <p:cNvSpPr txBox="1"/>
          <p:nvPr userDrawn="1"/>
        </p:nvSpPr>
        <p:spPr>
          <a:xfrm>
            <a:off x="604489" y="6256584"/>
            <a:ext cx="1439290" cy="230832"/>
          </a:xfrm>
          <a:prstGeom prst="rect">
            <a:avLst/>
          </a:prstGeom>
          <a:noFill/>
        </p:spPr>
        <p:txBody>
          <a:bodyPr wrap="square" rtlCol="0" anchor="ctr">
            <a:spAutoFit/>
          </a:bodyPr>
          <a:lstStyle/>
          <a:p>
            <a:r>
              <a:rPr lang="ru-RU" sz="900" b="1" dirty="0">
                <a:solidFill>
                  <a:schemeClr val="bg1"/>
                </a:solidFill>
              </a:rPr>
              <a:t>Дополнительно</a:t>
            </a:r>
          </a:p>
        </p:txBody>
      </p:sp>
      <p:pic>
        <p:nvPicPr>
          <p:cNvPr id="196" name="Рисунок 195">
            <a:extLst>
              <a:ext uri="{FF2B5EF4-FFF2-40B4-BE49-F238E27FC236}">
                <a16:creationId xmlns:a16="http://schemas.microsoft.com/office/drawing/2014/main" id="{26E4282E-A92C-F140-9BC2-BCAB9E7C980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6228000"/>
            <a:ext cx="288000" cy="288000"/>
          </a:xfrm>
          <a:prstGeom prst="rect">
            <a:avLst/>
          </a:prstGeom>
        </p:spPr>
      </p:pic>
      <p:sp>
        <p:nvSpPr>
          <p:cNvPr id="53" name="Прямоугольник 52">
            <a:extLst>
              <a:ext uri="{FF2B5EF4-FFF2-40B4-BE49-F238E27FC236}">
                <a16:creationId xmlns:a16="http://schemas.microsoft.com/office/drawing/2014/main" id="{3C6A29F3-0ED7-9646-9C12-A135630D20B9}"/>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90BA47B-644C-164D-8434-599A8D845AE6}"/>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5" name="Рисунок 4"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6" name="Рисунок 5"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7" name="Рисунок 6"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772861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ОС блока (лого)">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F58A97C1-CBDC-F341-AB90-EB0671A1DA02}"/>
              </a:ext>
            </a:extLst>
          </p:cNvPr>
          <p:cNvSpPr>
            <a:spLocks noGrp="1"/>
          </p:cNvSpPr>
          <p:nvPr>
            <p:ph type="title"/>
          </p:nvPr>
        </p:nvSpPr>
        <p:spPr>
          <a:xfrm>
            <a:off x="191344" y="1"/>
            <a:ext cx="9289032"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4" name="TextBox 93">
            <a:extLst>
              <a:ext uri="{FF2B5EF4-FFF2-40B4-BE49-F238E27FC236}">
                <a16:creationId xmlns:a16="http://schemas.microsoft.com/office/drawing/2014/main" id="{8ABAD0E0-B078-FF4E-83AF-D94F3678245B}"/>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pic>
        <p:nvPicPr>
          <p:cNvPr id="3" name="Рисунок 2">
            <a:extLst>
              <a:ext uri="{FF2B5EF4-FFF2-40B4-BE49-F238E27FC236}">
                <a16:creationId xmlns:a16="http://schemas.microsoft.com/office/drawing/2014/main" id="{892DAC0A-FA61-6547-9C54-FE7681EEEB8D}"/>
              </a:ext>
            </a:extLst>
          </p:cNvPr>
          <p:cNvPicPr>
            <a:picLocks noChangeAspect="1"/>
          </p:cNvPicPr>
          <p:nvPr userDrawn="1"/>
        </p:nvPicPr>
        <p:blipFill rotWithShape="1">
          <a:blip r:embed="rId2" cstate="print">
            <a:clrChange>
              <a:clrFrom>
                <a:srgbClr val="215F38"/>
              </a:clrFrom>
              <a:clrTo>
                <a:srgbClr val="215F38">
                  <a:alpha val="0"/>
                </a:srgbClr>
              </a:clrTo>
            </a:clrChange>
            <a:extLst>
              <a:ext uri="{28A0092B-C50C-407E-A947-70E740481C1C}">
                <a14:useLocalDpi xmlns:a14="http://schemas.microsoft.com/office/drawing/2010/main" val="0"/>
              </a:ext>
            </a:extLst>
          </a:blip>
          <a:srcRect l="12458" t="15687" r="11313" b="65496"/>
          <a:stretch/>
        </p:blipFill>
        <p:spPr>
          <a:xfrm>
            <a:off x="10380391" y="0"/>
            <a:ext cx="1640806" cy="540000"/>
          </a:xfrm>
          <a:prstGeom prst="rect">
            <a:avLst/>
          </a:prstGeom>
        </p:spPr>
      </p:pic>
      <p:pic>
        <p:nvPicPr>
          <p:cNvPr id="5" name="Рисунок 4" descr="http://DF3E5075026D06B109AE70DBF9D6CDD1.dms.sberbank.ru/DF3E5075026D06B109AE70DBF9D6CDD1-92DCC9725E0A03BFCF87C98938EC5031-7C306E030999F7BF689A16489D167D10/1.png"/>
          <p:cNvPicPr>
            <a:picLocks/>
          </p:cNvPicPr>
          <p:nvPr userDrawn="1"/>
        </p:nvPicPr>
        <p:blipFill>
          <a:blip r:link="rId3"/>
          <a:stretch>
            <a:fillRect/>
          </a:stretch>
        </p:blipFill>
        <p:spPr>
          <a:xfrm>
            <a:off x="0" y="0"/>
            <a:ext cx="1588" cy="1588"/>
          </a:xfrm>
          <a:prstGeom prst="rect">
            <a:avLst/>
          </a:prstGeom>
        </p:spPr>
      </p:pic>
      <p:pic>
        <p:nvPicPr>
          <p:cNvPr id="6" name="Рисунок 5" descr="http://DF3E5075026D06B109AE70DBF9D6CDD1.dms.sberbank.ru/DF3E5075026D06B109AE70DBF9D6CDD1-92DCC9725E0A03BFCF87C98938EC5031-7C306E030999F7BF689A16489D167D10/1.png"/>
          <p:cNvPicPr>
            <a:picLocks/>
          </p:cNvPicPr>
          <p:nvPr userDrawn="1"/>
        </p:nvPicPr>
        <p:blipFill>
          <a:blip r:link="rId3"/>
          <a:stretch>
            <a:fillRect/>
          </a:stretch>
        </p:blipFill>
        <p:spPr>
          <a:xfrm>
            <a:off x="0" y="0"/>
            <a:ext cx="1588" cy="1588"/>
          </a:xfrm>
          <a:prstGeom prst="rect">
            <a:avLst/>
          </a:prstGeom>
        </p:spPr>
      </p:pic>
    </p:spTree>
    <p:extLst>
      <p:ext uri="{BB962C8B-B14F-4D97-AF65-F5344CB8AC3E}">
        <p14:creationId xmlns:p14="http://schemas.microsoft.com/office/powerpoint/2010/main" val="1333980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Основной">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73"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spcBef>
                <a:spcPct val="50000"/>
              </a:spcBef>
              <a:defRPr/>
            </a:pPr>
            <a:r>
              <a:rPr lang="ru-RU" sz="1200" dirty="0">
                <a:solidFill>
                  <a:schemeClr val="tx1"/>
                </a:solidFill>
                <a:latin typeface="Calibri" pitchFamily="34" charset="0"/>
                <a:cs typeface="Calibri" pitchFamily="34" charset="0"/>
              </a:rPr>
              <a:t>© Департамент финансов</a:t>
            </a:r>
            <a:endParaRPr lang="en-US" sz="1200" dirty="0">
              <a:solidFill>
                <a:schemeClr val="tx1"/>
              </a:solidFill>
              <a:latin typeface="Calibri" pitchFamily="34" charset="0"/>
              <a:cs typeface="Calibri" pitchFamily="34" charset="0"/>
            </a:endParaRPr>
          </a:p>
        </p:txBody>
      </p:sp>
      <p:sp>
        <p:nvSpPr>
          <p:cNvPr id="9" name="Параллелограмм 8"/>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Tree>
    <p:extLst>
      <p:ext uri="{BB962C8B-B14F-4D97-AF65-F5344CB8AC3E}">
        <p14:creationId xmlns:p14="http://schemas.microsoft.com/office/powerpoint/2010/main" val="201422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Чужие слайды">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8682"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9" name="Параллелограмм 8"/>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pic>
        <p:nvPicPr>
          <p:cNvPr id="12" name="Рисунок 11" descr="http://D0340E7D5E8451B36CF9DE5E517AB11D.dms.sberbank.ru/D0340E7D5E8451B36CF9DE5E517AB11D-76E77F61EA6BF346E8CD249421A1F0C6-979C24910635A5F09AF6D68FE94A4CA8/1.png"/>
          <p:cNvPicPr>
            <a:picLocks/>
          </p:cNvPicPr>
          <p:nvPr userDrawn="1"/>
        </p:nvPicPr>
        <p:blipFill>
          <a:blip r:link="rId3"/>
          <a:stretch>
            <a:fillRect/>
          </a:stretch>
        </p:blipFill>
        <p:spPr>
          <a:xfrm>
            <a:off x="0" y="0"/>
            <a:ext cx="1588" cy="1588"/>
          </a:xfrm>
          <a:prstGeom prst="rect">
            <a:avLst/>
          </a:prstGeom>
        </p:spPr>
      </p:pic>
    </p:spTree>
    <p:extLst>
      <p:ext uri="{BB962C8B-B14F-4D97-AF65-F5344CB8AC3E}">
        <p14:creationId xmlns:p14="http://schemas.microsoft.com/office/powerpoint/2010/main" val="2066525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Содержание">
    <p:spTree>
      <p:nvGrpSpPr>
        <p:cNvPr id="1" name=""/>
        <p:cNvGrpSpPr/>
        <p:nvPr/>
      </p:nvGrpSpPr>
      <p:grpSpPr>
        <a:xfrm>
          <a:off x="0" y="0"/>
          <a:ext cx="0" cy="0"/>
          <a:chOff x="0" y="0"/>
          <a:chExt cx="0" cy="0"/>
        </a:xfrm>
      </p:grpSpPr>
      <p:sp>
        <p:nvSpPr>
          <p:cNvPr id="23" name="Параллелограмм 22"/>
          <p:cNvSpPr>
            <a:spLocks/>
          </p:cNvSpPr>
          <p:nvPr userDrawn="1"/>
        </p:nvSpPr>
        <p:spPr bwMode="auto">
          <a:xfrm>
            <a:off x="239392" y="-27384"/>
            <a:ext cx="384000"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9" name="Параллелограмм 18"/>
          <p:cNvSpPr/>
          <p:nvPr userDrawn="1"/>
        </p:nvSpPr>
        <p:spPr bwMode="auto">
          <a:xfrm>
            <a:off x="71392" y="44624"/>
            <a:ext cx="336000" cy="468000"/>
          </a:xfrm>
          <a:prstGeom prst="parallelogram">
            <a:avLst>
              <a:gd name="adj" fmla="val 77525"/>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6" name="Параллелограмм 5"/>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7" name="Параллелограмм 6"/>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Tree>
    <p:extLst>
      <p:ext uri="{BB962C8B-B14F-4D97-AF65-F5344CB8AC3E}">
        <p14:creationId xmlns:p14="http://schemas.microsoft.com/office/powerpoint/2010/main" val="7745606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p:spTree>
      <p:nvGrpSpPr>
        <p:cNvPr id="1" name=""/>
        <p:cNvGrpSpPr/>
        <p:nvPr/>
      </p:nvGrpSpPr>
      <p:grpSpPr>
        <a:xfrm>
          <a:off x="0" y="0"/>
          <a:ext cx="0" cy="0"/>
          <a:chOff x="0" y="0"/>
          <a:chExt cx="0" cy="0"/>
        </a:xfrm>
      </p:grpSpPr>
      <p:sp>
        <p:nvSpPr>
          <p:cNvPr id="13" name="Прямоугольный треугольник 12"/>
          <p:cNvSpPr/>
          <p:nvPr userDrawn="1"/>
        </p:nvSpPr>
        <p:spPr bwMode="auto">
          <a:xfrm rot="10800000" flipH="1">
            <a:off x="-432711" y="-425"/>
            <a:ext cx="3727205" cy="5737692"/>
          </a:xfrm>
          <a:prstGeom prst="rtTriangle">
            <a:avLst/>
          </a:prstGeom>
          <a:gradFill flip="none" rotWithShape="1">
            <a:gsLst>
              <a:gs pos="0">
                <a:schemeClr val="accent1">
                  <a:tint val="66000"/>
                  <a:satMod val="160000"/>
                </a:schemeClr>
              </a:gs>
              <a:gs pos="0">
                <a:schemeClr val="bg1">
                  <a:lumMod val="85000"/>
                </a:schemeClr>
              </a:gs>
              <a:gs pos="100000">
                <a:srgbClr val="E8E8E8"/>
              </a:gs>
            </a:gsLst>
            <a:lin ang="162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Franklin Gothic Book" pitchFamily="34" charset="0"/>
            </a:endParaRPr>
          </a:p>
        </p:txBody>
      </p:sp>
      <p:sp>
        <p:nvSpPr>
          <p:cNvPr id="19" name="Параллелограмм 18"/>
          <p:cNvSpPr/>
          <p:nvPr userDrawn="1"/>
        </p:nvSpPr>
        <p:spPr bwMode="auto">
          <a:xfrm>
            <a:off x="8592277" y="-6985"/>
            <a:ext cx="494400"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3" name="Параллелограмм 22"/>
          <p:cNvSpPr>
            <a:spLocks/>
          </p:cNvSpPr>
          <p:nvPr userDrawn="1"/>
        </p:nvSpPr>
        <p:spPr bwMode="auto">
          <a:xfrm>
            <a:off x="1009269" y="865"/>
            <a:ext cx="2280000" cy="3356129"/>
          </a:xfrm>
          <a:prstGeom prst="parallelogram">
            <a:avLst>
              <a:gd name="adj" fmla="val 9491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pic>
        <p:nvPicPr>
          <p:cNvPr id="7" name="Picture 15" descr="logo"/>
          <p:cNvPicPr>
            <a:picLocks noChangeAspect="1" noChangeArrowheads="1"/>
          </p:cNvPicPr>
          <p:nvPr userDrawn="1"/>
        </p:nvPicPr>
        <p:blipFill>
          <a:blip r:embed="rId2" cstate="print"/>
          <a:srcRect/>
          <a:stretch>
            <a:fillRect/>
          </a:stretch>
        </p:blipFill>
        <p:spPr bwMode="auto">
          <a:xfrm>
            <a:off x="9539684" y="324695"/>
            <a:ext cx="2349955" cy="468000"/>
          </a:xfrm>
          <a:prstGeom prst="rect">
            <a:avLst/>
          </a:prstGeom>
          <a:noFill/>
          <a:ln w="9525">
            <a:noFill/>
            <a:miter lim="800000"/>
            <a:headEnd/>
            <a:tailEnd/>
          </a:ln>
        </p:spPr>
      </p:pic>
      <p:sp>
        <p:nvSpPr>
          <p:cNvPr id="9" name="Параллелограмм 8"/>
          <p:cNvSpPr>
            <a:spLocks/>
          </p:cNvSpPr>
          <p:nvPr userDrawn="1"/>
        </p:nvSpPr>
        <p:spPr bwMode="auto">
          <a:xfrm>
            <a:off x="8123993" y="149182"/>
            <a:ext cx="681600" cy="938244"/>
          </a:xfrm>
          <a:prstGeom prst="parallelogram">
            <a:avLst>
              <a:gd name="adj" fmla="val 88198"/>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2" name="Прямоугольный треугольник 11"/>
          <p:cNvSpPr/>
          <p:nvPr userDrawn="1"/>
        </p:nvSpPr>
        <p:spPr bwMode="auto">
          <a:xfrm flipH="1">
            <a:off x="8922242" y="1124745"/>
            <a:ext cx="3727205" cy="5737692"/>
          </a:xfrm>
          <a:prstGeom prst="rtTriangle">
            <a:avLst/>
          </a:prstGeom>
          <a:gradFill flip="none" rotWithShape="1">
            <a:gsLst>
              <a:gs pos="0">
                <a:schemeClr val="accent1">
                  <a:tint val="66000"/>
                  <a:satMod val="160000"/>
                </a:schemeClr>
              </a:gs>
              <a:gs pos="0">
                <a:schemeClr val="bg1">
                  <a:lumMod val="85000"/>
                </a:schemeClr>
              </a:gs>
              <a:gs pos="100000">
                <a:srgbClr val="E8E8E8"/>
              </a:gs>
            </a:gsLst>
            <a:lin ang="162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Franklin Gothic Book" pitchFamily="34" charset="0"/>
            </a:endParaRPr>
          </a:p>
        </p:txBody>
      </p:sp>
      <p:sp>
        <p:nvSpPr>
          <p:cNvPr id="20" name="Параллелограмм 19"/>
          <p:cNvSpPr>
            <a:spLocks/>
          </p:cNvSpPr>
          <p:nvPr userDrawn="1"/>
        </p:nvSpPr>
        <p:spPr bwMode="auto">
          <a:xfrm>
            <a:off x="519194" y="-117881"/>
            <a:ext cx="911685" cy="828000"/>
          </a:xfrm>
          <a:prstGeom prst="parallelogram">
            <a:avLst>
              <a:gd name="adj" fmla="val 58313"/>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1" name="Параллелограмм 20"/>
          <p:cNvSpPr>
            <a:spLocks/>
          </p:cNvSpPr>
          <p:nvPr userDrawn="1"/>
        </p:nvSpPr>
        <p:spPr bwMode="auto">
          <a:xfrm>
            <a:off x="911432" y="6021288"/>
            <a:ext cx="895361" cy="1224136"/>
          </a:xfrm>
          <a:prstGeom prst="parallelogram">
            <a:avLst>
              <a:gd name="adj" fmla="val 8942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2" name="Параллелограмм 21"/>
          <p:cNvSpPr>
            <a:spLocks/>
          </p:cNvSpPr>
          <p:nvPr userDrawn="1"/>
        </p:nvSpPr>
        <p:spPr bwMode="auto">
          <a:xfrm>
            <a:off x="-1603962" y="11051370"/>
            <a:ext cx="1207087" cy="1077735"/>
          </a:xfrm>
          <a:prstGeom prst="parallelogram">
            <a:avLst>
              <a:gd name="adj" fmla="val 58313"/>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6" name="Параллелограмм 25"/>
          <p:cNvSpPr/>
          <p:nvPr userDrawn="1"/>
        </p:nvSpPr>
        <p:spPr bwMode="auto">
          <a:xfrm>
            <a:off x="8911915" y="3471123"/>
            <a:ext cx="2476467" cy="3400839"/>
          </a:xfrm>
          <a:prstGeom prst="parallelogram">
            <a:avLst>
              <a:gd name="adj" fmla="val 8903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7" name="Параллелограмм 26"/>
          <p:cNvSpPr>
            <a:spLocks/>
          </p:cNvSpPr>
          <p:nvPr userDrawn="1"/>
        </p:nvSpPr>
        <p:spPr bwMode="auto">
          <a:xfrm>
            <a:off x="11311877" y="5348940"/>
            <a:ext cx="671856" cy="936000"/>
          </a:xfrm>
          <a:prstGeom prst="parallelogram">
            <a:avLst>
              <a:gd name="adj" fmla="val 8942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30" name="Параллелограмм 29"/>
          <p:cNvSpPr/>
          <p:nvPr userDrawn="1"/>
        </p:nvSpPr>
        <p:spPr bwMode="auto">
          <a:xfrm>
            <a:off x="632529" y="188119"/>
            <a:ext cx="720000" cy="1044000"/>
          </a:xfrm>
          <a:prstGeom prst="parallelogram">
            <a:avLst>
              <a:gd name="adj" fmla="val 92258"/>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4" name="Параллелограмм 23"/>
          <p:cNvSpPr/>
          <p:nvPr userDrawn="1"/>
        </p:nvSpPr>
        <p:spPr bwMode="auto">
          <a:xfrm>
            <a:off x="1641632" y="5816940"/>
            <a:ext cx="671856" cy="606208"/>
          </a:xfrm>
          <a:prstGeom prst="parallelogram">
            <a:avLst>
              <a:gd name="adj" fmla="val 57816"/>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31" name="Параллелограмм 30"/>
          <p:cNvSpPr/>
          <p:nvPr userDrawn="1"/>
        </p:nvSpPr>
        <p:spPr bwMode="auto">
          <a:xfrm>
            <a:off x="11551733" y="5153440"/>
            <a:ext cx="432000" cy="576000"/>
          </a:xfrm>
          <a:prstGeom prst="parallelogram">
            <a:avLst>
              <a:gd name="adj" fmla="val 83558"/>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Tree>
    <p:extLst>
      <p:ext uri="{BB962C8B-B14F-4D97-AF65-F5344CB8AC3E}">
        <p14:creationId xmlns:p14="http://schemas.microsoft.com/office/powerpoint/2010/main" val="451865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Основной">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63"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spcBef>
                <a:spcPct val="50000"/>
              </a:spcBef>
              <a:defRPr/>
            </a:pPr>
            <a:r>
              <a:rPr lang="ru-RU" sz="1200" dirty="0">
                <a:solidFill>
                  <a:prstClr val="white">
                    <a:lumMod val="50000"/>
                  </a:prstClr>
                </a:solidFill>
                <a:latin typeface="Calibri" pitchFamily="34" charset="0"/>
                <a:cs typeface="Calibri" pitchFamily="34" charset="0"/>
              </a:rPr>
              <a:t>© Казначейство</a:t>
            </a:r>
            <a:endParaRPr lang="en-US" sz="1200" dirty="0">
              <a:solidFill>
                <a:prstClr val="white">
                  <a:lumMod val="50000"/>
                </a:prstClr>
              </a:solidFill>
              <a:latin typeface="Calibri" pitchFamily="34" charset="0"/>
              <a:cs typeface="Calibri" pitchFamily="34" charset="0"/>
            </a:endParaRPr>
          </a:p>
        </p:txBody>
      </p:sp>
      <p:sp>
        <p:nvSpPr>
          <p:cNvPr id="9" name="Параллелограмм 8"/>
          <p:cNvSpPr/>
          <p:nvPr userDrawn="1"/>
        </p:nvSpPr>
        <p:spPr bwMode="auto">
          <a:xfrm>
            <a:off x="11623632"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1589461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Чужие слайды">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63"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9" name="Параллелограмм 8"/>
          <p:cNvSpPr/>
          <p:nvPr userDrawn="1"/>
        </p:nvSpPr>
        <p:spPr bwMode="auto">
          <a:xfrm>
            <a:off x="11623632"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408491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2389344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Основной">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79"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spcBef>
                <a:spcPct val="50000"/>
              </a:spcBef>
              <a:defRPr/>
            </a:pPr>
            <a:r>
              <a:rPr lang="ru-RU" sz="1200" dirty="0">
                <a:solidFill>
                  <a:prstClr val="black"/>
                </a:solidFill>
                <a:latin typeface="Calibri" pitchFamily="34" charset="0"/>
                <a:cs typeface="Calibri" pitchFamily="34" charset="0"/>
              </a:rPr>
              <a:t>© Департамент финансов</a:t>
            </a:r>
            <a:endParaRPr lang="en-US" sz="1200" dirty="0">
              <a:solidFill>
                <a:prstClr val="black"/>
              </a:solidFill>
              <a:latin typeface="Calibri" pitchFamily="34" charset="0"/>
              <a:cs typeface="Calibri" pitchFamily="34" charset="0"/>
            </a:endParaRPr>
          </a:p>
        </p:txBody>
      </p:sp>
      <p:sp>
        <p:nvSpPr>
          <p:cNvPr id="9" name="Параллелограмм 8"/>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3360864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Содержание">
    <p:spTree>
      <p:nvGrpSpPr>
        <p:cNvPr id="1" name=""/>
        <p:cNvGrpSpPr/>
        <p:nvPr/>
      </p:nvGrpSpPr>
      <p:grpSpPr>
        <a:xfrm>
          <a:off x="0" y="0"/>
          <a:ext cx="0" cy="0"/>
          <a:chOff x="0" y="0"/>
          <a:chExt cx="0" cy="0"/>
        </a:xfrm>
      </p:grpSpPr>
      <p:sp>
        <p:nvSpPr>
          <p:cNvPr id="23" name="Параллелограмм 22"/>
          <p:cNvSpPr>
            <a:spLocks/>
          </p:cNvSpPr>
          <p:nvPr userDrawn="1"/>
        </p:nvSpPr>
        <p:spPr bwMode="auto">
          <a:xfrm>
            <a:off x="239392" y="-27384"/>
            <a:ext cx="384000"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71392" y="44624"/>
            <a:ext cx="336000" cy="468000"/>
          </a:xfrm>
          <a:prstGeom prst="parallelogram">
            <a:avLst>
              <a:gd name="adj" fmla="val 77525"/>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6" name="Параллелограмм 5"/>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7" name="Параллелограмм 6"/>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30202038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CZAR2014_Обычный слайд">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507"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fontAlgn="auto" hangingPunct="1">
              <a:spcBef>
                <a:spcPct val="50000"/>
              </a:spcBef>
              <a:spcAft>
                <a:spcPts val="0"/>
              </a:spcAft>
              <a:defRPr/>
            </a:pPr>
            <a:r>
              <a:rPr lang="ru-RU" sz="1200" dirty="0">
                <a:solidFill>
                  <a:prstClr val="white">
                    <a:lumMod val="50000"/>
                  </a:prstClr>
                </a:solidFill>
                <a:latin typeface="Calibri" pitchFamily="34" charset="0"/>
                <a:cs typeface="Calibri" pitchFamily="34" charset="0"/>
              </a:rPr>
              <a:t>Казначейство</a:t>
            </a:r>
            <a:endParaRPr lang="en-US" sz="1200" dirty="0">
              <a:solidFill>
                <a:prstClr val="white">
                  <a:lumMod val="50000"/>
                </a:prstClr>
              </a:solidFill>
              <a:latin typeface="Calibri" pitchFamily="34" charset="0"/>
              <a:cs typeface="Calibri" pitchFamily="34" charset="0"/>
            </a:endParaRPr>
          </a:p>
        </p:txBody>
      </p:sp>
      <p:sp>
        <p:nvSpPr>
          <p:cNvPr id="13" name="Параллелограмм 12"/>
          <p:cNvSpPr>
            <a:spLocks/>
          </p:cNvSpPr>
          <p:nvPr userDrawn="1"/>
        </p:nvSpPr>
        <p:spPr bwMode="auto">
          <a:xfrm>
            <a:off x="11519228" y="6544797"/>
            <a:ext cx="350400" cy="325880"/>
          </a:xfrm>
          <a:prstGeom prst="parallelogram">
            <a:avLst>
              <a:gd name="adj" fmla="val 55062"/>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14" name="Параллелограмм 13"/>
          <p:cNvSpPr/>
          <p:nvPr userDrawn="1"/>
        </p:nvSpPr>
        <p:spPr bwMode="auto">
          <a:xfrm>
            <a:off x="11649887" y="6453615"/>
            <a:ext cx="308620" cy="366563"/>
          </a:xfrm>
          <a:prstGeom prst="parallelogram">
            <a:avLst>
              <a:gd name="adj" fmla="val 70730"/>
            </a:avLst>
          </a:prstGeom>
          <a:gradFill flip="none" rotWithShape="1">
            <a:gsLst>
              <a:gs pos="0">
                <a:srgbClr val="AB331F"/>
              </a:gs>
              <a:gs pos="100000">
                <a:srgbClr val="DA4A32"/>
              </a:gs>
            </a:gsLst>
            <a:lin ang="0" scaled="1"/>
            <a:tileRect/>
          </a:gradFill>
          <a:ln w="9525" cap="flat" cmpd="sng" algn="ctr">
            <a:noFill/>
            <a:prstDash val="solid"/>
          </a:ln>
          <a:effectLst>
            <a:outerShdw blurRad="38100" dist="38100" dir="2700000" sx="87000" sy="87000" algn="tl" rotWithShape="0">
              <a:prstClr val="black">
                <a:alpha val="45000"/>
              </a:prstClr>
            </a:outerShdw>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10" name="Заголовок 1"/>
          <p:cNvSpPr>
            <a:spLocks noGrp="1"/>
          </p:cNvSpPr>
          <p:nvPr>
            <p:ph type="title"/>
          </p:nvPr>
        </p:nvSpPr>
        <p:spPr>
          <a:xfrm>
            <a:off x="239184" y="0"/>
            <a:ext cx="11343216" cy="620688"/>
          </a:xfrm>
          <a:prstGeom prst="rect">
            <a:avLst/>
          </a:prstGeom>
        </p:spPr>
        <p:txBody>
          <a:bodyPr lIns="108000" tIns="0" rIns="0" bIns="0" anchor="ctr"/>
          <a:lstStyle>
            <a:lvl1pPr>
              <a:defRPr>
                <a:solidFill>
                  <a:srgbClr val="3F3F3F"/>
                </a:solidFill>
              </a:defRPr>
            </a:lvl1pPr>
          </a:lstStyle>
          <a:p>
            <a:r>
              <a:rPr lang="ru-RU" dirty="0"/>
              <a:t>Образец заголовка</a:t>
            </a:r>
          </a:p>
        </p:txBody>
      </p:sp>
    </p:spTree>
    <p:extLst>
      <p:ext uri="{BB962C8B-B14F-4D97-AF65-F5344CB8AC3E}">
        <p14:creationId xmlns:p14="http://schemas.microsoft.com/office/powerpoint/2010/main" val="8987907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Пользовательский маке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471" imgH="472" progId="TCLayout.ActiveDocument.1">
                  <p:embed/>
                </p:oleObj>
              </mc:Choice>
              <mc:Fallback>
                <p:oleObj name="Слайд think-cell" r:id="rId4" imgW="471" imgH="472" progId="TCLayout.ActiveDocument.1">
                  <p:embed/>
                  <p:pic>
                    <p:nvPicPr>
                      <p:cNvPr id="5" name="Объект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Прямоугольник 3" hidden="1"/>
          <p:cNvSpPr/>
          <p:nvPr userDrawn="1">
            <p:custDataLst>
              <p:tags r:id="rId2"/>
            </p:custDataLst>
          </p:nvPr>
        </p:nvSpPr>
        <p:spPr>
          <a:xfrm>
            <a:off x="0" y="0"/>
            <a:ext cx="158750" cy="158750"/>
          </a:xfrm>
          <a:prstGeom prst="rect">
            <a:avLst/>
          </a:prstGeom>
          <a:solidFill>
            <a:schemeClr val="accent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2000" b="0" i="0" baseline="0" dirty="0">
              <a:latin typeface="Segoe UI" panose="020B0502040204020203" pitchFamily="34" charset="0"/>
              <a:ea typeface="+mj-ea"/>
              <a:cs typeface="+mj-cs"/>
              <a:sym typeface="Segoe UI" panose="020B0502040204020203" pitchFamily="34" charset="0"/>
            </a:endParaRPr>
          </a:p>
        </p:txBody>
      </p:sp>
      <p:sp>
        <p:nvSpPr>
          <p:cNvPr id="2" name="Заголовок 1"/>
          <p:cNvSpPr>
            <a:spLocks noGrp="1"/>
          </p:cNvSpPr>
          <p:nvPr>
            <p:ph type="title"/>
          </p:nvPr>
        </p:nvSpPr>
        <p:spPr>
          <a:xfrm>
            <a:off x="391265" y="192075"/>
            <a:ext cx="10555873" cy="276999"/>
          </a:xfrm>
        </p:spPr>
        <p:txBody>
          <a:bodyPr/>
          <a:lstStyle>
            <a:lvl1pPr>
              <a:defRPr sz="2000"/>
            </a:lvl1pPr>
          </a:lstStyle>
          <a:p>
            <a:r>
              <a:rPr lang="ru-RU"/>
              <a:t>Образец заголовка</a:t>
            </a:r>
            <a:endParaRPr lang="ru-RU" dirty="0"/>
          </a:p>
        </p:txBody>
      </p:sp>
      <p:sp>
        <p:nvSpPr>
          <p:cNvPr id="3" name="Номер слайда 2"/>
          <p:cNvSpPr>
            <a:spLocks noGrp="1"/>
          </p:cNvSpPr>
          <p:nvPr>
            <p:ph type="sldNum" sz="quarter" idx="10"/>
          </p:nvPr>
        </p:nvSpPr>
        <p:spPr>
          <a:xfrm>
            <a:off x="11810470" y="6576020"/>
            <a:ext cx="589856" cy="365125"/>
          </a:xfrm>
          <a:prstGeom prst="rect">
            <a:avLst/>
          </a:prstGeom>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pic>
        <p:nvPicPr>
          <p:cNvPr id="2167" name="Рисунок 2166"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68" name="Рисунок 2167"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69" name="Рисунок 2168"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0" name="Рисунок 2169"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1" name="Рисунок 2170"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2" name="Рисунок 2171"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3" name="Рисунок 2172"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4" name="Рисунок 2173"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5" name="Рисунок 2174"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6" name="Рисунок 2175"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7" name="Рисунок 2176"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8" name="Рисунок 2177"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spTree>
    <p:extLst>
      <p:ext uri="{BB962C8B-B14F-4D97-AF65-F5344CB8AC3E}">
        <p14:creationId xmlns:p14="http://schemas.microsoft.com/office/powerpoint/2010/main" val="3419690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Слайд с данными максимального размера ">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269" imgH="230" progId="TCLayout.ActiveDocument.1">
                  <p:embed/>
                </p:oleObj>
              </mc:Choice>
              <mc:Fallback>
                <p:oleObj name="Слайд think-cell" r:id="rId4" imgW="269" imgH="230" progId="TCLayout.ActiveDocument.1">
                  <p:embed/>
                  <p:pic>
                    <p:nvPicPr>
                      <p:cNvPr id="3" name="Объект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Прямоугольник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ru-RU" sz="2300" b="0" i="0" baseline="0" dirty="0">
              <a:latin typeface="Stem Medium" panose="020B0603020203020204" pitchFamily="34" charset="-52"/>
              <a:ea typeface="Stem Medium" panose="020B0603020203020204" pitchFamily="34" charset="-52"/>
              <a:cs typeface="+mj-cs"/>
              <a:sym typeface="Stem Medium" panose="020B0603020203020204" pitchFamily="34" charset="-52"/>
            </a:endParaRPr>
          </a:p>
        </p:txBody>
      </p:sp>
      <p:sp>
        <p:nvSpPr>
          <p:cNvPr id="7" name="Заголовок 8"/>
          <p:cNvSpPr>
            <a:spLocks noGrp="1"/>
          </p:cNvSpPr>
          <p:nvPr>
            <p:ph type="title" hasCustomPrompt="1"/>
          </p:nvPr>
        </p:nvSpPr>
        <p:spPr>
          <a:xfrm>
            <a:off x="1188000" y="410186"/>
            <a:ext cx="9840363" cy="399712"/>
          </a:xfrm>
        </p:spPr>
        <p:txBody>
          <a:bodyPr lIns="0" tIns="0" anchor="t">
            <a:normAutofit/>
          </a:bodyPr>
          <a:lstStyle>
            <a:lvl1pPr>
              <a:defRPr sz="2300" baseline="0">
                <a:latin typeface="Stem Medium" panose="020B0603020203020204" pitchFamily="34" charset="-52"/>
                <a:ea typeface="Stem Medium" panose="020B0603020203020204" pitchFamily="34" charset="-52"/>
              </a:defRPr>
            </a:lvl1pPr>
          </a:lstStyle>
          <a:p>
            <a:r>
              <a:rPr lang="ru-RU" dirty="0"/>
              <a:t>Введите заголовок слайда</a:t>
            </a:r>
            <a:r>
              <a:rPr lang="en-US" dirty="0"/>
              <a:t> </a:t>
            </a:r>
            <a:r>
              <a:rPr lang="ru-RU" dirty="0"/>
              <a:t>в этом поле. </a:t>
            </a:r>
          </a:p>
        </p:txBody>
      </p:sp>
      <p:sp>
        <p:nvSpPr>
          <p:cNvPr id="10" name="Номер слайда 5"/>
          <p:cNvSpPr>
            <a:spLocks noGrp="1"/>
          </p:cNvSpPr>
          <p:nvPr>
            <p:ph type="sldNum" sz="quarter" idx="4"/>
          </p:nvPr>
        </p:nvSpPr>
        <p:spPr>
          <a:xfrm>
            <a:off x="11310870" y="6419084"/>
            <a:ext cx="546168" cy="438916"/>
          </a:xfrm>
          <a:prstGeom prst="rect">
            <a:avLst/>
          </a:prstGeom>
        </p:spPr>
        <p:txBody>
          <a:bodyPr vert="horz" lIns="0" tIns="0" rIns="0" bIns="0" rtlCol="0" anchor="t"/>
          <a:lstStyle>
            <a:lvl1pPr algn="ctr">
              <a:defRPr sz="1400">
                <a:solidFill>
                  <a:schemeClr val="tx1"/>
                </a:solidFill>
                <a:latin typeface="DINPro-Medium" panose="02000503030000020004" pitchFamily="50" charset="0"/>
              </a:defRPr>
            </a:lvl1pPr>
          </a:lstStyle>
          <a:p>
            <a:fld id="{7AA1B1C1-C365-41D6-80E4-1EDD994B2838}" type="slidenum">
              <a:rPr lang="ru-RU" smtClean="0"/>
              <a:pPr/>
              <a:t>‹#›</a:t>
            </a:fld>
            <a:endParaRPr lang="ru-RU" dirty="0"/>
          </a:p>
        </p:txBody>
      </p:sp>
      <p:sp>
        <p:nvSpPr>
          <p:cNvPr id="19" name="Объект 18"/>
          <p:cNvSpPr>
            <a:spLocks noGrp="1"/>
          </p:cNvSpPr>
          <p:nvPr>
            <p:ph sz="quarter" idx="12" hasCustomPrompt="1"/>
          </p:nvPr>
        </p:nvSpPr>
        <p:spPr>
          <a:xfrm>
            <a:off x="1200150" y="1376363"/>
            <a:ext cx="9828213" cy="4897437"/>
          </a:xfrm>
        </p:spPr>
        <p:txBody>
          <a:bodyPr tIns="1152000" anchor="ctr">
            <a:normAutofit/>
          </a:bodyPr>
          <a:lstStyle>
            <a:lvl1pPr marL="0" indent="0" algn="ctr">
              <a:buNone/>
              <a:defRPr sz="1800" baseline="0"/>
            </a:lvl1pPr>
          </a:lstStyle>
          <a:p>
            <a:r>
              <a:rPr lang="ru-RU" dirty="0"/>
              <a:t>Вставьте необходимые данные. Они будут отображаться на весь слайд.</a:t>
            </a:r>
          </a:p>
        </p:txBody>
      </p:sp>
      <p:sp>
        <p:nvSpPr>
          <p:cNvPr id="11" name="Текст 2"/>
          <p:cNvSpPr>
            <a:spLocks noGrp="1"/>
          </p:cNvSpPr>
          <p:nvPr>
            <p:ph type="body" sz="quarter" idx="13" hasCustomPrompt="1"/>
          </p:nvPr>
        </p:nvSpPr>
        <p:spPr>
          <a:xfrm>
            <a:off x="9390528" y="6402758"/>
            <a:ext cx="1770063" cy="314325"/>
          </a:xfrm>
        </p:spPr>
        <p:txBody>
          <a:bodyPr>
            <a:normAutofit/>
          </a:bodyPr>
          <a:lstStyle>
            <a:lvl1pPr marL="0" indent="0" algn="r">
              <a:buNone/>
              <a:defRPr sz="1100" baseline="0"/>
            </a:lvl1pPr>
          </a:lstStyle>
          <a:p>
            <a:pPr lvl="0"/>
            <a:r>
              <a:rPr lang="ru-RU" dirty="0"/>
              <a:t>НАЗВАНИЕ РАЗДЕЛА</a:t>
            </a:r>
          </a:p>
        </p:txBody>
      </p:sp>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7908" y="388743"/>
            <a:ext cx="486104" cy="486000"/>
          </a:xfrm>
          <a:prstGeom prst="rect">
            <a:avLst/>
          </a:prstGeom>
        </p:spPr>
      </p:pic>
      <p:sp>
        <p:nvSpPr>
          <p:cNvPr id="15" name="Текст 19"/>
          <p:cNvSpPr>
            <a:spLocks noGrp="1"/>
          </p:cNvSpPr>
          <p:nvPr>
            <p:ph type="body" sz="quarter" idx="11" hasCustomPrompt="1"/>
          </p:nvPr>
        </p:nvSpPr>
        <p:spPr>
          <a:xfrm>
            <a:off x="1193610" y="818137"/>
            <a:ext cx="10663428" cy="297427"/>
          </a:xfrm>
        </p:spPr>
        <p:txBody>
          <a:bodyPr lIns="0" tIns="0" rIns="0" bIns="0">
            <a:noAutofit/>
          </a:bodyPr>
          <a:lstStyle>
            <a:lvl1pPr marL="0" indent="0">
              <a:buNone/>
              <a:defRPr sz="1500" baseline="0">
                <a:latin typeface="Stem Thin" panose="020B0303020203020204" pitchFamily="34" charset="-52"/>
                <a:ea typeface="Stem Thin" panose="020B0303020203020204" pitchFamily="34" charset="-52"/>
              </a:defRPr>
            </a:lvl1pPr>
            <a:lvl2pPr>
              <a:defRPr sz="1600">
                <a:latin typeface="Stem Thin" panose="020B0303020203020204" pitchFamily="34" charset="-52"/>
                <a:ea typeface="Stem Thin" panose="020B0303020203020204" pitchFamily="34" charset="-52"/>
              </a:defRPr>
            </a:lvl2pPr>
            <a:lvl3pPr>
              <a:defRPr sz="1600">
                <a:latin typeface="Stem Thin" panose="020B0303020203020204" pitchFamily="34" charset="-52"/>
                <a:ea typeface="Stem Thin" panose="020B0303020203020204" pitchFamily="34" charset="-52"/>
              </a:defRPr>
            </a:lvl3pPr>
            <a:lvl4pPr>
              <a:defRPr sz="1600">
                <a:latin typeface="Stem Thin" panose="020B0303020203020204" pitchFamily="34" charset="-52"/>
                <a:ea typeface="Stem Thin" panose="020B0303020203020204" pitchFamily="34" charset="-52"/>
              </a:defRPr>
            </a:lvl4pPr>
            <a:lvl5pPr>
              <a:defRPr sz="1600">
                <a:latin typeface="Stem Thin" panose="020B0303020203020204" pitchFamily="34" charset="-52"/>
                <a:ea typeface="Stem Thin" panose="020B0303020203020204" pitchFamily="34" charset="-52"/>
              </a:defRPr>
            </a:lvl5pPr>
          </a:lstStyle>
          <a:p>
            <a:pPr lvl="0"/>
            <a:r>
              <a:rPr lang="ru-RU" dirty="0"/>
              <a:t>Введите комментарий или описание слайда.</a:t>
            </a:r>
          </a:p>
        </p:txBody>
      </p:sp>
      <p:pic>
        <p:nvPicPr>
          <p:cNvPr id="4" name="Рисунок 3" descr="http://3EEE8CC36362A1B93106D340F90BE226.dms.sberbank.ru/3EEE8CC36362A1B93106D340F90BE226-A3706015402A346BAE2C7E4161CEDD42-DA6E8F237AE873BF559EA13E499ED118/1.png"/>
          <p:cNvPicPr>
            <a:picLocks/>
          </p:cNvPicPr>
          <p:nvPr userDrawn="1"/>
        </p:nvPicPr>
        <p:blipFill>
          <a:blip r:link="rId7"/>
          <a:stretch>
            <a:fillRect/>
          </a:stretch>
        </p:blipFill>
        <p:spPr>
          <a:xfrm>
            <a:off x="0" y="0"/>
            <a:ext cx="1588" cy="1588"/>
          </a:xfrm>
          <a:prstGeom prst="rect">
            <a:avLst/>
          </a:prstGeom>
        </p:spPr>
      </p:pic>
      <p:pic>
        <p:nvPicPr>
          <p:cNvPr id="5" name="Рисунок 4" descr="http://3EEE8CC36362A1B93106D340F90BE226.dms.sberbank.ru/3EEE8CC36362A1B93106D340F90BE226-A3706015402A346BAE2C7E4161CEDD42-DA6E8F237AE873BF559EA13E499ED118/1.png"/>
          <p:cNvPicPr>
            <a:picLocks/>
          </p:cNvPicPr>
          <p:nvPr userDrawn="1"/>
        </p:nvPicPr>
        <p:blipFill>
          <a:blip r:link="rId7"/>
          <a:stretch>
            <a:fillRect/>
          </a:stretch>
        </p:blipFill>
        <p:spPr>
          <a:xfrm>
            <a:off x="0" y="0"/>
            <a:ext cx="1588" cy="1588"/>
          </a:xfrm>
          <a:prstGeom prst="rect">
            <a:avLst/>
          </a:prstGeom>
        </p:spPr>
      </p:pic>
      <p:pic>
        <p:nvPicPr>
          <p:cNvPr id="6" name="Рисунок 5" descr="http://3EEE8CC36362A1B93106D340F90BE226.dms.sberbank.ru/3EEE8CC36362A1B93106D340F90BE226-A3706015402A346BAE2C7E4161CEDD42-DA6E8F237AE873BF559EA13E499ED118/1.png"/>
          <p:cNvPicPr>
            <a:picLocks/>
          </p:cNvPicPr>
          <p:nvPr userDrawn="1"/>
        </p:nvPicPr>
        <p:blipFill>
          <a:blip r:link="rId7"/>
          <a:stretch>
            <a:fillRect/>
          </a:stretch>
        </p:blipFill>
        <p:spPr>
          <a:xfrm>
            <a:off x="0" y="0"/>
            <a:ext cx="1588" cy="1588"/>
          </a:xfrm>
          <a:prstGeom prst="rect">
            <a:avLst/>
          </a:prstGeom>
        </p:spPr>
      </p:pic>
      <p:pic>
        <p:nvPicPr>
          <p:cNvPr id="8" name="Рисунок 7" descr="http://3EEE8CC36362A1B93106D340F90BE226.dms.sberbank.ru/3EEE8CC36362A1B93106D340F90BE226-A3706015402A346BAE2C7E4161CEDD42-DA6E8F237AE873BF559EA13E499ED118/1.png"/>
          <p:cNvPicPr>
            <a:picLocks/>
          </p:cNvPicPr>
          <p:nvPr userDrawn="1"/>
        </p:nvPicPr>
        <p:blipFill>
          <a:blip r:link="rId7"/>
          <a:stretch>
            <a:fillRect/>
          </a:stretch>
        </p:blipFill>
        <p:spPr>
          <a:xfrm>
            <a:off x="0" y="0"/>
            <a:ext cx="1588" cy="1588"/>
          </a:xfrm>
          <a:prstGeom prst="rect">
            <a:avLst/>
          </a:prstGeom>
        </p:spPr>
      </p:pic>
      <p:pic>
        <p:nvPicPr>
          <p:cNvPr id="9" name="Рисунок 8" descr="http://3EEE8CC36362A1B93106D340F90BE226.dms.sberbank.ru/3EEE8CC36362A1B93106D340F90BE226-A3706015402A346BAE2C7E4161CEDD42-DA6E8F237AE873BF559EA13E499ED118/1.png"/>
          <p:cNvPicPr>
            <a:picLocks/>
          </p:cNvPicPr>
          <p:nvPr userDrawn="1"/>
        </p:nvPicPr>
        <p:blipFill>
          <a:blip r:link="rId7"/>
          <a:stretch>
            <a:fillRect/>
          </a:stretch>
        </p:blipFill>
        <p:spPr>
          <a:xfrm>
            <a:off x="0" y="0"/>
            <a:ext cx="1588" cy="1588"/>
          </a:xfrm>
          <a:prstGeom prst="rect">
            <a:avLst/>
          </a:prstGeom>
        </p:spPr>
      </p:pic>
      <p:pic>
        <p:nvPicPr>
          <p:cNvPr id="12" name="Рисунок 11" descr="http://3EEE8CC36362A1B93106D340F90BE226.dms.sberbank.ru/3EEE8CC36362A1B93106D340F90BE226-A3706015402A346BAE2C7E4161CEDD42-DA6E8F237AE873BF559EA13E499ED118/1.png"/>
          <p:cNvPicPr>
            <a:picLocks/>
          </p:cNvPicPr>
          <p:nvPr userDrawn="1"/>
        </p:nvPicPr>
        <p:blipFill>
          <a:blip r:link="rId7"/>
          <a:stretch>
            <a:fillRect/>
          </a:stretch>
        </p:blipFill>
        <p:spPr>
          <a:xfrm>
            <a:off x="0" y="0"/>
            <a:ext cx="1588" cy="1588"/>
          </a:xfrm>
          <a:prstGeom prst="rect">
            <a:avLst/>
          </a:prstGeom>
        </p:spPr>
      </p:pic>
      <p:pic>
        <p:nvPicPr>
          <p:cNvPr id="13" name="Рисунок 12" descr="http://3EEE8CC36362A1B93106D340F90BE226.dms.sberbank.ru/3EEE8CC36362A1B93106D340F90BE226-A3706015402A346BAE2C7E4161CEDD42-DA6E8F237AE873BF559EA13E499ED118/1.png"/>
          <p:cNvPicPr>
            <a:picLocks/>
          </p:cNvPicPr>
          <p:nvPr userDrawn="1"/>
        </p:nvPicPr>
        <p:blipFill>
          <a:blip r:link="rId7"/>
          <a:stretch>
            <a:fillRect/>
          </a:stretch>
        </p:blipFill>
        <p:spPr>
          <a:xfrm>
            <a:off x="0" y="0"/>
            <a:ext cx="1588" cy="1588"/>
          </a:xfrm>
          <a:prstGeom prst="rect">
            <a:avLst/>
          </a:prstGeom>
        </p:spPr>
      </p:pic>
    </p:spTree>
    <p:extLst>
      <p:ext uri="{BB962C8B-B14F-4D97-AF65-F5344CB8AC3E}">
        <p14:creationId xmlns:p14="http://schemas.microsoft.com/office/powerpoint/2010/main" val="693543326"/>
      </p:ext>
    </p:extLst>
  </p:cSld>
  <p:clrMapOvr>
    <a:masterClrMapping/>
  </p:clrMapOvr>
  <p:extLst>
    <p:ext uri="{DCECCB84-F9BA-43D5-87BE-67443E8EF086}">
      <p15:sldGuideLst xmlns:p15="http://schemas.microsoft.com/office/powerpoint/2012/main">
        <p15:guide id="1" orient="horz" pos="867">
          <p15:clr>
            <a:srgbClr val="547EBF"/>
          </p15:clr>
        </p15:guide>
        <p15:guide id="2" orient="horz" pos="3952">
          <p15:clr>
            <a:srgbClr val="547EBF"/>
          </p15:clr>
        </p15:guide>
        <p15:guide id="3" pos="756">
          <p15:clr>
            <a:srgbClr val="547EBF"/>
          </p15:clr>
        </p15:guide>
        <p15:guide id="4" pos="6947">
          <p15:clr>
            <a:srgbClr val="547EB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pPr/>
              <a:t>‹#›</a:t>
            </a:fld>
            <a:endParaRPr lang="ru-RU" dirty="0"/>
          </a:p>
        </p:txBody>
      </p:sp>
      <p:pic>
        <p:nvPicPr>
          <p:cNvPr id="4" name="Рисунок 3" descr="http://93A7C4B339CCDD211E158032049A3A49.dms.sberbank.ru/93A7C4B339CCDD211E158032049A3A49-048609E64F524779FACC06A290525D57-028113238EC6D8AC5E862ACF66077798/1.png"/>
          <p:cNvPicPr>
            <a:picLocks/>
          </p:cNvPicPr>
          <p:nvPr userDrawn="1"/>
        </p:nvPicPr>
        <p:blipFill>
          <a:blip r:link="rId2"/>
          <a:stretch>
            <a:fillRect/>
          </a:stretch>
        </p:blipFill>
        <p:spPr>
          <a:xfrm>
            <a:off x="0" y="0"/>
            <a:ext cx="1588" cy="1588"/>
          </a:xfrm>
          <a:prstGeom prst="rect">
            <a:avLst/>
          </a:prstGeom>
        </p:spPr>
      </p:pic>
      <p:pic>
        <p:nvPicPr>
          <p:cNvPr id="5" name="Рисунок 4" descr="http://93A7C4B339CCDD211E158032049A3A49.dms.sberbank.ru/93A7C4B339CCDD211E158032049A3A49-048609E64F524779FACC06A290525D57-028113238EC6D8AC5E862ACF66077798/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241758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727696" y="6126265"/>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1839516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727696" y="6126265"/>
            <a:ext cx="521496" cy="365125"/>
          </a:xfrm>
          <a:prstGeom prst="rect">
            <a:avLst/>
          </a:prstGeom>
        </p:spPr>
        <p:txBody>
          <a:bodyPr/>
          <a:lstStyle/>
          <a:p>
            <a:fld id="{054C8753-49EE-4AA4-B7F7-004F2534EA1E}" type="slidenum">
              <a:rPr lang="ru-RU" smtClean="0"/>
              <a:pPr/>
              <a:t>‹#›</a:t>
            </a:fld>
            <a:endParaRPr lang="ru-RU" dirty="0"/>
          </a:p>
        </p:txBody>
      </p:sp>
    </p:spTree>
    <p:extLst>
      <p:ext uri="{BB962C8B-B14F-4D97-AF65-F5344CB8AC3E}">
        <p14:creationId xmlns:p14="http://schemas.microsoft.com/office/powerpoint/2010/main" val="380478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145803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tags" Target="../tags/tag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tags" Target="../tags/tag6.x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13.xml"/><Relationship Id="rId7" Type="http://schemas.openxmlformats.org/officeDocument/2006/relationships/tags" Target="../tags/tag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oleObject" Target="../embeddings/oleObject8.bin"/><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41" Type="http://schemas.openxmlformats.org/officeDocument/2006/relationships/tags" Target="../tags/tag9.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theme" Target="../theme/theme7.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image" Target="../media/image9.emf"/><Relationship Id="rId8" Type="http://schemas.openxmlformats.org/officeDocument/2006/relationships/slideLayout" Target="../slideLayouts/slideLayout23.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4"/>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Слайд think-cell" r:id="rId5" imgW="359" imgH="360" progId="TCLayout.ActiveDocument.1">
                  <p:embed/>
                </p:oleObj>
              </mc:Choice>
              <mc:Fallback>
                <p:oleObj name="Слайд think-cell" r:id="rId5" imgW="359" imgH="360" progId="TCLayout.ActiveDocument.1">
                  <p:embed/>
                  <p:pic>
                    <p:nvPicPr>
                      <p:cNvPr id="2" name="Объект 1" hidden="1"/>
                      <p:cNvPicPr/>
                      <p:nvPr/>
                    </p:nvPicPr>
                    <p:blipFill>
                      <a:blip r:embed="rId6"/>
                      <a:stretch>
                        <a:fillRect/>
                      </a:stretch>
                    </p:blipFill>
                    <p:spPr>
                      <a:xfrm>
                        <a:off x="1589" y="1589"/>
                        <a:ext cx="1588" cy="1588"/>
                      </a:xfrm>
                      <a:prstGeom prst="rect">
                        <a:avLst/>
                      </a:prstGeom>
                    </p:spPr>
                  </p:pic>
                </p:oleObj>
              </mc:Fallback>
            </mc:AlternateContent>
          </a:graphicData>
        </a:graphic>
      </p:graphicFrame>
      <p:pic>
        <p:nvPicPr>
          <p:cNvPr id="7" name="Рисунок 6">
            <a:extLst>
              <a:ext uri="{FF2B5EF4-FFF2-40B4-BE49-F238E27FC236}">
                <a16:creationId xmlns:a16="http://schemas.microsoft.com/office/drawing/2014/main" id="{CF6EDF09-AA0D-4E85-B458-BF9CBED1E70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8312" y="6305821"/>
            <a:ext cx="1431224" cy="268739"/>
          </a:xfrm>
          <a:prstGeom prst="rect">
            <a:avLst/>
          </a:prstGeom>
        </p:spPr>
      </p:pic>
      <p:cxnSp>
        <p:nvCxnSpPr>
          <p:cNvPr id="8" name="Прямая соединительная линия 7">
            <a:extLst>
              <a:ext uri="{FF2B5EF4-FFF2-40B4-BE49-F238E27FC236}">
                <a16:creationId xmlns:a16="http://schemas.microsoft.com/office/drawing/2014/main" id="{C8B732FB-8A0E-4B58-9646-39B75236A086}"/>
              </a:ext>
            </a:extLst>
          </p:cNvPr>
          <p:cNvCxnSpPr>
            <a:cxnSpLocks/>
          </p:cNvCxnSpPr>
          <p:nvPr userDrawn="1"/>
        </p:nvCxnSpPr>
        <p:spPr>
          <a:xfrm>
            <a:off x="3503712" y="6440191"/>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7E2D57-E406-4966-9E02-D34E6ED52C86}"/>
              </a:ext>
            </a:extLst>
          </p:cNvPr>
          <p:cNvSpPr txBox="1"/>
          <p:nvPr userDrawn="1"/>
        </p:nvSpPr>
        <p:spPr>
          <a:xfrm>
            <a:off x="2033412" y="6365263"/>
            <a:ext cx="2730131" cy="161711"/>
          </a:xfrm>
          <a:prstGeom prst="rect">
            <a:avLst/>
          </a:prstGeom>
          <a:noFill/>
        </p:spPr>
        <p:txBody>
          <a:bodyPr wrap="square" lIns="0" tIns="0" rIns="0" bIns="0" rtlCol="0">
            <a:spAutoFit/>
          </a:bodyPr>
          <a:lstStyle/>
          <a:p>
            <a:pPr defTabSz="0"/>
            <a:r>
              <a:rPr lang="en-US" sz="1051" dirty="0">
                <a:solidFill>
                  <a:srgbClr val="283A51"/>
                </a:solidFill>
                <a:latin typeface="Circe Light" panose="020B0402020203020203" pitchFamily="34" charset="-52"/>
              </a:rPr>
              <a:t>Earnings presentation</a:t>
            </a:r>
            <a:endParaRPr lang="ru-RU" sz="1051" dirty="0">
              <a:solidFill>
                <a:srgbClr val="283A51"/>
              </a:solidFill>
              <a:latin typeface="Circe Light" panose="020B0402020203020203" pitchFamily="34" charset="-52"/>
            </a:endParaRPr>
          </a:p>
        </p:txBody>
      </p:sp>
      <p:sp>
        <p:nvSpPr>
          <p:cNvPr id="10" name="Номер слайда 5">
            <a:extLst>
              <a:ext uri="{FF2B5EF4-FFF2-40B4-BE49-F238E27FC236}">
                <a16:creationId xmlns:a16="http://schemas.microsoft.com/office/drawing/2014/main" id="{60315CCD-8C7F-4E6F-9DE8-33C698769B17}"/>
              </a:ext>
            </a:extLst>
          </p:cNvPr>
          <p:cNvSpPr txBox="1">
            <a:spLocks/>
          </p:cNvSpPr>
          <p:nvPr userDrawn="1"/>
        </p:nvSpPr>
        <p:spPr>
          <a:xfrm>
            <a:off x="4151785" y="6263491"/>
            <a:ext cx="611759" cy="365125"/>
          </a:xfrm>
          <a:prstGeom prst="rect">
            <a:avLst/>
          </a:prstGeom>
        </p:spPr>
        <p:txBody>
          <a:bodyPr/>
          <a:lstStyle>
            <a:defPPr>
              <a:defRPr lang="ru-RU"/>
            </a:defPPr>
            <a:lvl1pPr>
              <a:defRPr sz="2000"/>
            </a:lvl1pPr>
          </a:lstStyle>
          <a:p>
            <a:pPr lvl="0"/>
            <a:fld id="{054C8753-49EE-4AA4-B7F7-004F2534EA1E}" type="slidenum">
              <a:rPr lang="ru-RU" sz="2000" smtClean="0"/>
              <a:pPr lvl="0"/>
              <a:t>‹#›</a:t>
            </a:fld>
            <a:endParaRPr lang="ru-RU" sz="2000" dirty="0"/>
          </a:p>
        </p:txBody>
      </p:sp>
    </p:spTree>
    <p:extLst>
      <p:ext uri="{BB962C8B-B14F-4D97-AF65-F5344CB8AC3E}">
        <p14:creationId xmlns:p14="http://schemas.microsoft.com/office/powerpoint/2010/main" val="3633158340"/>
      </p:ext>
    </p:extLst>
  </p:cSld>
  <p:clrMap bg1="lt1" tx1="dk1" bg2="lt2" tx2="dk2" accent1="accent1" accent2="accent2" accent3="accent3" accent4="accent4" accent5="accent5" accent6="accent6" hlink="hlink" folHlink="folHlink"/>
  <p:sldLayoutIdLst>
    <p:sldLayoutId id="2147483674" r:id="rId1"/>
    <p:sldLayoutId id="2147483675" r:id="rId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a:extLst>
              <a:ext uri="{FF2B5EF4-FFF2-40B4-BE49-F238E27FC236}">
                <a16:creationId xmlns:a16="http://schemas.microsoft.com/office/drawing/2014/main" id="{8409898E-CD35-0444-B7FF-823D90A040F7}"/>
              </a:ext>
            </a:extLst>
          </p:cNvPr>
          <p:cNvGraphicFramePr>
            <a:graphicFrameLocks noChangeAspect="1"/>
          </p:cNvGraphicFramePr>
          <p:nvPr userDrawn="1">
            <p:custDataLst>
              <p:tags r:id="rId4"/>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Слайд think-cell" r:id="rId5" imgW="7772400" imgH="10058400" progId="TCLayout.ActiveDocument.1">
                  <p:embed/>
                </p:oleObj>
              </mc:Choice>
              <mc:Fallback>
                <p:oleObj name="Слайд think-cell" r:id="rId5" imgW="7772400" imgH="10058400" progId="TCLayout.ActiveDocument.1">
                  <p:embed/>
                  <p:pic>
                    <p:nvPicPr>
                      <p:cNvPr id="2" name="Объект 1" hidden="1">
                        <a:extLst>
                          <a:ext uri="{FF2B5EF4-FFF2-40B4-BE49-F238E27FC236}">
                            <a16:creationId xmlns:a16="http://schemas.microsoft.com/office/drawing/2014/main" id="{8409898E-CD35-0444-B7FF-823D90A040F7}"/>
                          </a:ext>
                        </a:extLst>
                      </p:cNvPr>
                      <p:cNvPicPr/>
                      <p:nvPr/>
                    </p:nvPicPr>
                    <p:blipFill>
                      <a:blip r:embed="rId6"/>
                      <a:stretch>
                        <a:fillRect/>
                      </a:stretch>
                    </p:blipFill>
                    <p:spPr>
                      <a:xfrm>
                        <a:off x="1589" y="1589"/>
                        <a:ext cx="1587" cy="1587"/>
                      </a:xfrm>
                      <a:prstGeom prst="rect">
                        <a:avLst/>
                      </a:prstGeom>
                    </p:spPr>
                  </p:pic>
                </p:oleObj>
              </mc:Fallback>
            </mc:AlternateContent>
          </a:graphicData>
        </a:graphic>
      </p:graphicFrame>
      <p:cxnSp>
        <p:nvCxnSpPr>
          <p:cNvPr id="3" name="Прямая соединительная линия 2">
            <a:extLst>
              <a:ext uri="{FF2B5EF4-FFF2-40B4-BE49-F238E27FC236}">
                <a16:creationId xmlns:a16="http://schemas.microsoft.com/office/drawing/2014/main" id="{C8B732FB-8A0E-4B58-9646-39B75236A086}"/>
              </a:ext>
            </a:extLst>
          </p:cNvPr>
          <p:cNvCxnSpPr>
            <a:cxnSpLocks/>
          </p:cNvCxnSpPr>
          <p:nvPr userDrawn="1"/>
        </p:nvCxnSpPr>
        <p:spPr>
          <a:xfrm>
            <a:off x="3359696" y="6295576"/>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2F8F90-BF96-4BFE-883A-4458FA97B361}"/>
              </a:ext>
            </a:extLst>
          </p:cNvPr>
          <p:cNvSpPr txBox="1"/>
          <p:nvPr userDrawn="1"/>
        </p:nvSpPr>
        <p:spPr>
          <a:xfrm>
            <a:off x="1756133" y="6226807"/>
            <a:ext cx="3403764" cy="161711"/>
          </a:xfrm>
          <a:prstGeom prst="rect">
            <a:avLst/>
          </a:prstGeom>
          <a:noFill/>
        </p:spPr>
        <p:txBody>
          <a:bodyPr wrap="square" lIns="0" tIns="0" rIns="0" bIns="0" rtlCol="0">
            <a:spAutoFit/>
          </a:bodyPr>
          <a:lstStyle/>
          <a:p>
            <a:pPr defTabSz="0"/>
            <a:r>
              <a:rPr lang="ru-RU" sz="1051" dirty="0">
                <a:solidFill>
                  <a:srgbClr val="283A51"/>
                </a:solidFill>
                <a:latin typeface="Circe Light" panose="020B0402020203020203" pitchFamily="34" charset="-52"/>
              </a:rPr>
              <a:t>Итоги Группы по МСФО</a:t>
            </a:r>
          </a:p>
        </p:txBody>
      </p:sp>
      <p:sp>
        <p:nvSpPr>
          <p:cNvPr id="8" name="Номер слайда 29">
            <a:extLst>
              <a:ext uri="{FF2B5EF4-FFF2-40B4-BE49-F238E27FC236}">
                <a16:creationId xmlns:a16="http://schemas.microsoft.com/office/drawing/2014/main" id="{9E42A083-A0D0-7940-8508-DE315CE42248}"/>
              </a:ext>
            </a:extLst>
          </p:cNvPr>
          <p:cNvSpPr txBox="1">
            <a:spLocks/>
          </p:cNvSpPr>
          <p:nvPr userDrawn="1"/>
        </p:nvSpPr>
        <p:spPr>
          <a:xfrm>
            <a:off x="3791744" y="6131396"/>
            <a:ext cx="521496" cy="365125"/>
          </a:xfrm>
          <a:prstGeom prst="rect">
            <a:avLst/>
          </a:prstGeom>
        </p:spPr>
        <p:txBody>
          <a:bodyPr vert="horz" lIns="91440" tIns="45720" rIns="91440" bIns="45720" rtlCol="0" anchor="ctr"/>
          <a:lstStyle>
            <a:defPPr>
              <a:defRPr lang="ru-RU"/>
            </a:defPPr>
            <a:lvl1pPr marL="0" algn="l" defTabSz="914400" rtl="0" eaLnBrk="1" latinLnBrk="0" hangingPunct="1">
              <a:defRPr sz="1150" kern="1200">
                <a:solidFill>
                  <a:srgbClr val="283A51"/>
                </a:solidFill>
                <a:latin typeface="Circe Light" panose="020B0402020203020203" pitchFamily="34" charset="-52"/>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4C8753-49EE-4AA4-B7F7-004F2534EA1E}" type="slidenum">
              <a:rPr lang="ru-RU" sz="2000" smtClean="0"/>
              <a:pPr>
                <a:defRPr/>
              </a:pPr>
              <a:t>‹#›</a:t>
            </a:fld>
            <a:endParaRPr lang="ru-RU" sz="2000" dirty="0"/>
          </a:p>
        </p:txBody>
      </p:sp>
      <p:pic>
        <p:nvPicPr>
          <p:cNvPr id="10" name="Picture 4" descr="ÐÐ°ÑÑÐ¸Ð½ÐºÐ¸ Ð¿Ð¾ Ð·Ð°Ð¿ÑÐ¾ÑÑ sberbank logo">
            <a:extLst>
              <a:ext uri="{FF2B5EF4-FFF2-40B4-BE49-F238E27FC236}">
                <a16:creationId xmlns:a16="http://schemas.microsoft.com/office/drawing/2014/main" id="{8D39EAB9-1777-C341-83D4-69A63E531058}"/>
              </a:ext>
            </a:extLst>
          </p:cNvPr>
          <p:cNvPicPr>
            <a:picLocks noChangeAspect="1" noChangeArrowheads="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872" t="28488" r="7756" b="28536"/>
          <a:stretch/>
        </p:blipFill>
        <p:spPr bwMode="auto">
          <a:xfrm>
            <a:off x="317934" y="6118220"/>
            <a:ext cx="1352207" cy="36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745388"/>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5" imgW="359" imgH="360" progId="TCLayout.ActiveDocument.1">
                  <p:embed/>
                </p:oleObj>
              </mc:Choice>
              <mc:Fallback>
                <p:oleObj name="Слайд think-cell" r:id="rId5" imgW="359" imgH="360" progId="TCLayout.ActiveDocument.1">
                  <p:embed/>
                  <p:pic>
                    <p:nvPicPr>
                      <p:cNvPr id="2" name="Объект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Рисунок 6">
            <a:extLst>
              <a:ext uri="{FF2B5EF4-FFF2-40B4-BE49-F238E27FC236}">
                <a16:creationId xmlns:a16="http://schemas.microsoft.com/office/drawing/2014/main" id="{CF6EDF09-AA0D-4E85-B458-BF9CBED1E70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8312" y="6305821"/>
            <a:ext cx="1431224" cy="268739"/>
          </a:xfrm>
          <a:prstGeom prst="rect">
            <a:avLst/>
          </a:prstGeom>
        </p:spPr>
      </p:pic>
      <p:cxnSp>
        <p:nvCxnSpPr>
          <p:cNvPr id="8" name="Прямая соединительная линия 7">
            <a:extLst>
              <a:ext uri="{FF2B5EF4-FFF2-40B4-BE49-F238E27FC236}">
                <a16:creationId xmlns:a16="http://schemas.microsoft.com/office/drawing/2014/main" id="{C8B732FB-8A0E-4B58-9646-39B75236A086}"/>
              </a:ext>
            </a:extLst>
          </p:cNvPr>
          <p:cNvCxnSpPr>
            <a:cxnSpLocks/>
          </p:cNvCxnSpPr>
          <p:nvPr userDrawn="1"/>
        </p:nvCxnSpPr>
        <p:spPr>
          <a:xfrm>
            <a:off x="3503712" y="6440190"/>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7E2D57-E406-4966-9E02-D34E6ED52C86}"/>
              </a:ext>
            </a:extLst>
          </p:cNvPr>
          <p:cNvSpPr txBox="1"/>
          <p:nvPr userDrawn="1"/>
        </p:nvSpPr>
        <p:spPr>
          <a:xfrm>
            <a:off x="2033412" y="6365262"/>
            <a:ext cx="2730130" cy="161583"/>
          </a:xfrm>
          <a:prstGeom prst="rect">
            <a:avLst/>
          </a:prstGeom>
          <a:noFill/>
        </p:spPr>
        <p:txBody>
          <a:bodyPr wrap="square" lIns="0" tIns="0" rIns="0" bIns="0" rtlCol="0">
            <a:spAutoFit/>
          </a:bodyPr>
          <a:lstStyle/>
          <a:p>
            <a:pPr defTabSz="0"/>
            <a:r>
              <a:rPr lang="en-US" sz="1050" dirty="0">
                <a:solidFill>
                  <a:srgbClr val="283A51"/>
                </a:solidFill>
                <a:latin typeface="Circe Light" panose="020B0402020203020203" pitchFamily="34" charset="-52"/>
              </a:rPr>
              <a:t>Earnings presentation</a:t>
            </a:r>
            <a:endParaRPr lang="ru-RU" sz="1050" dirty="0">
              <a:solidFill>
                <a:srgbClr val="283A51"/>
              </a:solidFill>
              <a:latin typeface="Circe Light" panose="020B0402020203020203" pitchFamily="34" charset="-52"/>
            </a:endParaRPr>
          </a:p>
        </p:txBody>
      </p:sp>
      <p:sp>
        <p:nvSpPr>
          <p:cNvPr id="10" name="Номер слайда 5">
            <a:extLst>
              <a:ext uri="{FF2B5EF4-FFF2-40B4-BE49-F238E27FC236}">
                <a16:creationId xmlns:a16="http://schemas.microsoft.com/office/drawing/2014/main" id="{60315CCD-8C7F-4E6F-9DE8-33C698769B17}"/>
              </a:ext>
            </a:extLst>
          </p:cNvPr>
          <p:cNvSpPr txBox="1">
            <a:spLocks/>
          </p:cNvSpPr>
          <p:nvPr userDrawn="1"/>
        </p:nvSpPr>
        <p:spPr>
          <a:xfrm>
            <a:off x="4151784" y="6263490"/>
            <a:ext cx="611758" cy="365125"/>
          </a:xfrm>
          <a:prstGeom prst="rect">
            <a:avLst/>
          </a:prstGeom>
        </p:spPr>
        <p:txBody>
          <a:bodyPr/>
          <a:lstStyle>
            <a:defPPr>
              <a:defRPr lang="ru-RU"/>
            </a:defPPr>
            <a:lvl1pPr>
              <a:defRPr sz="2000"/>
            </a:lvl1pPr>
          </a:lstStyle>
          <a:p>
            <a:pPr lvl="0"/>
            <a:fld id="{054C8753-49EE-4AA4-B7F7-004F2534EA1E}" type="slidenum">
              <a:rPr lang="ru-RU" smtClean="0"/>
              <a:pPr lvl="0"/>
              <a:t>‹#›</a:t>
            </a:fld>
            <a:endParaRPr lang="ru-RU" dirty="0"/>
          </a:p>
        </p:txBody>
      </p:sp>
    </p:spTree>
    <p:extLst>
      <p:ext uri="{BB962C8B-B14F-4D97-AF65-F5344CB8AC3E}">
        <p14:creationId xmlns:p14="http://schemas.microsoft.com/office/powerpoint/2010/main" val="98723208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a:extLst>
              <a:ext uri="{FF2B5EF4-FFF2-40B4-BE49-F238E27FC236}">
                <a16:creationId xmlns:a16="http://schemas.microsoft.com/office/drawing/2014/main" id="{8409898E-CD35-0444-B7FF-823D90A040F7}"/>
              </a:ext>
            </a:extLst>
          </p:cNvPr>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Слайд think-cell" r:id="rId5" imgW="7772400" imgH="10058400" progId="TCLayout.ActiveDocument.1">
                  <p:embed/>
                </p:oleObj>
              </mc:Choice>
              <mc:Fallback>
                <p:oleObj name="Слайд think-cell" r:id="rId5" imgW="7772400" imgH="10058400" progId="TCLayout.ActiveDocument.1">
                  <p:embed/>
                  <p:pic>
                    <p:nvPicPr>
                      <p:cNvPr id="2" name="Объект 1" hidden="1">
                        <a:extLst>
                          <a:ext uri="{FF2B5EF4-FFF2-40B4-BE49-F238E27FC236}">
                            <a16:creationId xmlns:a16="http://schemas.microsoft.com/office/drawing/2014/main" id="{8409898E-CD35-0444-B7FF-823D90A040F7}"/>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cxnSp>
        <p:nvCxnSpPr>
          <p:cNvPr id="3" name="Прямая соединительная линия 2">
            <a:extLst>
              <a:ext uri="{FF2B5EF4-FFF2-40B4-BE49-F238E27FC236}">
                <a16:creationId xmlns:a16="http://schemas.microsoft.com/office/drawing/2014/main" id="{C8B732FB-8A0E-4B58-9646-39B75236A086}"/>
              </a:ext>
            </a:extLst>
          </p:cNvPr>
          <p:cNvCxnSpPr>
            <a:cxnSpLocks/>
          </p:cNvCxnSpPr>
          <p:nvPr userDrawn="1"/>
        </p:nvCxnSpPr>
        <p:spPr>
          <a:xfrm>
            <a:off x="3359696" y="6295576"/>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2F8F90-BF96-4BFE-883A-4458FA97B361}"/>
              </a:ext>
            </a:extLst>
          </p:cNvPr>
          <p:cNvSpPr txBox="1"/>
          <p:nvPr userDrawn="1"/>
        </p:nvSpPr>
        <p:spPr>
          <a:xfrm>
            <a:off x="1756132" y="6226806"/>
            <a:ext cx="3403764" cy="161583"/>
          </a:xfrm>
          <a:prstGeom prst="rect">
            <a:avLst/>
          </a:prstGeom>
          <a:noFill/>
        </p:spPr>
        <p:txBody>
          <a:bodyPr wrap="square" lIns="0" tIns="0" rIns="0" bIns="0" rtlCol="0">
            <a:spAutoFit/>
          </a:bodyPr>
          <a:lstStyle/>
          <a:p>
            <a:pPr defTabSz="0"/>
            <a:r>
              <a:rPr lang="ru-RU" sz="1050" dirty="0">
                <a:solidFill>
                  <a:srgbClr val="283A51"/>
                </a:solidFill>
                <a:latin typeface="Circe Light" panose="020B0402020203020203" pitchFamily="34" charset="-52"/>
              </a:rPr>
              <a:t>Итоги Группы по МСФО</a:t>
            </a:r>
          </a:p>
        </p:txBody>
      </p:sp>
      <p:sp>
        <p:nvSpPr>
          <p:cNvPr id="8" name="Номер слайда 29">
            <a:extLst>
              <a:ext uri="{FF2B5EF4-FFF2-40B4-BE49-F238E27FC236}">
                <a16:creationId xmlns:a16="http://schemas.microsoft.com/office/drawing/2014/main" id="{9E42A083-A0D0-7940-8508-DE315CE42248}"/>
              </a:ext>
            </a:extLst>
          </p:cNvPr>
          <p:cNvSpPr txBox="1">
            <a:spLocks/>
          </p:cNvSpPr>
          <p:nvPr userDrawn="1"/>
        </p:nvSpPr>
        <p:spPr>
          <a:xfrm>
            <a:off x="3791744" y="6131396"/>
            <a:ext cx="521496" cy="365125"/>
          </a:xfrm>
          <a:prstGeom prst="rect">
            <a:avLst/>
          </a:prstGeom>
        </p:spPr>
        <p:txBody>
          <a:bodyPr vert="horz" lIns="91440" tIns="45720" rIns="91440" bIns="45720" rtlCol="0" anchor="ctr"/>
          <a:lstStyle>
            <a:defPPr>
              <a:defRPr lang="ru-RU"/>
            </a:defPPr>
            <a:lvl1pPr marL="0" algn="l" defTabSz="914400" rtl="0" eaLnBrk="1" latinLnBrk="0" hangingPunct="1">
              <a:defRPr sz="1150" kern="1200">
                <a:solidFill>
                  <a:srgbClr val="283A51"/>
                </a:solidFill>
                <a:latin typeface="Circe Light" panose="020B0402020203020203" pitchFamily="34" charset="-52"/>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4C8753-49EE-4AA4-B7F7-004F2534EA1E}" type="slidenum">
              <a:rPr lang="ru-RU" sz="2000" smtClean="0"/>
              <a:pPr>
                <a:defRPr/>
              </a:pPr>
              <a:t>‹#›</a:t>
            </a:fld>
            <a:endParaRPr lang="ru-RU" sz="2000" dirty="0"/>
          </a:p>
        </p:txBody>
      </p:sp>
      <p:pic>
        <p:nvPicPr>
          <p:cNvPr id="10" name="Picture 4" descr="ÐÐ°ÑÑÐ¸Ð½ÐºÐ¸ Ð¿Ð¾ Ð·Ð°Ð¿ÑÐ¾ÑÑ sberbank logo">
            <a:extLst>
              <a:ext uri="{FF2B5EF4-FFF2-40B4-BE49-F238E27FC236}">
                <a16:creationId xmlns:a16="http://schemas.microsoft.com/office/drawing/2014/main" id="{8D39EAB9-1777-C341-83D4-69A63E531058}"/>
              </a:ext>
            </a:extLst>
          </p:cNvPr>
          <p:cNvPicPr>
            <a:picLocks noChangeAspect="1" noChangeArrowheads="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872" t="28488" r="7756" b="28536"/>
          <a:stretch/>
        </p:blipFill>
        <p:spPr bwMode="auto">
          <a:xfrm>
            <a:off x="317934" y="6118220"/>
            <a:ext cx="1352206" cy="36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160759"/>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5" imgW="359" imgH="360" progId="TCLayout.ActiveDocument.1">
                  <p:embed/>
                </p:oleObj>
              </mc:Choice>
              <mc:Fallback>
                <p:oleObj name="Слайд think-cell" r:id="rId5" imgW="359" imgH="360" progId="TCLayout.ActiveDocument.1">
                  <p:embed/>
                  <p:pic>
                    <p:nvPicPr>
                      <p:cNvPr id="2" name="Объект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Рисунок 6">
            <a:extLst>
              <a:ext uri="{FF2B5EF4-FFF2-40B4-BE49-F238E27FC236}">
                <a16:creationId xmlns:a16="http://schemas.microsoft.com/office/drawing/2014/main" id="{CF6EDF09-AA0D-4E85-B458-BF9CBED1E70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8312" y="6305821"/>
            <a:ext cx="1431224" cy="268739"/>
          </a:xfrm>
          <a:prstGeom prst="rect">
            <a:avLst/>
          </a:prstGeom>
        </p:spPr>
      </p:pic>
      <p:cxnSp>
        <p:nvCxnSpPr>
          <p:cNvPr id="8" name="Прямая соединительная линия 7">
            <a:extLst>
              <a:ext uri="{FF2B5EF4-FFF2-40B4-BE49-F238E27FC236}">
                <a16:creationId xmlns:a16="http://schemas.microsoft.com/office/drawing/2014/main" id="{C8B732FB-8A0E-4B58-9646-39B75236A086}"/>
              </a:ext>
            </a:extLst>
          </p:cNvPr>
          <p:cNvCxnSpPr>
            <a:cxnSpLocks/>
          </p:cNvCxnSpPr>
          <p:nvPr userDrawn="1"/>
        </p:nvCxnSpPr>
        <p:spPr>
          <a:xfrm>
            <a:off x="3503712" y="6440190"/>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7E2D57-E406-4966-9E02-D34E6ED52C86}"/>
              </a:ext>
            </a:extLst>
          </p:cNvPr>
          <p:cNvSpPr txBox="1"/>
          <p:nvPr userDrawn="1"/>
        </p:nvSpPr>
        <p:spPr>
          <a:xfrm>
            <a:off x="2033412" y="6365262"/>
            <a:ext cx="2730130" cy="161583"/>
          </a:xfrm>
          <a:prstGeom prst="rect">
            <a:avLst/>
          </a:prstGeom>
          <a:noFill/>
        </p:spPr>
        <p:txBody>
          <a:bodyPr wrap="square" lIns="0" tIns="0" rIns="0" bIns="0" rtlCol="0">
            <a:spAutoFit/>
          </a:bodyPr>
          <a:lstStyle/>
          <a:p>
            <a:pPr defTabSz="0"/>
            <a:r>
              <a:rPr lang="en-US" sz="1050" dirty="0">
                <a:solidFill>
                  <a:srgbClr val="283A51"/>
                </a:solidFill>
                <a:latin typeface="Circe Light" panose="020B0402020203020203" pitchFamily="34" charset="-52"/>
              </a:rPr>
              <a:t>Earnings presentation</a:t>
            </a:r>
            <a:endParaRPr lang="ru-RU" sz="1050" dirty="0">
              <a:solidFill>
                <a:srgbClr val="283A51"/>
              </a:solidFill>
              <a:latin typeface="Circe Light" panose="020B0402020203020203" pitchFamily="34" charset="-52"/>
            </a:endParaRPr>
          </a:p>
        </p:txBody>
      </p:sp>
      <p:sp>
        <p:nvSpPr>
          <p:cNvPr id="10" name="Номер слайда 5">
            <a:extLst>
              <a:ext uri="{FF2B5EF4-FFF2-40B4-BE49-F238E27FC236}">
                <a16:creationId xmlns:a16="http://schemas.microsoft.com/office/drawing/2014/main" id="{60315CCD-8C7F-4E6F-9DE8-33C698769B17}"/>
              </a:ext>
            </a:extLst>
          </p:cNvPr>
          <p:cNvSpPr txBox="1">
            <a:spLocks/>
          </p:cNvSpPr>
          <p:nvPr userDrawn="1"/>
        </p:nvSpPr>
        <p:spPr>
          <a:xfrm>
            <a:off x="4151784" y="6263490"/>
            <a:ext cx="611758" cy="365125"/>
          </a:xfrm>
          <a:prstGeom prst="rect">
            <a:avLst/>
          </a:prstGeom>
        </p:spPr>
        <p:txBody>
          <a:bodyPr/>
          <a:lstStyle>
            <a:defPPr>
              <a:defRPr lang="ru-RU"/>
            </a:defPPr>
            <a:lvl1pPr>
              <a:defRPr sz="2000"/>
            </a:lvl1pPr>
          </a:lstStyle>
          <a:p>
            <a:pPr lvl="0"/>
            <a:fld id="{054C8753-49EE-4AA4-B7F7-004F2534EA1E}" type="slidenum">
              <a:rPr lang="ru-RU" smtClean="0"/>
              <a:pPr lvl="0"/>
              <a:t>‹#›</a:t>
            </a:fld>
            <a:endParaRPr lang="ru-RU" dirty="0"/>
          </a:p>
        </p:txBody>
      </p:sp>
    </p:spTree>
    <p:extLst>
      <p:ext uri="{BB962C8B-B14F-4D97-AF65-F5344CB8AC3E}">
        <p14:creationId xmlns:p14="http://schemas.microsoft.com/office/powerpoint/2010/main" val="3690685435"/>
      </p:ext>
    </p:extLst>
  </p:cSld>
  <p:clrMap bg1="lt1" tx1="dk1" bg2="lt2" tx2="dk2" accent1="accent1" accent2="accent2" accent3="accent3" accent4="accent4" accent5="accent5" accent6="accent6" hlink="hlink" folHlink="folHlink"/>
  <p:sldLayoutIdLst>
    <p:sldLayoutId id="2147483731" r:id="rId1"/>
    <p:sldLayoutId id="214748373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7"/>
            </p:custDataLst>
            <p:extLst>
              <p:ext uri="{D42A27DB-BD31-4B8C-83A1-F6EECF244321}">
                <p14:modId xmlns:p14="http://schemas.microsoft.com/office/powerpoint/2010/main" val="306810650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Слайд think-cell" r:id="rId8" imgW="359" imgH="360" progId="TCLayout.ActiveDocument.1">
                  <p:embed/>
                </p:oleObj>
              </mc:Choice>
              <mc:Fallback>
                <p:oleObj name="Слайд think-cell" r:id="rId8" imgW="359" imgH="360" progId="TCLayout.ActiveDocument.1">
                  <p:embed/>
                  <p:pic>
                    <p:nvPicPr>
                      <p:cNvPr id="3" name="Объект 2" hidden="1"/>
                      <p:cNvPicPr/>
                      <p:nvPr/>
                    </p:nvPicPr>
                    <p:blipFill>
                      <a:blip r:embed="rId9"/>
                      <a:stretch>
                        <a:fillRect/>
                      </a:stretch>
                    </p:blipFill>
                    <p:spPr>
                      <a:xfrm>
                        <a:off x="2118" y="2118"/>
                        <a:ext cx="2117" cy="2117"/>
                      </a:xfrm>
                      <a:prstGeom prst="rect">
                        <a:avLst/>
                      </a:prstGeom>
                    </p:spPr>
                  </p:pic>
                </p:oleObj>
              </mc:Fallback>
            </mc:AlternateContent>
          </a:graphicData>
        </a:graphic>
      </p:graphicFrame>
    </p:spTree>
    <p:extLst>
      <p:ext uri="{BB962C8B-B14F-4D97-AF65-F5344CB8AC3E}">
        <p14:creationId xmlns:p14="http://schemas.microsoft.com/office/powerpoint/2010/main" val="2426487637"/>
      </p:ext>
    </p:extLst>
  </p:cSld>
  <p:clrMap bg1="lt1" tx1="dk1" bg2="lt2" tx2="dk2" accent1="accent1" accent2="accent2" accent3="accent3" accent4="accent4" accent5="accent5" accent6="accent6" hlink="hlink" folHlink="folHlink"/>
  <p:sldLayoutIdLst>
    <p:sldLayoutId id="2147484900" r:id="rId1"/>
    <p:sldLayoutId id="2147484901" r:id="rId2"/>
    <p:sldLayoutId id="2147484902" r:id="rId3"/>
    <p:sldLayoutId id="2147484903" r:id="rId4"/>
    <p:sldLayoutId id="2147484904" r:id="rId5"/>
  </p:sldLayoutIdLst>
  <p:hf hdr="0" ftr="0" dt="0"/>
  <p:txStyles>
    <p:titleStyle>
      <a:lvl1pPr algn="l" defTabSz="914377" rtl="0" eaLnBrk="1" latinLnBrk="0" hangingPunct="1">
        <a:lnSpc>
          <a:spcPct val="90000"/>
        </a:lnSpc>
        <a:spcBef>
          <a:spcPct val="0"/>
        </a:spcBef>
        <a:buNone/>
        <a:defRPr lang="en-US" sz="2267" b="0" i="0" kern="1200" cap="none" baseline="0" dirty="0" smtClean="0">
          <a:solidFill>
            <a:schemeClr val="tx1"/>
          </a:solidFill>
          <a:latin typeface="Calibri Light" charset="0"/>
          <a:ea typeface="Calibri Light" charset="0"/>
          <a:cs typeface="Calibri Light" charset="0"/>
        </a:defRPr>
      </a:lvl1pPr>
    </p:titleStyle>
    <p:bodyStyle>
      <a:lvl1pPr marL="0" indent="0" algn="l" defTabSz="914377" rtl="0" eaLnBrk="1" latinLnBrk="0" hangingPunct="1">
        <a:lnSpc>
          <a:spcPct val="90000"/>
        </a:lnSpc>
        <a:spcBef>
          <a:spcPts val="1000"/>
        </a:spcBef>
        <a:buFont typeface="Arial"/>
        <a:buNone/>
        <a:defRPr sz="2800" b="0" i="0" kern="1200">
          <a:solidFill>
            <a:schemeClr val="tx1"/>
          </a:solidFill>
          <a:latin typeface="+mn-lt"/>
          <a:ea typeface="Calibri Light" charset="0"/>
          <a:cs typeface="Calibri Light" charset="0"/>
        </a:defRPr>
      </a:lvl1pPr>
      <a:lvl2pPr marL="457189" indent="0" algn="l" defTabSz="914377" rtl="0" eaLnBrk="1" latinLnBrk="0" hangingPunct="1">
        <a:lnSpc>
          <a:spcPct val="90000"/>
        </a:lnSpc>
        <a:spcBef>
          <a:spcPts val="500"/>
        </a:spcBef>
        <a:buFont typeface="Arial"/>
        <a:buNone/>
        <a:defRPr sz="2400" b="0" i="0" kern="1200">
          <a:solidFill>
            <a:schemeClr val="tx1"/>
          </a:solidFill>
          <a:latin typeface="+mn-lt"/>
          <a:ea typeface="Calibri Light" charset="0"/>
          <a:cs typeface="Calibri Light" charset="0"/>
        </a:defRPr>
      </a:lvl2pPr>
      <a:lvl3pPr marL="914377" indent="0" algn="l" defTabSz="914377" rtl="0" eaLnBrk="1" latinLnBrk="0" hangingPunct="1">
        <a:lnSpc>
          <a:spcPct val="90000"/>
        </a:lnSpc>
        <a:spcBef>
          <a:spcPts val="500"/>
        </a:spcBef>
        <a:buFont typeface="Arial"/>
        <a:buNone/>
        <a:defRPr sz="2000" b="0" i="0" kern="1200">
          <a:solidFill>
            <a:schemeClr val="tx1"/>
          </a:solidFill>
          <a:latin typeface="+mn-lt"/>
          <a:ea typeface="Calibri Light" charset="0"/>
          <a:cs typeface="Calibri Light" charset="0"/>
        </a:defRPr>
      </a:lvl3pPr>
      <a:lvl4pPr marL="1371566" indent="0" algn="l" defTabSz="914377" rtl="0" eaLnBrk="1" latinLnBrk="0" hangingPunct="1">
        <a:lnSpc>
          <a:spcPct val="90000"/>
        </a:lnSpc>
        <a:spcBef>
          <a:spcPts val="500"/>
        </a:spcBef>
        <a:buFont typeface="Arial"/>
        <a:buNone/>
        <a:defRPr sz="1867" b="0" i="0" kern="1200">
          <a:solidFill>
            <a:schemeClr val="tx1"/>
          </a:solidFill>
          <a:latin typeface="+mn-lt"/>
          <a:ea typeface="Calibri Light" charset="0"/>
          <a:cs typeface="Calibri Light" charset="0"/>
        </a:defRPr>
      </a:lvl4pPr>
      <a:lvl5pPr marL="1828754" indent="0" algn="l" defTabSz="914377" rtl="0" eaLnBrk="1" latinLnBrk="0" hangingPunct="1">
        <a:lnSpc>
          <a:spcPct val="90000"/>
        </a:lnSpc>
        <a:spcBef>
          <a:spcPts val="500"/>
        </a:spcBef>
        <a:buFont typeface="Arial"/>
        <a:buNone/>
        <a:defRPr sz="1867" b="0" i="0" kern="1200">
          <a:solidFill>
            <a:schemeClr val="tx1"/>
          </a:solidFill>
          <a:latin typeface="+mn-lt"/>
          <a:ea typeface="Calibri Light" charset="0"/>
          <a:cs typeface="Calibri Light" charset="0"/>
        </a:defRPr>
      </a:lvl5pPr>
      <a:lvl6pPr marL="2514537"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436">
          <p15:clr>
            <a:srgbClr val="F26B43"/>
          </p15:clr>
        </p15:guide>
        <p15:guide id="4" orient="horz" pos="3884">
          <p15:clr>
            <a:srgbClr val="F26B43"/>
          </p15:clr>
        </p15:guide>
        <p15:guide id="17" orient="horz" pos="799">
          <p15:clr>
            <a:srgbClr val="F26B43"/>
          </p15:clr>
        </p15:guide>
        <p15:guide id="18" pos="37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graphicFrame>
        <p:nvGraphicFramePr>
          <p:cNvPr id="7" name="Объект 6" hidden="1"/>
          <p:cNvGraphicFramePr>
            <a:graphicFrameLocks noChangeAspect="1"/>
          </p:cNvGraphicFramePr>
          <p:nvPr userDrawn="1">
            <p:custDataLst>
              <p:tags r:id="rId4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2" imgW="395" imgH="396" progId="TCLayout.ActiveDocument.1">
                  <p:embed/>
                </p:oleObj>
              </mc:Choice>
              <mc:Fallback>
                <p:oleObj name="Слайд think-cell" r:id="rId42" imgW="395" imgH="396" progId="TCLayout.ActiveDocument.1">
                  <p:embed/>
                  <p:pic>
                    <p:nvPicPr>
                      <p:cNvPr id="7" name="Объект 6" hidden="1"/>
                      <p:cNvPicPr/>
                      <p:nvPr/>
                    </p:nvPicPr>
                    <p:blipFill>
                      <a:blip r:embed="rId43"/>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649149998"/>
      </p:ext>
    </p:extLst>
  </p:cSld>
  <p:clrMap bg1="lt1" tx1="dk1" bg2="lt2" tx2="dk2" accent1="accent1" accent2="accent2" accent3="accent3" accent4="accent4" accent5="accent5" accent6="accent6" hlink="hlink" folHlink="folHlink"/>
  <p:sldLayoutIdLst>
    <p:sldLayoutId id="2147485411" r:id="rId1"/>
    <p:sldLayoutId id="2147485412" r:id="rId2"/>
    <p:sldLayoutId id="2147485413" r:id="rId3"/>
    <p:sldLayoutId id="2147485414" r:id="rId4"/>
    <p:sldLayoutId id="2147485415" r:id="rId5"/>
    <p:sldLayoutId id="2147485416" r:id="rId6"/>
    <p:sldLayoutId id="2147485417" r:id="rId7"/>
    <p:sldLayoutId id="2147485418" r:id="rId8"/>
    <p:sldLayoutId id="2147485419" r:id="rId9"/>
    <p:sldLayoutId id="2147485420" r:id="rId10"/>
    <p:sldLayoutId id="2147485421" r:id="rId11"/>
    <p:sldLayoutId id="2147485422" r:id="rId12"/>
    <p:sldLayoutId id="2147485425" r:id="rId13"/>
    <p:sldLayoutId id="2147485426" r:id="rId14"/>
    <p:sldLayoutId id="2147485427" r:id="rId15"/>
    <p:sldLayoutId id="2147485428" r:id="rId16"/>
    <p:sldLayoutId id="2147485429" r:id="rId17"/>
    <p:sldLayoutId id="2147485430" r:id="rId18"/>
    <p:sldLayoutId id="2147485431" r:id="rId19"/>
    <p:sldLayoutId id="2147485432" r:id="rId20"/>
    <p:sldLayoutId id="2147485433" r:id="rId21"/>
    <p:sldLayoutId id="2147485434" r:id="rId22"/>
    <p:sldLayoutId id="2147485435" r:id="rId23"/>
    <p:sldLayoutId id="2147485436" r:id="rId24"/>
    <p:sldLayoutId id="2147485437" r:id="rId25"/>
    <p:sldLayoutId id="2147485438" r:id="rId26"/>
    <p:sldLayoutId id="2147485439" r:id="rId27"/>
    <p:sldLayoutId id="2147485440" r:id="rId28"/>
    <p:sldLayoutId id="2147485441" r:id="rId29"/>
    <p:sldLayoutId id="2147485442" r:id="rId30"/>
    <p:sldLayoutId id="2147485443" r:id="rId31"/>
    <p:sldLayoutId id="2147485444" r:id="rId32"/>
    <p:sldLayoutId id="2147485445" r:id="rId33"/>
    <p:sldLayoutId id="2147485446" r:id="rId34"/>
    <p:sldLayoutId id="2147485447" r:id="rId35"/>
    <p:sldLayoutId id="2147485448" r:id="rId36"/>
    <p:sldLayoutId id="2147485449" r:id="rId37"/>
    <p:sldLayoutId id="2147485450" r:id="rId38"/>
    <p:sldLayoutId id="2147485451" r:id="rId3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6.xml"/><Relationship Id="rId1" Type="http://schemas.openxmlformats.org/officeDocument/2006/relationships/tags" Target="../tags/tag16.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2.xml"/><Relationship Id="rId1" Type="http://schemas.openxmlformats.org/officeDocument/2006/relationships/tags" Target="../tags/tag18.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49.png"/><Relationship Id="rId2" Type="http://schemas.openxmlformats.org/officeDocument/2006/relationships/slideLayout" Target="../slideLayouts/slideLayout22.xml"/><Relationship Id="rId1" Type="http://schemas.openxmlformats.org/officeDocument/2006/relationships/tags" Target="../tags/tag19.xml"/><Relationship Id="rId6" Type="http://schemas.openxmlformats.org/officeDocument/2006/relationships/image" Target="../media/image620.png"/><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6.xml"/><Relationship Id="rId1" Type="http://schemas.openxmlformats.org/officeDocument/2006/relationships/tags" Target="../tags/tag20.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hyperlink" Target="https://www.bis.org/publ/bcbs189.pdf" TargetMode="External"/><Relationship Id="rId2" Type="http://schemas.openxmlformats.org/officeDocument/2006/relationships/image" Target="../media/image50.png"/><Relationship Id="rId1" Type="http://schemas.openxmlformats.org/officeDocument/2006/relationships/slideLayout" Target="../slideLayouts/slideLayout22.xml"/><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hyperlink" Target="https://www.bis.org/bcbs/publ/d457.pdf" TargetMode="External"/><Relationship Id="rId2" Type="http://schemas.openxmlformats.org/officeDocument/2006/relationships/image" Target="../media/image51.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52.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57.png"/><Relationship Id="rId1" Type="http://schemas.openxmlformats.org/officeDocument/2006/relationships/slideLayout" Target="../slideLayouts/slideLayout22.xml"/><Relationship Id="rId10" Type="http://schemas.openxmlformats.org/officeDocument/2006/relationships/image" Target="../media/image58.png"/><Relationship Id="rId9"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1" Type="http://schemas.openxmlformats.org/officeDocument/2006/relationships/slideLayout" Target="../slideLayouts/slideLayout22.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oleObject" Target="../embeddings/oleObject15.bin"/><Relationship Id="rId7" Type="http://schemas.openxmlformats.org/officeDocument/2006/relationships/image" Target="../media/image66.png"/><Relationship Id="rId12" Type="http://schemas.openxmlformats.org/officeDocument/2006/relationships/chart" Target="../charts/chart1.xml"/><Relationship Id="rId2" Type="http://schemas.openxmlformats.org/officeDocument/2006/relationships/slideLayout" Target="../slideLayouts/slideLayout22.xml"/><Relationship Id="rId1" Type="http://schemas.openxmlformats.org/officeDocument/2006/relationships/tags" Target="../tags/tag21.xml"/><Relationship Id="rId6" Type="http://schemas.openxmlformats.org/officeDocument/2006/relationships/image" Target="../media/image65.png"/><Relationship Id="rId11" Type="http://schemas.openxmlformats.org/officeDocument/2006/relationships/image" Target="../media/image70.png"/><Relationship Id="rId10" Type="http://schemas.openxmlformats.org/officeDocument/2006/relationships/image" Target="../media/image69.png"/><Relationship Id="rId4" Type="http://schemas.openxmlformats.org/officeDocument/2006/relationships/image" Target="../media/image9.emf"/><Relationship Id="rId9"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hart" Target="../charts/chart2.xml"/><Relationship Id="rId1" Type="http://schemas.openxmlformats.org/officeDocument/2006/relationships/slideLayout" Target="../slideLayouts/slideLayout22.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2.xml"/><Relationship Id="rId1" Type="http://schemas.openxmlformats.org/officeDocument/2006/relationships/tags" Target="../tags/tag22.xml"/><Relationship Id="rId5" Type="http://schemas.openxmlformats.org/officeDocument/2006/relationships/image" Target="../media/image57.jpg"/><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6.xml"/><Relationship Id="rId1" Type="http://schemas.openxmlformats.org/officeDocument/2006/relationships/tags" Target="../tags/tag23.xml"/><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0.png"/><Relationship Id="rId7" Type="http://schemas.openxmlformats.org/officeDocument/2006/relationships/image" Target="../media/image72.png"/><Relationship Id="rId2" Type="http://schemas.openxmlformats.org/officeDocument/2006/relationships/image" Target="../media/image59.png"/><Relationship Id="rId1" Type="http://schemas.openxmlformats.org/officeDocument/2006/relationships/slideLayout" Target="../slideLayouts/slideLayout22.xml"/><Relationship Id="rId6" Type="http://schemas.openxmlformats.org/officeDocument/2006/relationships/image" Target="../media/image71.png"/><Relationship Id="rId5" Type="http://schemas.openxmlformats.org/officeDocument/2006/relationships/image" Target="../media/image64.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54.xml"/><Relationship Id="rId1" Type="http://schemas.openxmlformats.org/officeDocument/2006/relationships/tags" Target="../tags/tag2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9.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54.xml"/><Relationship Id="rId1" Type="http://schemas.openxmlformats.org/officeDocument/2006/relationships/tags" Target="../tags/tag25.xml"/><Relationship Id="rId5" Type="http://schemas.openxmlformats.org/officeDocument/2006/relationships/image" Target="../media/image74.png"/><Relationship Id="rId4" Type="http://schemas.openxmlformats.org/officeDocument/2006/relationships/image" Target="../media/image9.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4.xml"/><Relationship Id="rId1" Type="http://schemas.openxmlformats.org/officeDocument/2006/relationships/tags" Target="../tags/tag26.xml"/><Relationship Id="rId6" Type="http://schemas.openxmlformats.org/officeDocument/2006/relationships/image" Target="../media/image74.png"/><Relationship Id="rId5" Type="http://schemas.openxmlformats.org/officeDocument/2006/relationships/image" Target="../media/image9.emf"/><Relationship Id="rId4" Type="http://schemas.openxmlformats.org/officeDocument/2006/relationships/oleObject" Target="../embeddings/oleObject19.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54.xml"/><Relationship Id="rId1" Type="http://schemas.openxmlformats.org/officeDocument/2006/relationships/tags" Target="../tags/tag27.xml"/><Relationship Id="rId5" Type="http://schemas.openxmlformats.org/officeDocument/2006/relationships/image" Target="../media/image74.png"/><Relationship Id="rId4" Type="http://schemas.openxmlformats.org/officeDocument/2006/relationships/image" Target="../media/image9.emf"/></Relationships>
</file>

<file path=ppt/slides/_rels/slide34.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notesSlide" Target="../notesSlides/notesSlide2.xml"/><Relationship Id="rId7" Type="http://schemas.openxmlformats.org/officeDocument/2006/relationships/image" Target="../media/image74.png"/><Relationship Id="rId2" Type="http://schemas.openxmlformats.org/officeDocument/2006/relationships/slideLayout" Target="../slideLayouts/slideLayout54.xml"/><Relationship Id="rId1" Type="http://schemas.openxmlformats.org/officeDocument/2006/relationships/tags" Target="../tags/tag28.xml"/><Relationship Id="rId6" Type="http://schemas.openxmlformats.org/officeDocument/2006/relationships/image" Target="../media/image76.png"/><Relationship Id="rId5" Type="http://schemas.openxmlformats.org/officeDocument/2006/relationships/image" Target="../media/image9.emf"/><Relationship Id="rId4"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oleObject" Target="../embeddings/oleObject22.bin"/><Relationship Id="rId7" Type="http://schemas.openxmlformats.org/officeDocument/2006/relationships/image" Target="../media/image81.png"/><Relationship Id="rId2" Type="http://schemas.openxmlformats.org/officeDocument/2006/relationships/slideLayout" Target="../slideLayouts/slideLayout54.xml"/><Relationship Id="rId1" Type="http://schemas.openxmlformats.org/officeDocument/2006/relationships/tags" Target="../tags/tag29.xml"/><Relationship Id="rId5" Type="http://schemas.openxmlformats.org/officeDocument/2006/relationships/image" Target="../media/image74.png"/><Relationship Id="rId4" Type="http://schemas.openxmlformats.org/officeDocument/2006/relationships/image" Target="../media/image9.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54.xml"/><Relationship Id="rId1" Type="http://schemas.openxmlformats.org/officeDocument/2006/relationships/tags" Target="../tags/tag30.xml"/><Relationship Id="rId5" Type="http://schemas.openxmlformats.org/officeDocument/2006/relationships/image" Target="../media/image74.png"/><Relationship Id="rId4" Type="http://schemas.openxmlformats.org/officeDocument/2006/relationships/image" Target="../media/image9.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6.xml"/><Relationship Id="rId1" Type="http://schemas.openxmlformats.org/officeDocument/2006/relationships/tags" Target="../tags/tag31.xml"/><Relationship Id="rId4" Type="http://schemas.openxmlformats.org/officeDocument/2006/relationships/image" Target="../media/image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6.xml"/><Relationship Id="rId1" Type="http://schemas.openxmlformats.org/officeDocument/2006/relationships/tags" Target="../tags/tag17.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1"/>
            </p:custDataLst>
            <p:extLst>
              <p:ext uri="{D42A27DB-BD31-4B8C-83A1-F6EECF244321}">
                <p14:modId xmlns:p14="http://schemas.microsoft.com/office/powerpoint/2010/main" val="1021611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5" name="Объект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ctrTitle"/>
          </p:nvPr>
        </p:nvSpPr>
        <p:spPr>
          <a:xfrm>
            <a:off x="231228" y="281919"/>
            <a:ext cx="11782096" cy="939691"/>
          </a:xfrm>
        </p:spPr>
        <p:txBody>
          <a:bodyPr vert="horz">
            <a:normAutofit/>
          </a:bodyPr>
          <a:lstStyle/>
          <a:p>
            <a:pPr algn="l"/>
            <a:r>
              <a:rPr lang="en-US" sz="5000" dirty="0">
                <a:solidFill>
                  <a:srgbClr val="1F4E79"/>
                </a:solidFill>
                <a:latin typeface="SB Sans Display" panose="020B0503040504020204" pitchFamily="34" charset="0"/>
                <a:cs typeface="SB Sans Display" panose="020B0503040504020204" pitchFamily="34" charset="0"/>
              </a:rPr>
              <a:t>2.1 Foundations of Credit risk management</a:t>
            </a:r>
            <a:endParaRPr lang="ru-RU" sz="5000" dirty="0">
              <a:solidFill>
                <a:srgbClr val="1F4E79"/>
              </a:solidFill>
              <a:latin typeface="SB Sans Display" panose="020B0503040504020204" pitchFamily="34" charset="0"/>
              <a:cs typeface="SB Sans Display" panose="020B0503040504020204" pitchFamily="34" charset="0"/>
            </a:endParaRPr>
          </a:p>
        </p:txBody>
      </p:sp>
      <p:sp>
        <p:nvSpPr>
          <p:cNvPr id="4" name="Номер слайда 3"/>
          <p:cNvSpPr>
            <a:spLocks noGrp="1"/>
          </p:cNvSpPr>
          <p:nvPr>
            <p:ph type="sldNum" sz="quarter" idx="12"/>
          </p:nvPr>
        </p:nvSpPr>
        <p:spPr/>
        <p:txBody>
          <a:bodyPr/>
          <a:lstStyle/>
          <a:p>
            <a:fld id="{48F63A3B-78C7-47BE-AE5E-E10140E04643}" type="slidenum">
              <a:rPr lang="en-US" smtClean="0"/>
              <a:t>1</a:t>
            </a:fld>
            <a:endParaRPr lang="en-US" dirty="0"/>
          </a:p>
        </p:txBody>
      </p:sp>
      <p:sp>
        <p:nvSpPr>
          <p:cNvPr id="7" name="Заголовок 1"/>
          <p:cNvSpPr txBox="1">
            <a:spLocks/>
          </p:cNvSpPr>
          <p:nvPr/>
        </p:nvSpPr>
        <p:spPr>
          <a:xfrm>
            <a:off x="698938" y="1450429"/>
            <a:ext cx="9144000" cy="9396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Definition and types of credit risk</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Concept of expected and unexpected loss</a:t>
            </a:r>
          </a:p>
        </p:txBody>
      </p:sp>
    </p:spTree>
    <p:extLst>
      <p:ext uri="{BB962C8B-B14F-4D97-AF65-F5344CB8AC3E}">
        <p14:creationId xmlns:p14="http://schemas.microsoft.com/office/powerpoint/2010/main" val="1150082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Объект 17" hidden="1"/>
          <p:cNvGraphicFramePr>
            <a:graphicFrameLocks noChangeAspect="1"/>
          </p:cNvGraphicFramePr>
          <p:nvPr>
            <p:custDataLst>
              <p:tags r:id="rId1"/>
            </p:custDataLst>
            <p:extLst>
              <p:ext uri="{D42A27DB-BD31-4B8C-83A1-F6EECF244321}">
                <p14:modId xmlns:p14="http://schemas.microsoft.com/office/powerpoint/2010/main" val="773172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18" name="Объект 17" hidden="1"/>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436119370"/>
              </p:ext>
            </p:extLst>
          </p:nvPr>
        </p:nvGraphicFramePr>
        <p:xfrm>
          <a:off x="593592" y="2246655"/>
          <a:ext cx="10889346" cy="1825328"/>
        </p:xfrm>
        <a:graphic>
          <a:graphicData uri="http://schemas.openxmlformats.org/drawingml/2006/table">
            <a:tbl>
              <a:tblPr>
                <a:tableStyleId>{BC89EF96-8CEA-46FF-86C4-4CE0E7609802}</a:tableStyleId>
              </a:tblPr>
              <a:tblGrid>
                <a:gridCol w="584312">
                  <a:extLst>
                    <a:ext uri="{9D8B030D-6E8A-4147-A177-3AD203B41FA5}">
                      <a16:colId xmlns:a16="http://schemas.microsoft.com/office/drawing/2014/main" val="2744962751"/>
                    </a:ext>
                  </a:extLst>
                </a:gridCol>
                <a:gridCol w="2424715">
                  <a:extLst>
                    <a:ext uri="{9D8B030D-6E8A-4147-A177-3AD203B41FA5}">
                      <a16:colId xmlns:a16="http://schemas.microsoft.com/office/drawing/2014/main" val="712466039"/>
                    </a:ext>
                  </a:extLst>
                </a:gridCol>
                <a:gridCol w="7880319">
                  <a:extLst>
                    <a:ext uri="{9D8B030D-6E8A-4147-A177-3AD203B41FA5}">
                      <a16:colId xmlns:a16="http://schemas.microsoft.com/office/drawing/2014/main" val="4096270056"/>
                    </a:ext>
                  </a:extLst>
                </a:gridCol>
              </a:tblGrid>
              <a:tr h="0">
                <a:tc>
                  <a:txBody>
                    <a:bodyPr/>
                    <a:lstStyle/>
                    <a:p>
                      <a:pPr marL="0" algn="ctr" defTabSz="914400" rtl="0" eaLnBrk="1" fontAlgn="ctr" latinLnBrk="0" hangingPunct="1"/>
                      <a:r>
                        <a:rPr lang="ru-RU" sz="1400" b="1" i="0" u="none" strike="noStrike" kern="1200" dirty="0">
                          <a:solidFill>
                            <a:schemeClr val="bg1"/>
                          </a:solidFill>
                          <a:effectLst/>
                          <a:latin typeface="Arial" panose="020B0604020202020204" pitchFamily="34" charset="0"/>
                          <a:ea typeface="+mn-ea"/>
                          <a:cs typeface="Arial" panose="020B0604020202020204" pitchFamily="34" charset="0"/>
                        </a:rPr>
                        <a:t>№</a:t>
                      </a: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ctr" latinLnBrk="0" hangingPunct="1"/>
                      <a:r>
                        <a:rPr lang="en-US" sz="1400" b="1" i="0" u="none" strike="noStrike" kern="1200" dirty="0">
                          <a:solidFill>
                            <a:schemeClr val="bg1"/>
                          </a:solidFill>
                          <a:effectLst/>
                          <a:latin typeface="Arial" panose="020B0604020202020204" pitchFamily="34" charset="0"/>
                          <a:ea typeface="+mn-ea"/>
                          <a:cs typeface="Arial" panose="020B0604020202020204" pitchFamily="34" charset="0"/>
                        </a:rPr>
                        <a:t>Stage</a:t>
                      </a:r>
                      <a:r>
                        <a:rPr lang="en-US" sz="1400" b="1" i="0" u="none" strike="noStrike" kern="1200" baseline="0" dirty="0">
                          <a:solidFill>
                            <a:schemeClr val="bg1"/>
                          </a:solidFill>
                          <a:effectLst/>
                          <a:latin typeface="Arial" panose="020B0604020202020204" pitchFamily="34" charset="0"/>
                          <a:ea typeface="+mn-ea"/>
                          <a:cs typeface="Arial" panose="020B0604020202020204" pitchFamily="34" charset="0"/>
                        </a:rPr>
                        <a:t> 2 </a:t>
                      </a:r>
                      <a:r>
                        <a:rPr lang="en-US" sz="1400" b="1" i="0" u="none" strike="noStrike" kern="1200" baseline="0" dirty="0" err="1">
                          <a:solidFill>
                            <a:schemeClr val="bg1"/>
                          </a:solidFill>
                          <a:effectLst/>
                          <a:latin typeface="Arial" panose="020B0604020202020204" pitchFamily="34" charset="0"/>
                          <a:ea typeface="+mn-ea"/>
                          <a:cs typeface="Arial" panose="020B0604020202020204" pitchFamily="34" charset="0"/>
                        </a:rPr>
                        <a:t>c</a:t>
                      </a:r>
                      <a:r>
                        <a:rPr lang="en-US" sz="1400" b="1" i="0" u="none" strike="noStrike" kern="1200" dirty="0" err="1">
                          <a:solidFill>
                            <a:schemeClr val="bg1"/>
                          </a:solidFill>
                          <a:effectLst/>
                          <a:latin typeface="Arial" panose="020B0604020202020204" pitchFamily="34" charset="0"/>
                          <a:ea typeface="+mn-ea"/>
                          <a:cs typeface="Arial" panose="020B0604020202020204" pitchFamily="34" charset="0"/>
                        </a:rPr>
                        <a:t>riterias</a:t>
                      </a:r>
                      <a:endParaRPr lang="ru-RU" sz="14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ctr" latinLnBrk="0" hangingPunct="1"/>
                      <a:r>
                        <a:rPr lang="en-US" sz="1400" b="1" i="0" u="none" strike="noStrike" kern="1200" dirty="0">
                          <a:solidFill>
                            <a:schemeClr val="bg1"/>
                          </a:solidFill>
                          <a:effectLst/>
                          <a:latin typeface="Arial" panose="020B0604020202020204" pitchFamily="34" charset="0"/>
                          <a:ea typeface="+mn-ea"/>
                          <a:cs typeface="Arial" panose="020B0604020202020204" pitchFamily="34" charset="0"/>
                        </a:rPr>
                        <a:t>Description</a:t>
                      </a:r>
                      <a:endParaRPr lang="ru-RU" sz="14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902831955"/>
                  </a:ext>
                </a:extLst>
              </a:tr>
              <a:tr h="185896">
                <a:tc>
                  <a:txBody>
                    <a:bodyPr/>
                    <a:lstStyle/>
                    <a:p>
                      <a:pPr algn="ctr" fontAlgn="ctr"/>
                      <a:r>
                        <a:rPr lang="ru-RU" sz="1400" u="none" strike="noStrike" dirty="0">
                          <a:effectLst/>
                          <a:latin typeface="Arial" panose="020B0604020202020204" pitchFamily="34" charset="0"/>
                          <a:cs typeface="Arial" panose="020B0604020202020204" pitchFamily="34" charset="0"/>
                        </a:rPr>
                        <a:t>1.</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72000" algn="l" fontAlgn="ctr"/>
                      <a:r>
                        <a:rPr lang="en-US" sz="1400" u="none" strike="noStrike" dirty="0">
                          <a:effectLst/>
                          <a:latin typeface="Arial" panose="020B0604020202020204" pitchFamily="34" charset="0"/>
                          <a:cs typeface="Arial" panose="020B0604020202020204" pitchFamily="34" charset="0"/>
                        </a:rPr>
                        <a:t>Overdue 30+ days</a:t>
                      </a:r>
                      <a:endParaRPr lang="ru-RU" sz="1400" b="1" i="0" u="none" strike="noStrike" dirty="0">
                        <a:solidFill>
                          <a:srgbClr val="000000"/>
                        </a:solidFill>
                        <a:effectLst/>
                        <a:latin typeface="Arial" panose="020B0604020202020204" pitchFamily="34" charset="0"/>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108000" algn="l" fontAlgn="ctr"/>
                      <a:r>
                        <a:rPr lang="en-US" sz="1400" kern="1200" dirty="0">
                          <a:solidFill>
                            <a:schemeClr val="tx1"/>
                          </a:solidFill>
                          <a:latin typeface="Arial" panose="020B0604020202020204" pitchFamily="34" charset="0"/>
                          <a:ea typeface="+mn-ea"/>
                          <a:cs typeface="Arial" panose="020B0604020202020204" pitchFamily="34" charset="0"/>
                        </a:rPr>
                        <a:t>Overdue of any payment on 30+ or more</a:t>
                      </a:r>
                      <a:r>
                        <a:rPr lang="en-US" sz="1400" kern="1200" baseline="0" dirty="0">
                          <a:solidFill>
                            <a:schemeClr val="tx1"/>
                          </a:solidFill>
                          <a:latin typeface="Arial" panose="020B0604020202020204" pitchFamily="34" charset="0"/>
                          <a:ea typeface="+mn-ea"/>
                          <a:cs typeface="Arial" panose="020B0604020202020204" pitchFamily="34" charset="0"/>
                        </a:rPr>
                        <a:t> days =&gt; borrower in default.</a:t>
                      </a:r>
                    </a:p>
                    <a:p>
                      <a:pPr marL="108000" algn="l" fontAlgn="ct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Problems to consider:</a:t>
                      </a:r>
                      <a:r>
                        <a:rPr lang="en-US" sz="1400" b="0" i="0" u="none" strike="noStrike" kern="1200" baseline="0" dirty="0">
                          <a:solidFill>
                            <a:srgbClr val="000000"/>
                          </a:solidFill>
                          <a:effectLst/>
                          <a:latin typeface="Arial" panose="020B0604020202020204" pitchFamily="34" charset="0"/>
                          <a:ea typeface="+mn-ea"/>
                          <a:cs typeface="Arial" panose="020B0604020202020204" pitchFamily="34" charset="0"/>
                        </a:rPr>
                        <a:t> materiality threshold; FIFO vs LIFO</a:t>
                      </a:r>
                      <a:endPar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9779197"/>
                  </a:ext>
                </a:extLst>
              </a:tr>
              <a:tr h="240752">
                <a:tc>
                  <a:txBody>
                    <a:bodyPr/>
                    <a:lstStyle/>
                    <a:p>
                      <a:pPr algn="ctr" fontAlgn="ctr"/>
                      <a:r>
                        <a:rPr lang="ru-RU" sz="1400" b="0" i="0" u="none" strike="noStrike" dirty="0">
                          <a:solidFill>
                            <a:schemeClr val="tx1"/>
                          </a:solidFill>
                          <a:effectLst/>
                          <a:latin typeface="Arial" panose="020B0604020202020204" pitchFamily="34" charset="0"/>
                          <a:cs typeface="Arial" panose="020B0604020202020204" pitchFamily="34" charset="0"/>
                        </a:rPr>
                        <a:t>2.</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72000" algn="l" fontAlgn="ctr"/>
                      <a:r>
                        <a:rPr lang="en-US" sz="1400" u="none" strike="noStrike" dirty="0">
                          <a:effectLst/>
                          <a:latin typeface="Arial" panose="020B0604020202020204" pitchFamily="34" charset="0"/>
                          <a:cs typeface="Arial" panose="020B0604020202020204" pitchFamily="34" charset="0"/>
                        </a:rPr>
                        <a:t>Significant shift of PD</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108000" algn="l" fontAlgn="ctr"/>
                      <a:r>
                        <a:rPr lang="en-US" sz="1400" u="none" strike="noStrike" dirty="0">
                          <a:effectLst/>
                          <a:latin typeface="Arial" panose="020B0604020202020204" pitchFamily="34" charset="0"/>
                          <a:cs typeface="Arial" panose="020B0604020202020204" pitchFamily="34" charset="0"/>
                        </a:rPr>
                        <a:t>Increase of PD since initial recognition 2</a:t>
                      </a:r>
                      <a:r>
                        <a:rPr lang="en-US" sz="1400" u="none" strike="noStrike" baseline="0" dirty="0">
                          <a:effectLst/>
                          <a:latin typeface="Arial" panose="020B0604020202020204" pitchFamily="34" charset="0"/>
                          <a:cs typeface="Arial" panose="020B0604020202020204" pitchFamily="34" charset="0"/>
                        </a:rPr>
                        <a:t> or 3 times</a:t>
                      </a:r>
                    </a:p>
                    <a:p>
                      <a:pPr marL="10800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Problems to consider:</a:t>
                      </a:r>
                      <a:r>
                        <a:rPr lang="en-US" sz="1400" b="0" i="0" u="none" strike="noStrike" kern="1200" baseline="0" dirty="0">
                          <a:solidFill>
                            <a:srgbClr val="000000"/>
                          </a:solidFill>
                          <a:effectLst/>
                          <a:latin typeface="Arial" panose="020B0604020202020204" pitchFamily="34" charset="0"/>
                          <a:ea typeface="+mn-ea"/>
                          <a:cs typeface="Arial" panose="020B0604020202020204" pitchFamily="34" charset="0"/>
                        </a:rPr>
                        <a:t> low credit risk assets; different stage for different contracts of one borrower</a:t>
                      </a:r>
                      <a:endPar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1375279"/>
                  </a:ext>
                </a:extLst>
              </a:tr>
              <a:tr h="160836">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3</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72000" algn="l" fontAlgn="ctr"/>
                      <a:r>
                        <a:rPr lang="en-US" sz="1400" b="0" i="0" u="none" strike="noStrike" dirty="0">
                          <a:solidFill>
                            <a:schemeClr val="tx1"/>
                          </a:solidFill>
                          <a:effectLst/>
                          <a:latin typeface="Arial" panose="020B0604020202020204" pitchFamily="34" charset="0"/>
                          <a:cs typeface="Arial" panose="020B0604020202020204" pitchFamily="34" charset="0"/>
                        </a:rPr>
                        <a:t>Other criteria</a:t>
                      </a:r>
                      <a:endParaRPr lang="ru-RU" sz="1400" b="0" i="0" u="none" strike="noStrike" dirty="0">
                        <a:solidFill>
                          <a:schemeClr val="tx1"/>
                        </a:solidFill>
                        <a:effectLst/>
                        <a:latin typeface="Arial" panose="020B0604020202020204" pitchFamily="34" charset="0"/>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108000" algn="l" fontAlgn="ctr"/>
                      <a:r>
                        <a:rPr lang="en-US" sz="1400" b="0" i="0" u="none" strike="noStrike" dirty="0">
                          <a:solidFill>
                            <a:schemeClr val="tx1"/>
                          </a:solidFill>
                          <a:effectLst/>
                          <a:latin typeface="Arial" panose="020B0604020202020204" pitchFamily="34" charset="0"/>
                          <a:cs typeface="Arial" panose="020B0604020202020204" pitchFamily="34" charset="0"/>
                        </a:rPr>
                        <a:t>Breach</a:t>
                      </a:r>
                      <a:r>
                        <a:rPr lang="en-US" sz="1400" b="0" i="0" u="none" strike="noStrike" baseline="0" dirty="0">
                          <a:solidFill>
                            <a:schemeClr val="tx1"/>
                          </a:solidFill>
                          <a:effectLst/>
                          <a:latin typeface="Arial" panose="020B0604020202020204" pitchFamily="34" charset="0"/>
                          <a:cs typeface="Arial" panose="020B0604020202020204" pitchFamily="34" charset="0"/>
                        </a:rPr>
                        <a:t> of covenants, delay of the contract, conflict between beneficiaries/top management, significant shift in relevant macro factors, significant decrease of revenue, </a:t>
                      </a:r>
                      <a:endParaRPr lang="ru-RU" sz="1400" b="0" i="0" u="none" strike="noStrike" dirty="0">
                        <a:solidFill>
                          <a:schemeClr val="tx1"/>
                        </a:solidFill>
                        <a:effectLst/>
                        <a:latin typeface="Arial" panose="020B0604020202020204" pitchFamily="34" charset="0"/>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025697"/>
                  </a:ext>
                </a:extLst>
              </a:tr>
            </a:tbl>
          </a:graphicData>
        </a:graphic>
      </p:graphicFrame>
      <p:sp>
        <p:nvSpPr>
          <p:cNvPr id="2" name="Номер слайда 1"/>
          <p:cNvSpPr>
            <a:spLocks noGrp="1"/>
          </p:cNvSpPr>
          <p:nvPr>
            <p:ph type="sldNum" sz="quarter" idx="12"/>
          </p:nvPr>
        </p:nvSpPr>
        <p:spPr/>
        <p:txBody>
          <a:bodyPr/>
          <a:lstStyle/>
          <a:p>
            <a:fld id="{48F63A3B-78C7-47BE-AE5E-E10140E04643}" type="slidenum">
              <a:rPr lang="en-US" smtClean="0"/>
              <a:t>10</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IFRS 9 – staging and default definition</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05287140"/>
              </p:ext>
            </p:extLst>
          </p:nvPr>
        </p:nvGraphicFramePr>
        <p:xfrm>
          <a:off x="578317" y="4503902"/>
          <a:ext cx="10904621" cy="1694920"/>
        </p:xfrm>
        <a:graphic>
          <a:graphicData uri="http://schemas.openxmlformats.org/drawingml/2006/table">
            <a:tbl>
              <a:tblPr>
                <a:tableStyleId>{BC89EF96-8CEA-46FF-86C4-4CE0E7609802}</a:tableStyleId>
              </a:tblPr>
              <a:tblGrid>
                <a:gridCol w="585132">
                  <a:extLst>
                    <a:ext uri="{9D8B030D-6E8A-4147-A177-3AD203B41FA5}">
                      <a16:colId xmlns:a16="http://schemas.microsoft.com/office/drawing/2014/main" val="2744962751"/>
                    </a:ext>
                  </a:extLst>
                </a:gridCol>
                <a:gridCol w="2428116">
                  <a:extLst>
                    <a:ext uri="{9D8B030D-6E8A-4147-A177-3AD203B41FA5}">
                      <a16:colId xmlns:a16="http://schemas.microsoft.com/office/drawing/2014/main" val="712466039"/>
                    </a:ext>
                  </a:extLst>
                </a:gridCol>
                <a:gridCol w="7891373">
                  <a:extLst>
                    <a:ext uri="{9D8B030D-6E8A-4147-A177-3AD203B41FA5}">
                      <a16:colId xmlns:a16="http://schemas.microsoft.com/office/drawing/2014/main" val="4096270056"/>
                    </a:ext>
                  </a:extLst>
                </a:gridCol>
              </a:tblGrid>
              <a:tr h="0">
                <a:tc>
                  <a:txBody>
                    <a:bodyPr/>
                    <a:lstStyle/>
                    <a:p>
                      <a:pPr marL="0" algn="ctr" defTabSz="914400" rtl="0" eaLnBrk="1" fontAlgn="ctr" latinLnBrk="0" hangingPunct="1"/>
                      <a:r>
                        <a:rPr lang="ru-RU" sz="1400" b="1" i="0" u="none" strike="noStrike" kern="1200" dirty="0">
                          <a:solidFill>
                            <a:schemeClr val="bg1"/>
                          </a:solidFill>
                          <a:effectLst/>
                          <a:latin typeface="Arial" panose="020B0604020202020204" pitchFamily="34" charset="0"/>
                          <a:ea typeface="+mn-ea"/>
                          <a:cs typeface="Arial" panose="020B0604020202020204" pitchFamily="34" charset="0"/>
                        </a:rPr>
                        <a:t>№</a:t>
                      </a: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ctr" latinLnBrk="0" hangingPunct="1"/>
                      <a:r>
                        <a:rPr lang="en-US" sz="1400" b="1" i="0" u="none" strike="noStrike" kern="1200" dirty="0">
                          <a:solidFill>
                            <a:schemeClr val="bg1"/>
                          </a:solidFill>
                          <a:effectLst/>
                          <a:latin typeface="Arial" panose="020B0604020202020204" pitchFamily="34" charset="0"/>
                          <a:ea typeface="+mn-ea"/>
                          <a:cs typeface="Arial" panose="020B0604020202020204" pitchFamily="34" charset="0"/>
                        </a:rPr>
                        <a:t>Stage</a:t>
                      </a:r>
                      <a:r>
                        <a:rPr lang="en-US" sz="1400" b="1" i="0" u="none" strike="noStrike" kern="1200" baseline="0" dirty="0">
                          <a:solidFill>
                            <a:schemeClr val="bg1"/>
                          </a:solidFill>
                          <a:effectLst/>
                          <a:latin typeface="Arial" panose="020B0604020202020204" pitchFamily="34" charset="0"/>
                          <a:ea typeface="+mn-ea"/>
                          <a:cs typeface="Arial" panose="020B0604020202020204" pitchFamily="34" charset="0"/>
                        </a:rPr>
                        <a:t> 3 </a:t>
                      </a:r>
                      <a:r>
                        <a:rPr lang="en-US" sz="1400" b="1" i="0" u="none" strike="noStrike" kern="1200" baseline="0" dirty="0" err="1">
                          <a:solidFill>
                            <a:schemeClr val="bg1"/>
                          </a:solidFill>
                          <a:effectLst/>
                          <a:latin typeface="Arial" panose="020B0604020202020204" pitchFamily="34" charset="0"/>
                          <a:ea typeface="+mn-ea"/>
                          <a:cs typeface="Arial" panose="020B0604020202020204" pitchFamily="34" charset="0"/>
                        </a:rPr>
                        <a:t>c</a:t>
                      </a:r>
                      <a:r>
                        <a:rPr lang="en-US" sz="1400" b="1" i="0" u="none" strike="noStrike" kern="1200" dirty="0" err="1">
                          <a:solidFill>
                            <a:schemeClr val="bg1"/>
                          </a:solidFill>
                          <a:effectLst/>
                          <a:latin typeface="Arial" panose="020B0604020202020204" pitchFamily="34" charset="0"/>
                          <a:ea typeface="+mn-ea"/>
                          <a:cs typeface="Arial" panose="020B0604020202020204" pitchFamily="34" charset="0"/>
                        </a:rPr>
                        <a:t>riterias</a:t>
                      </a:r>
                      <a:endParaRPr lang="ru-RU" sz="14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ctr" latinLnBrk="0" hangingPunct="1"/>
                      <a:r>
                        <a:rPr lang="en-US" sz="1400" b="1" i="0" u="none" strike="noStrike" kern="1200" dirty="0">
                          <a:solidFill>
                            <a:schemeClr val="bg1"/>
                          </a:solidFill>
                          <a:effectLst/>
                          <a:latin typeface="Arial" panose="020B0604020202020204" pitchFamily="34" charset="0"/>
                          <a:ea typeface="+mn-ea"/>
                          <a:cs typeface="Arial" panose="020B0604020202020204" pitchFamily="34" charset="0"/>
                        </a:rPr>
                        <a:t>Description</a:t>
                      </a:r>
                      <a:endParaRPr lang="ru-RU" sz="14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902831955"/>
                  </a:ext>
                </a:extLst>
              </a:tr>
              <a:tr h="185896">
                <a:tc>
                  <a:txBody>
                    <a:bodyPr/>
                    <a:lstStyle/>
                    <a:p>
                      <a:pPr algn="ctr" fontAlgn="ctr"/>
                      <a:r>
                        <a:rPr lang="ru-RU" sz="1400" u="none" strike="noStrike" dirty="0">
                          <a:effectLst/>
                          <a:latin typeface="Arial" panose="020B0604020202020204" pitchFamily="34" charset="0"/>
                          <a:cs typeface="Arial" panose="020B0604020202020204" pitchFamily="34" charset="0"/>
                        </a:rPr>
                        <a:t>1.</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72000" algn="l" fontAlgn="ctr"/>
                      <a:r>
                        <a:rPr lang="en-US" sz="1400" u="none" strike="noStrike" dirty="0">
                          <a:effectLst/>
                          <a:latin typeface="Arial" panose="020B0604020202020204" pitchFamily="34" charset="0"/>
                          <a:cs typeface="Arial" panose="020B0604020202020204" pitchFamily="34" charset="0"/>
                        </a:rPr>
                        <a:t>Overdue 90+ days</a:t>
                      </a:r>
                      <a:endParaRPr lang="ru-RU" sz="1400" b="1" i="0" u="none" strike="noStrike" dirty="0">
                        <a:solidFill>
                          <a:srgbClr val="000000"/>
                        </a:solidFill>
                        <a:effectLst/>
                        <a:latin typeface="Arial" panose="020B0604020202020204" pitchFamily="34" charset="0"/>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108000" algn="l" fontAlgn="ctr"/>
                      <a:r>
                        <a:rPr lang="en-US" sz="1400" kern="1200" dirty="0">
                          <a:solidFill>
                            <a:schemeClr val="tx1"/>
                          </a:solidFill>
                          <a:latin typeface="Arial" panose="020B0604020202020204" pitchFamily="34" charset="0"/>
                          <a:ea typeface="+mn-ea"/>
                          <a:cs typeface="Arial" panose="020B0604020202020204" pitchFamily="34" charset="0"/>
                        </a:rPr>
                        <a:t>Overdue of any payment on 90+ or more</a:t>
                      </a:r>
                      <a:r>
                        <a:rPr lang="en-US" sz="1400" kern="1200" baseline="0" dirty="0">
                          <a:solidFill>
                            <a:schemeClr val="tx1"/>
                          </a:solidFill>
                          <a:latin typeface="Arial" panose="020B0604020202020204" pitchFamily="34" charset="0"/>
                          <a:ea typeface="+mn-ea"/>
                          <a:cs typeface="Arial" panose="020B0604020202020204" pitchFamily="34" charset="0"/>
                        </a:rPr>
                        <a:t> days =&gt; borrower in default.</a:t>
                      </a: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9779197"/>
                  </a:ext>
                </a:extLst>
              </a:tr>
              <a:tr h="240752">
                <a:tc>
                  <a:txBody>
                    <a:bodyPr/>
                    <a:lstStyle/>
                    <a:p>
                      <a:pPr algn="ctr" fontAlgn="ctr"/>
                      <a:r>
                        <a:rPr lang="ru-RU" sz="1400" b="0" i="0" u="none" strike="noStrike" dirty="0">
                          <a:solidFill>
                            <a:schemeClr val="tx1"/>
                          </a:solidFill>
                          <a:effectLst/>
                          <a:latin typeface="Arial" panose="020B0604020202020204" pitchFamily="34" charset="0"/>
                          <a:cs typeface="Arial" panose="020B0604020202020204" pitchFamily="34" charset="0"/>
                        </a:rPr>
                        <a:t>2.</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72000" algn="l" fontAlgn="ctr"/>
                      <a:r>
                        <a:rPr lang="en-US" sz="1400" u="none" strike="noStrike" dirty="0">
                          <a:effectLst/>
                          <a:latin typeface="Arial" panose="020B0604020202020204" pitchFamily="34" charset="0"/>
                          <a:cs typeface="Arial" panose="020B0604020202020204" pitchFamily="34" charset="0"/>
                        </a:rPr>
                        <a:t>Default restructuring</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108000" algn="l" fontAlgn="ctr"/>
                      <a:r>
                        <a:rPr lang="en-US" sz="1400" u="none" strike="noStrike" dirty="0">
                          <a:effectLst/>
                          <a:latin typeface="Arial" panose="020B0604020202020204" pitchFamily="34" charset="0"/>
                          <a:cs typeface="Arial" panose="020B0604020202020204" pitchFamily="34" charset="0"/>
                        </a:rPr>
                        <a:t>Restructuring because client cannot service it’s debt</a:t>
                      </a:r>
                      <a:r>
                        <a:rPr lang="ru-RU" sz="1400" u="none" strike="noStrike" dirty="0">
                          <a:effectLst/>
                          <a:latin typeface="Arial" panose="020B0604020202020204" pitchFamily="34" charset="0"/>
                          <a:cs typeface="Arial" panose="020B0604020202020204" pitchFamily="34" charset="0"/>
                        </a:rPr>
                        <a:t>: </a:t>
                      </a:r>
                      <a:r>
                        <a:rPr lang="en-US" sz="1400" u="none" strike="noStrike" dirty="0">
                          <a:effectLst/>
                          <a:latin typeface="Arial" panose="020B0604020202020204" pitchFamily="34" charset="0"/>
                          <a:cs typeface="Arial" panose="020B0604020202020204" pitchFamily="34" charset="0"/>
                        </a:rPr>
                        <a:t>decrease interest rate or payment holidays</a:t>
                      </a:r>
                      <a:r>
                        <a:rPr lang="ru-RU" sz="1400" u="none" strike="noStrike" dirty="0">
                          <a:effectLst/>
                          <a:latin typeface="Arial" panose="020B0604020202020204" pitchFamily="34" charset="0"/>
                          <a:cs typeface="Arial" panose="020B0604020202020204" pitchFamily="34" charset="0"/>
                        </a:rPr>
                        <a:t> </a:t>
                      </a:r>
                      <a:r>
                        <a:rPr lang="en-US" sz="1400" u="none" strike="noStrike" dirty="0">
                          <a:effectLst/>
                          <a:latin typeface="Arial" panose="020B0604020202020204" pitchFamily="34" charset="0"/>
                          <a:cs typeface="Arial" panose="020B0604020202020204" pitchFamily="34" charset="0"/>
                        </a:rPr>
                        <a:t>or</a:t>
                      </a:r>
                      <a:r>
                        <a:rPr lang="en-US" sz="1400" u="none" strike="noStrike" baseline="0" dirty="0">
                          <a:effectLst/>
                          <a:latin typeface="Arial" panose="020B0604020202020204" pitchFamily="34" charset="0"/>
                          <a:cs typeface="Arial" panose="020B0604020202020204" pitchFamily="34" charset="0"/>
                        </a:rPr>
                        <a:t> transfer of payments to the end of the contract period</a:t>
                      </a:r>
                      <a:r>
                        <a:rPr lang="ru-RU" sz="1400" u="none" strike="noStrike" baseline="0" dirty="0">
                          <a:effectLst/>
                          <a:latin typeface="Arial" panose="020B0604020202020204" pitchFamily="34" charset="0"/>
                          <a:cs typeface="Arial" panose="020B0604020202020204" pitchFamily="34" charset="0"/>
                        </a:rPr>
                        <a:t> </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1375279"/>
                  </a:ext>
                </a:extLst>
              </a:tr>
              <a:tr h="240752">
                <a:tc>
                  <a:txBody>
                    <a:bodyPr/>
                    <a:lstStyle/>
                    <a:p>
                      <a:pPr algn="ctr" fontAlgn="ctr"/>
                      <a:r>
                        <a:rPr lang="ru-RU" sz="1400" u="none" strike="noStrike" dirty="0">
                          <a:effectLst/>
                          <a:latin typeface="Arial" panose="020B0604020202020204" pitchFamily="34" charset="0"/>
                          <a:cs typeface="Arial" panose="020B0604020202020204" pitchFamily="34" charset="0"/>
                        </a:rPr>
                        <a:t>3.</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72000" algn="l" fontAlgn="ctr"/>
                      <a:r>
                        <a:rPr lang="en-US" sz="1400" u="none" strike="noStrike" dirty="0">
                          <a:effectLst/>
                          <a:latin typeface="Arial" panose="020B0604020202020204" pitchFamily="34" charset="0"/>
                          <a:cs typeface="Arial" panose="020B0604020202020204" pitchFamily="34" charset="0"/>
                        </a:rPr>
                        <a:t>Bankruptcy</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108000" algn="l" fontAlgn="ctr"/>
                      <a:r>
                        <a:rPr lang="en-US" sz="1400" u="none" strike="noStrike" dirty="0">
                          <a:effectLst/>
                          <a:latin typeface="Arial" panose="020B0604020202020204" pitchFamily="34" charset="0"/>
                          <a:cs typeface="Arial" panose="020B0604020202020204" pitchFamily="34" charset="0"/>
                        </a:rPr>
                        <a:t>Bank</a:t>
                      </a:r>
                      <a:r>
                        <a:rPr lang="en-US" sz="1400" u="none" strike="noStrike" baseline="0" dirty="0">
                          <a:effectLst/>
                          <a:latin typeface="Arial" panose="020B0604020202020204" pitchFamily="34" charset="0"/>
                          <a:cs typeface="Arial" panose="020B0604020202020204" pitchFamily="34" charset="0"/>
                        </a:rPr>
                        <a:t> issued bankruptcy claim on borrower or borrower proclaim itself a bankrupt</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0688930"/>
                  </a:ext>
                </a:extLst>
              </a:tr>
              <a:tr h="160836">
                <a:tc>
                  <a:txBody>
                    <a:bodyPr/>
                    <a:lstStyle/>
                    <a:p>
                      <a:pPr algn="ctr" fontAlgn="ctr"/>
                      <a:r>
                        <a:rPr lang="ru-RU" sz="1400" b="0" i="0" u="none" strike="noStrike" dirty="0">
                          <a:solidFill>
                            <a:srgbClr val="000000"/>
                          </a:solidFill>
                          <a:effectLst/>
                          <a:latin typeface="Arial" panose="020B0604020202020204" pitchFamily="34" charset="0"/>
                          <a:cs typeface="Arial" panose="020B0604020202020204" pitchFamily="34" charset="0"/>
                        </a:rPr>
                        <a:t>4.</a:t>
                      </a: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72000" algn="l" fontAlgn="ctr"/>
                      <a:r>
                        <a:rPr lang="en-US" sz="1400" b="0" i="0" u="none" strike="noStrike" dirty="0">
                          <a:solidFill>
                            <a:schemeClr val="tx1"/>
                          </a:solidFill>
                          <a:effectLst/>
                          <a:latin typeface="Arial" panose="020B0604020202020204" pitchFamily="34" charset="0"/>
                          <a:cs typeface="Arial" panose="020B0604020202020204" pitchFamily="34" charset="0"/>
                        </a:rPr>
                        <a:t>Other criteria</a:t>
                      </a:r>
                      <a:endParaRPr lang="ru-RU" sz="1400" b="0" i="0" u="none" strike="noStrike" dirty="0">
                        <a:solidFill>
                          <a:schemeClr val="tx1"/>
                        </a:solidFill>
                        <a:effectLst/>
                        <a:latin typeface="Arial" panose="020B0604020202020204" pitchFamily="34" charset="0"/>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108000" algn="l" fontAlgn="ctr"/>
                      <a:r>
                        <a:rPr lang="en-US" sz="1400" b="0" i="0" u="none" strike="noStrike" dirty="0">
                          <a:solidFill>
                            <a:schemeClr val="tx1"/>
                          </a:solidFill>
                          <a:effectLst/>
                          <a:latin typeface="Arial" panose="020B0604020202020204" pitchFamily="34" charset="0"/>
                          <a:cs typeface="Arial" panose="020B0604020202020204" pitchFamily="34" charset="0"/>
                        </a:rPr>
                        <a:t>Cession with discount, write off, legal cases, other </a:t>
                      </a:r>
                      <a:endParaRPr lang="ru-RU" sz="1400" b="0" i="0" u="none" strike="noStrike" dirty="0">
                        <a:solidFill>
                          <a:schemeClr val="tx1"/>
                        </a:solidFill>
                        <a:effectLst/>
                        <a:latin typeface="Arial" panose="020B0604020202020204" pitchFamily="34" charset="0"/>
                        <a:cs typeface="Arial" panose="020B0604020202020204" pitchFamily="34" charset="0"/>
                      </a:endParaRPr>
                    </a:p>
                  </a:txBody>
                  <a:tcPr marL="41476" marR="41476" marT="41476" marB="4147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025697"/>
                  </a:ext>
                </a:extLst>
              </a:tr>
            </a:tbl>
          </a:graphicData>
        </a:graphic>
      </p:graphicFrame>
      <p:sp>
        <p:nvSpPr>
          <p:cNvPr id="7" name="TextBox 6"/>
          <p:cNvSpPr txBox="1"/>
          <p:nvPr/>
        </p:nvSpPr>
        <p:spPr>
          <a:xfrm>
            <a:off x="597569" y="774313"/>
            <a:ext cx="3036805" cy="315792"/>
          </a:xfrm>
          <a:prstGeom prst="rect">
            <a:avLst/>
          </a:prstGeom>
          <a:noFill/>
        </p:spPr>
        <p:txBody>
          <a:bodyPr wrap="square" rtlCol="0">
            <a:spAutoFit/>
          </a:bodyPr>
          <a:lstStyle/>
          <a:p>
            <a:pPr algn="ctr">
              <a:defRPr/>
            </a:pPr>
            <a:r>
              <a:rPr kumimoji="0" lang="en-US" sz="1452" b="1" i="0" u="none" strike="noStrike" kern="1200" cap="none" spc="0" normalizeH="0" baseline="0" noProof="0" dirty="0">
                <a:ln>
                  <a:noFill/>
                </a:ln>
                <a:effectLst/>
                <a:uLnTx/>
                <a:uFillTx/>
                <a:latin typeface="Arial" panose="020B0604020202020204" pitchFamily="34" charset="0"/>
                <a:cs typeface="Arial" panose="020B0604020202020204" pitchFamily="34" charset="0"/>
              </a:rPr>
              <a:t>Stage 1 - </a:t>
            </a:r>
            <a:r>
              <a:rPr lang="en-US" sz="1452" b="1" dirty="0">
                <a:latin typeface="Arial" panose="020B0604020202020204" pitchFamily="34" charset="0"/>
                <a:cs typeface="Arial" panose="020B0604020202020204" pitchFamily="34" charset="0"/>
              </a:rPr>
              <a:t>ECL 12 m</a:t>
            </a:r>
            <a:endParaRPr lang="en-IN" sz="1452" b="1" dirty="0">
              <a:latin typeface="Arial" panose="020B0604020202020204" pitchFamily="34" charset="0"/>
              <a:cs typeface="Arial" panose="020B0604020202020204" pitchFamily="34" charset="0"/>
            </a:endParaRPr>
          </a:p>
        </p:txBody>
      </p:sp>
      <p:sp>
        <p:nvSpPr>
          <p:cNvPr id="8" name="TextBox 7"/>
          <p:cNvSpPr txBox="1"/>
          <p:nvPr/>
        </p:nvSpPr>
        <p:spPr>
          <a:xfrm>
            <a:off x="4163258" y="774312"/>
            <a:ext cx="3247719" cy="315792"/>
          </a:xfrm>
          <a:prstGeom prst="rect">
            <a:avLst/>
          </a:prstGeom>
          <a:noFill/>
        </p:spPr>
        <p:txBody>
          <a:bodyPr wrap="square" rtlCol="0">
            <a:spAutoFit/>
          </a:bodyPr>
          <a:lstStyle/>
          <a:p>
            <a:pPr algn="ctr">
              <a:defRPr/>
            </a:pPr>
            <a:r>
              <a:rPr kumimoji="0" lang="en-US" sz="1452" b="1" i="0" u="none" strike="noStrike" kern="1200" cap="none" spc="0" normalizeH="0" baseline="0" noProof="0" dirty="0">
                <a:ln>
                  <a:noFill/>
                </a:ln>
                <a:effectLst/>
                <a:uLnTx/>
                <a:uFillTx/>
                <a:latin typeface="Arial" panose="020B0604020202020204" pitchFamily="34" charset="0"/>
                <a:cs typeface="Arial" panose="020B0604020202020204" pitchFamily="34" charset="0"/>
              </a:rPr>
              <a:t>Stage</a:t>
            </a:r>
            <a:r>
              <a:rPr kumimoji="0" lang="ru-RU" sz="1452"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GB" sz="1452" b="1" i="0" u="none" strike="noStrike" kern="1200" cap="none" spc="0" normalizeH="0" baseline="0" noProof="0" dirty="0">
                <a:ln>
                  <a:noFill/>
                </a:ln>
                <a:effectLst/>
                <a:uLnTx/>
                <a:uFillTx/>
                <a:latin typeface="Arial" panose="020B0604020202020204" pitchFamily="34" charset="0"/>
                <a:cs typeface="Arial" panose="020B0604020202020204" pitchFamily="34" charset="0"/>
              </a:rPr>
              <a:t>2 - </a:t>
            </a:r>
            <a:r>
              <a:rPr lang="en-US" sz="1452" b="1" dirty="0">
                <a:latin typeface="Arial" panose="020B0604020202020204" pitchFamily="34" charset="0"/>
                <a:cs typeface="Arial" panose="020B0604020202020204" pitchFamily="34" charset="0"/>
              </a:rPr>
              <a:t>ECL Lifetime</a:t>
            </a:r>
            <a:endParaRPr lang="en-GB" sz="1452" b="1" dirty="0">
              <a:latin typeface="Arial" panose="020B0604020202020204" pitchFamily="34" charset="0"/>
              <a:cs typeface="Arial" panose="020B0604020202020204" pitchFamily="34" charset="0"/>
            </a:endParaRPr>
          </a:p>
        </p:txBody>
      </p:sp>
      <p:sp>
        <p:nvSpPr>
          <p:cNvPr id="9" name="TextBox 8"/>
          <p:cNvSpPr txBox="1"/>
          <p:nvPr/>
        </p:nvSpPr>
        <p:spPr>
          <a:xfrm>
            <a:off x="7995589" y="774313"/>
            <a:ext cx="3309590" cy="315792"/>
          </a:xfrm>
          <a:prstGeom prst="rect">
            <a:avLst/>
          </a:prstGeom>
          <a:noFill/>
        </p:spPr>
        <p:txBody>
          <a:bodyPr wrap="square" rtlCol="0">
            <a:spAutoFit/>
          </a:bodyPr>
          <a:lstStyle/>
          <a:p>
            <a:pPr lvl="0" algn="ctr">
              <a:defRPr/>
            </a:pPr>
            <a:r>
              <a:rPr kumimoji="0" lang="en-US" sz="1452"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Stage</a:t>
            </a:r>
            <a:r>
              <a:rPr kumimoji="0" lang="ru-RU" sz="1452"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452"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 </a:t>
            </a:r>
            <a:r>
              <a:rPr lang="en-GB" sz="1452" b="1" dirty="0">
                <a:latin typeface="Arial" panose="020B0604020202020204" pitchFamily="34" charset="0"/>
                <a:cs typeface="Arial" panose="020B0604020202020204" pitchFamily="34" charset="0"/>
              </a:rPr>
              <a:t>- </a:t>
            </a:r>
            <a:r>
              <a:rPr lang="en-US" sz="1452" b="1" dirty="0">
                <a:latin typeface="Arial" panose="020B0604020202020204" pitchFamily="34" charset="0"/>
                <a:cs typeface="Arial" panose="020B0604020202020204" pitchFamily="34" charset="0"/>
              </a:rPr>
              <a:t>ECL Lifetime</a:t>
            </a:r>
            <a:endParaRPr kumimoji="0" lang="en-GB" sz="1452"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597569" y="1118042"/>
            <a:ext cx="3038123" cy="835479"/>
          </a:xfrm>
          <a:prstGeom prst="rect">
            <a:avLst/>
          </a:prstGeom>
          <a:noFill/>
          <a:ln>
            <a:solidFill>
              <a:srgbClr val="002060"/>
            </a:solidFill>
            <a:prstDash val="sysDot"/>
          </a:ln>
        </p:spPr>
        <p:txBody>
          <a:bodyPr vert="horz" wrap="square" lIns="32659" tIns="32659" rIns="32659" bIns="32659"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52"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High credit</a:t>
            </a:r>
            <a:r>
              <a:rPr kumimoji="0" lang="en-US" sz="1452"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quality</a:t>
            </a:r>
            <a:endParaRPr kumimoji="0" lang="en-GB" sz="1452"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4104440" y="1118042"/>
            <a:ext cx="3316635" cy="835479"/>
          </a:xfrm>
          <a:prstGeom prst="rect">
            <a:avLst/>
          </a:prstGeom>
          <a:noFill/>
          <a:ln>
            <a:solidFill>
              <a:srgbClr val="002060"/>
            </a:solidFill>
            <a:prstDash val="sysDot"/>
          </a:ln>
        </p:spPr>
        <p:txBody>
          <a:bodyPr vert="horz" wrap="square" lIns="32659" tIns="32659" rIns="32659" bIns="32659" rtlCol="0" anchor="ctr">
            <a:noAutofit/>
          </a:bodyPr>
          <a:lstStyle/>
          <a:p>
            <a:pPr marL="0" marR="0" lvl="0" indent="-248863" algn="ctr" defTabSz="914400" rtl="0" eaLnBrk="1" fontAlgn="auto" latinLnBrk="0" hangingPunct="1">
              <a:lnSpc>
                <a:spcPct val="100000"/>
              </a:lnSpc>
              <a:spcBef>
                <a:spcPts val="0"/>
              </a:spcBef>
              <a:spcAft>
                <a:spcPts val="0"/>
              </a:spcAft>
              <a:buClrTx/>
              <a:buSzTx/>
              <a:buFontTx/>
              <a:buNone/>
              <a:tabLst/>
              <a:defRPr/>
            </a:pPr>
            <a:r>
              <a:rPr kumimoji="0" lang="en-US" sz="1452"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Significant</a:t>
            </a:r>
            <a:r>
              <a:rPr kumimoji="0" lang="en-US" sz="1452"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increase in credit risk (SICR) since initial recognition</a:t>
            </a:r>
            <a:endParaRPr kumimoji="0" lang="en-GB" sz="1452"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7958375" y="1118042"/>
            <a:ext cx="3353191" cy="835479"/>
          </a:xfrm>
          <a:prstGeom prst="rect">
            <a:avLst/>
          </a:prstGeom>
          <a:noFill/>
          <a:ln>
            <a:solidFill>
              <a:srgbClr val="002060"/>
            </a:solidFill>
            <a:prstDash val="sysDot"/>
          </a:ln>
        </p:spPr>
        <p:txBody>
          <a:bodyPr vert="horz" wrap="square" lIns="32659" tIns="32659" rIns="32659" bIns="32659" rtlCol="0" anchor="ctr">
            <a:noAutofit/>
          </a:bodyPr>
          <a:lstStyle/>
          <a:p>
            <a:pPr marL="0" marR="0" lvl="0" indent="-248863" algn="ctr" defTabSz="914400" rtl="0" eaLnBrk="1" fontAlgn="auto" latinLnBrk="0" hangingPunct="1">
              <a:lnSpc>
                <a:spcPct val="100000"/>
              </a:lnSpc>
              <a:spcBef>
                <a:spcPts val="0"/>
              </a:spcBef>
              <a:spcAft>
                <a:spcPts val="0"/>
              </a:spcAft>
              <a:buClrTx/>
              <a:buSzTx/>
              <a:buFontTx/>
              <a:buNone/>
              <a:tabLst/>
              <a:defRPr/>
            </a:pPr>
            <a:r>
              <a:rPr kumimoji="0" lang="en-US" sz="1452"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Default</a:t>
            </a:r>
            <a:endParaRPr kumimoji="0" lang="en-GB" sz="1452"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0299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11</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IFRS 9 – forward-looking information</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5" name="Прямоугольник 4"/>
          <p:cNvSpPr/>
          <p:nvPr/>
        </p:nvSpPr>
        <p:spPr>
          <a:xfrm>
            <a:off x="381959" y="659405"/>
            <a:ext cx="11543742" cy="1015663"/>
          </a:xfrm>
          <a:prstGeom prst="rect">
            <a:avLst/>
          </a:prstGeom>
        </p:spPr>
        <p:txBody>
          <a:bodyPr wrap="square">
            <a:spAutoFit/>
          </a:bodyPr>
          <a:lstStyle/>
          <a:p>
            <a:r>
              <a:rPr lang="en-US" sz="2000" dirty="0"/>
              <a:t>The objective of the impairment requirements is to </a:t>
            </a:r>
            <a:r>
              <a:rPr lang="en-US" sz="2000" dirty="0" err="1"/>
              <a:t>recognise</a:t>
            </a:r>
            <a:r>
              <a:rPr lang="en-US" sz="2000" dirty="0"/>
              <a:t> lifetime expected credit losses for all financial instruments for which there have been a [SICR]…….considering all reasonable and supportable information, including that which is </a:t>
            </a:r>
            <a:r>
              <a:rPr lang="en-US" sz="2000" b="1" dirty="0"/>
              <a:t>forward looking </a:t>
            </a:r>
            <a:r>
              <a:rPr lang="en-US" sz="2000" dirty="0"/>
              <a:t>(para 5.5.4 of IFRS 9) </a:t>
            </a:r>
            <a:endParaRPr lang="ru-RU" sz="2000" dirty="0"/>
          </a:p>
        </p:txBody>
      </p:sp>
      <p:pic>
        <p:nvPicPr>
          <p:cNvPr id="7" name="Рисунок 6"/>
          <p:cNvPicPr>
            <a:picLocks noChangeAspect="1"/>
          </p:cNvPicPr>
          <p:nvPr/>
        </p:nvPicPr>
        <p:blipFill>
          <a:blip r:embed="rId2"/>
          <a:stretch>
            <a:fillRect/>
          </a:stretch>
        </p:blipFill>
        <p:spPr>
          <a:xfrm>
            <a:off x="381959" y="1732242"/>
            <a:ext cx="10014241" cy="4566934"/>
          </a:xfrm>
          <a:prstGeom prst="rect">
            <a:avLst/>
          </a:prstGeom>
        </p:spPr>
      </p:pic>
    </p:spTree>
    <p:extLst>
      <p:ext uri="{BB962C8B-B14F-4D97-AF65-F5344CB8AC3E}">
        <p14:creationId xmlns:p14="http://schemas.microsoft.com/office/powerpoint/2010/main" val="206188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Объект 11" hidden="1"/>
          <p:cNvGraphicFramePr>
            <a:graphicFrameLocks noChangeAspect="1"/>
          </p:cNvGraphicFramePr>
          <p:nvPr>
            <p:custDataLst>
              <p:tags r:id="rId1"/>
            </p:custDataLst>
            <p:extLst>
              <p:ext uri="{D42A27DB-BD31-4B8C-83A1-F6EECF244321}">
                <p14:modId xmlns:p14="http://schemas.microsoft.com/office/powerpoint/2010/main" val="759764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12" name="Объект 1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Номер слайда 1"/>
          <p:cNvSpPr>
            <a:spLocks noGrp="1"/>
          </p:cNvSpPr>
          <p:nvPr>
            <p:ph type="sldNum" sz="quarter" idx="12"/>
          </p:nvPr>
        </p:nvSpPr>
        <p:spPr/>
        <p:txBody>
          <a:bodyPr/>
          <a:lstStyle/>
          <a:p>
            <a:fld id="{48F63A3B-78C7-47BE-AE5E-E10140E04643}" type="slidenum">
              <a:rPr lang="en-US" smtClean="0"/>
              <a:t>12</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CVA</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4" name="Прямоугольник 3"/>
          <p:cNvSpPr/>
          <p:nvPr/>
        </p:nvSpPr>
        <p:spPr>
          <a:xfrm>
            <a:off x="381958" y="980880"/>
            <a:ext cx="11560998" cy="5170646"/>
          </a:xfrm>
          <a:prstGeom prst="rect">
            <a:avLst/>
          </a:prstGeom>
        </p:spPr>
        <p:txBody>
          <a:bodyPr wrap="square">
            <a:spAutoFit/>
          </a:bodyPr>
          <a:lstStyle/>
          <a:p>
            <a:r>
              <a:rPr lang="en-US" sz="2200" b="1" dirty="0">
                <a:latin typeface="Arial" panose="020B0604020202020204" pitchFamily="34" charset="0"/>
                <a:cs typeface="Arial" panose="020B0604020202020204" pitchFamily="34" charset="0"/>
              </a:rPr>
              <a:t>Credit valuation adjustment</a:t>
            </a: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CVA</a:t>
            </a:r>
            <a:r>
              <a:rPr lang="en-US" sz="2200" dirty="0">
                <a:latin typeface="Arial" panose="020B0604020202020204" pitchFamily="34" charset="0"/>
                <a:cs typeface="Arial" panose="020B0604020202020204" pitchFamily="34" charset="0"/>
              </a:rPr>
              <a:t>) is the difference between the risk-free portfolio value and the true portfolio value that takes into account the possibility of a counterparty's default</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Unilateral CVA is given by the risk-neutral expectation of the discounted loss. The risk-neutral expectation can be written as:</a:t>
            </a: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CVA is included in value of derivatives=&gt;</a:t>
            </a:r>
          </a:p>
          <a:p>
            <a:endParaRPr lang="en-US" sz="2200" dirty="0">
              <a:latin typeface="Arial" panose="020B0604020202020204" pitchFamily="34" charset="0"/>
              <a:cs typeface="Arial" panose="020B0604020202020204" pitchFamily="34" charset="0"/>
            </a:endParaRPr>
          </a:p>
        </p:txBody>
      </p:sp>
      <p:sp>
        <p:nvSpPr>
          <p:cNvPr id="5" name="TextBox 4"/>
          <p:cNvSpPr txBox="1"/>
          <p:nvPr/>
        </p:nvSpPr>
        <p:spPr>
          <a:xfrm>
            <a:off x="11050859" y="213126"/>
            <a:ext cx="993995" cy="477054"/>
          </a:xfrm>
          <a:prstGeom prst="rect">
            <a:avLst/>
          </a:prstGeom>
          <a:noFill/>
          <a:ln>
            <a:solidFill>
              <a:srgbClr val="FF0000"/>
            </a:solidFill>
          </a:ln>
        </p:spPr>
        <p:txBody>
          <a:bodyPr wrap="square" rtlCol="0">
            <a:spAutoFit/>
          </a:bodyPr>
          <a:lstStyle/>
          <a:p>
            <a:pPr algn="ctr"/>
            <a:r>
              <a:rPr lang="en-US" sz="2500" b="1" dirty="0">
                <a:solidFill>
                  <a:srgbClr val="FF0000"/>
                </a:solidFill>
              </a:rPr>
              <a:t>IE 2.1</a:t>
            </a:r>
            <a:endParaRPr lang="ru-RU" sz="2500" b="1" dirty="0">
              <a:solidFill>
                <a:srgbClr val="FF0000"/>
              </a:solidFill>
            </a:endParaRPr>
          </a:p>
        </p:txBody>
      </p:sp>
      <mc:AlternateContent xmlns:mc="http://schemas.openxmlformats.org/markup-compatibility/2006" xmlns:a14="http://schemas.microsoft.com/office/drawing/2010/main">
        <mc:Choice Requires="a14">
          <p:sp>
            <p:nvSpPr>
              <p:cNvPr id="6" name="Прямоугольник 5"/>
              <p:cNvSpPr/>
              <p:nvPr/>
            </p:nvSpPr>
            <p:spPr>
              <a:xfrm>
                <a:off x="491735" y="2847995"/>
                <a:ext cx="9557887" cy="2066015"/>
              </a:xfrm>
              <a:prstGeom prst="rect">
                <a:avLst/>
              </a:prstGeom>
            </p:spPr>
            <p:txBody>
              <a:bodyPr wrap="square">
                <a:spAutoFit/>
              </a:bodyPr>
              <a:lstStyle/>
              <a:p>
                <a:pPr indent="-248863" defTabSz="946094">
                  <a:spcAft>
                    <a:spcPts val="816"/>
                  </a:spcAft>
                </a:pPr>
                <a14:m>
                  <m:oMathPara xmlns:m="http://schemas.openxmlformats.org/officeDocument/2006/math">
                    <m:oMathParaPr>
                      <m:jc m:val="left"/>
                    </m:oMathParaPr>
                    <m:oMath xmlns:m="http://schemas.openxmlformats.org/officeDocument/2006/math">
                      <m:r>
                        <a:rPr lang="en-US" b="0" i="1" smtClean="0">
                          <a:solidFill>
                            <a:srgbClr val="000000"/>
                          </a:solidFill>
                          <a:latin typeface="Cambria Math" panose="02040503050406030204" pitchFamily="18" charset="0"/>
                        </a:rPr>
                        <m:t>𝐶𝑉𝐴</m:t>
                      </m:r>
                      <m:r>
                        <a:rPr lang="en-US" i="1">
                          <a:solidFill>
                            <a:srgbClr val="000000"/>
                          </a:solidFill>
                          <a:latin typeface="Cambria Math" panose="02040503050406030204" pitchFamily="18" charset="0"/>
                        </a:rPr>
                        <m:t>=</m:t>
                      </m:r>
                      <m:nary>
                        <m:naryPr>
                          <m:limLoc m:val="undOvr"/>
                          <m:ctrlPr>
                            <a:rPr lang="en-US" i="1" smtClean="0">
                              <a:solidFill>
                                <a:srgbClr val="000000"/>
                              </a:solidFill>
                              <a:latin typeface="Cambria Math" panose="02040503050406030204" pitchFamily="18" charset="0"/>
                            </a:rPr>
                          </m:ctrlPr>
                        </m:naryPr>
                        <m:sub>
                          <m:r>
                            <m:rPr>
                              <m:brk m:alnAt="24"/>
                            </m:rPr>
                            <a:rPr lang="en-US" b="0" i="1" smtClean="0">
                              <a:solidFill>
                                <a:srgbClr val="000000"/>
                              </a:solidFill>
                              <a:latin typeface="Cambria Math" panose="02040503050406030204" pitchFamily="18" charset="0"/>
                            </a:rPr>
                            <m:t>0</m:t>
                          </m:r>
                        </m:sub>
                        <m:sup>
                          <m:r>
                            <a:rPr lang="en-US" b="0" i="1" smtClean="0">
                              <a:solidFill>
                                <a:srgbClr val="000000"/>
                              </a:solidFill>
                              <a:latin typeface="Cambria Math" panose="02040503050406030204" pitchFamily="18" charset="0"/>
                            </a:rPr>
                            <m:t>𝑇</m:t>
                          </m:r>
                        </m:sup>
                        <m:e>
                          <m:r>
                            <a:rPr lang="en-US" b="0" i="1" smtClean="0">
                              <a:solidFill>
                                <a:srgbClr val="000000"/>
                              </a:solidFill>
                              <a:latin typeface="Cambria Math" panose="02040503050406030204" pitchFamily="18" charset="0"/>
                            </a:rPr>
                            <m:t>𝐸𝑃𝐸</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𝐿𝐺𝐷</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𝑚𝑃𝐷</m:t>
                          </m:r>
                        </m:e>
                      </m:nary>
                    </m:oMath>
                  </m:oMathPara>
                </a14:m>
                <a:endParaRPr lang="en-US" dirty="0">
                  <a:solidFill>
                    <a:srgbClr val="000000"/>
                  </a:solidFill>
                  <a:latin typeface="Georgia" pitchFamily="18" charset="0"/>
                </a:endParaRPr>
              </a:p>
              <a:p>
                <a:pPr indent="-248863" defTabSz="946094">
                  <a:spcAft>
                    <a:spcPts val="816"/>
                  </a:spcAft>
                </a:pPr>
                <a:r>
                  <a:rPr lang="en-US" dirty="0">
                    <a:solidFill>
                      <a:srgbClr val="000000"/>
                    </a:solidFill>
                    <a:latin typeface="Georgia" pitchFamily="18" charset="0"/>
                  </a:rPr>
                  <a:t>EPE – expected positive exposure</a:t>
                </a:r>
              </a:p>
              <a:p>
                <a:pPr indent="-248863" defTabSz="946094">
                  <a:spcAft>
                    <a:spcPts val="816"/>
                  </a:spcAft>
                </a:pPr>
                <a:r>
                  <a:rPr lang="en-US" dirty="0">
                    <a:solidFill>
                      <a:srgbClr val="000000"/>
                    </a:solidFill>
                    <a:latin typeface="Georgia" pitchFamily="18" charset="0"/>
                  </a:rPr>
                  <a:t>LGD – LGD of the client</a:t>
                </a:r>
              </a:p>
              <a:p>
                <a:pPr indent="-248863" defTabSz="946094">
                  <a:spcAft>
                    <a:spcPts val="816"/>
                  </a:spcAft>
                </a:pPr>
                <a:r>
                  <a:rPr lang="en-US" dirty="0" err="1">
                    <a:solidFill>
                      <a:srgbClr val="000000"/>
                    </a:solidFill>
                    <a:latin typeface="Georgia" pitchFamily="18" charset="0"/>
                  </a:rPr>
                  <a:t>mPD</a:t>
                </a:r>
                <a:r>
                  <a:rPr lang="en-US" dirty="0">
                    <a:solidFill>
                      <a:srgbClr val="000000"/>
                    </a:solidFill>
                    <a:latin typeface="Georgia" pitchFamily="18" charset="0"/>
                  </a:rPr>
                  <a:t> – marginal PD of the counterparty</a:t>
                </a: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491735" y="2847995"/>
                <a:ext cx="9557887" cy="2066015"/>
              </a:xfrm>
              <a:prstGeom prst="rect">
                <a:avLst/>
              </a:prstGeom>
              <a:blipFill>
                <a:blip r:embed="rId6"/>
                <a:stretch>
                  <a:fillRect l="-574" b="-3835"/>
                </a:stretch>
              </a:blipFill>
            </p:spPr>
            <p:txBody>
              <a:bodyPr/>
              <a:lstStyle/>
              <a:p>
                <a:r>
                  <a:rPr lang="ru-RU">
                    <a:noFill/>
                  </a:rPr>
                  <a:t> </a:t>
                </a:r>
              </a:p>
            </p:txBody>
          </p:sp>
        </mc:Fallback>
      </mc:AlternateContent>
      <p:sp>
        <p:nvSpPr>
          <p:cNvPr id="7" name="TextBox 6"/>
          <p:cNvSpPr txBox="1"/>
          <p:nvPr/>
        </p:nvSpPr>
        <p:spPr>
          <a:xfrm>
            <a:off x="10318282" y="213126"/>
            <a:ext cx="576899" cy="477054"/>
          </a:xfrm>
          <a:prstGeom prst="rect">
            <a:avLst/>
          </a:prstGeom>
          <a:noFill/>
          <a:ln>
            <a:solidFill>
              <a:srgbClr val="002060"/>
            </a:solidFill>
          </a:ln>
        </p:spPr>
        <p:txBody>
          <a:bodyPr wrap="square" rtlCol="0">
            <a:spAutoFit/>
          </a:bodyPr>
          <a:lstStyle/>
          <a:p>
            <a:pPr algn="ctr"/>
            <a:r>
              <a:rPr lang="en-US" sz="2500" b="1" dirty="0">
                <a:solidFill>
                  <a:srgbClr val="002060"/>
                </a:solidFill>
              </a:rPr>
              <a:t>PR</a:t>
            </a:r>
            <a:endParaRPr lang="ru-RU" sz="2500" b="1" dirty="0">
              <a:solidFill>
                <a:srgbClr val="002060"/>
              </a:solidFill>
            </a:endParaRPr>
          </a:p>
        </p:txBody>
      </p:sp>
      <p:pic>
        <p:nvPicPr>
          <p:cNvPr id="11" name="Рисунок 10"/>
          <p:cNvPicPr>
            <a:picLocks noChangeAspect="1"/>
          </p:cNvPicPr>
          <p:nvPr/>
        </p:nvPicPr>
        <p:blipFill>
          <a:blip r:embed="rId7"/>
          <a:stretch>
            <a:fillRect/>
          </a:stretch>
        </p:blipFill>
        <p:spPr>
          <a:xfrm>
            <a:off x="5615264" y="3036733"/>
            <a:ext cx="4667250" cy="3457575"/>
          </a:xfrm>
          <a:prstGeom prst="rect">
            <a:avLst/>
          </a:prstGeom>
        </p:spPr>
      </p:pic>
      <p:sp>
        <p:nvSpPr>
          <p:cNvPr id="10" name="Прямоугольник 9"/>
          <p:cNvSpPr/>
          <p:nvPr/>
        </p:nvSpPr>
        <p:spPr>
          <a:xfrm>
            <a:off x="5626415" y="5445228"/>
            <a:ext cx="5189075" cy="16888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49636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13</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Prudential provisions (590-</a:t>
            </a:r>
            <a:r>
              <a:rPr lang="ru-RU"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П</a:t>
            </a: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53299328"/>
              </p:ext>
            </p:extLst>
          </p:nvPr>
        </p:nvGraphicFramePr>
        <p:xfrm>
          <a:off x="381959" y="1122982"/>
          <a:ext cx="11726621" cy="2790389"/>
        </p:xfrm>
        <a:graphic>
          <a:graphicData uri="http://schemas.openxmlformats.org/drawingml/2006/table">
            <a:tbl>
              <a:tblPr firstRow="1" firstCol="1"/>
              <a:tblGrid>
                <a:gridCol w="2587727">
                  <a:extLst>
                    <a:ext uri="{9D8B030D-6E8A-4147-A177-3AD203B41FA5}">
                      <a16:colId xmlns:a16="http://schemas.microsoft.com/office/drawing/2014/main" val="3522998386"/>
                    </a:ext>
                  </a:extLst>
                </a:gridCol>
                <a:gridCol w="3327754">
                  <a:extLst>
                    <a:ext uri="{9D8B030D-6E8A-4147-A177-3AD203B41FA5}">
                      <a16:colId xmlns:a16="http://schemas.microsoft.com/office/drawing/2014/main" val="345308898"/>
                    </a:ext>
                  </a:extLst>
                </a:gridCol>
                <a:gridCol w="2905570">
                  <a:extLst>
                    <a:ext uri="{9D8B030D-6E8A-4147-A177-3AD203B41FA5}">
                      <a16:colId xmlns:a16="http://schemas.microsoft.com/office/drawing/2014/main" val="2690435743"/>
                    </a:ext>
                  </a:extLst>
                </a:gridCol>
                <a:gridCol w="2905570">
                  <a:extLst>
                    <a:ext uri="{9D8B030D-6E8A-4147-A177-3AD203B41FA5}">
                      <a16:colId xmlns:a16="http://schemas.microsoft.com/office/drawing/2014/main" val="360925423"/>
                    </a:ext>
                  </a:extLst>
                </a:gridCol>
              </a:tblGrid>
              <a:tr h="417773">
                <a:tc rowSpan="2">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lnSpc>
                          <a:spcPct val="115000"/>
                        </a:lnSpc>
                        <a:spcAft>
                          <a:spcPts val="0"/>
                        </a:spcAft>
                      </a:pPr>
                      <a:r>
                        <a:rPr lang="en-US" sz="2000" b="0" dirty="0">
                          <a:effectLst/>
                          <a:latin typeface="Arial" panose="020B0604020202020204" pitchFamily="34" charset="0"/>
                          <a:cs typeface="Arial" panose="020B0604020202020204" pitchFamily="34" charset="0"/>
                        </a:rPr>
                        <a:t>Debt service</a:t>
                      </a:r>
                      <a:endParaRPr lang="ru-RU" sz="2000" b="0" dirty="0">
                        <a:effectLst/>
                        <a:latin typeface="Arial" panose="020B0604020202020204" pitchFamily="34" charset="0"/>
                        <a:cs typeface="Arial" panose="020B0604020202020204" pitchFamily="34" charset="0"/>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lnSpc>
                          <a:spcPct val="115000"/>
                        </a:lnSpc>
                        <a:spcAft>
                          <a:spcPts val="0"/>
                        </a:spcAft>
                      </a:pPr>
                      <a:r>
                        <a:rPr lang="en-US" sz="2000" b="0" dirty="0">
                          <a:effectLst/>
                          <a:latin typeface="Arial" panose="020B0604020202020204" pitchFamily="34" charset="0"/>
                          <a:cs typeface="Arial" panose="020B0604020202020204" pitchFamily="34" charset="0"/>
                        </a:rPr>
                        <a:t>Creditworthiness (category) = &gt; provision rate</a:t>
                      </a:r>
                      <a:endParaRPr lang="ru-RU" sz="2000" b="0"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900717586"/>
                  </a:ext>
                </a:extLst>
              </a:tr>
              <a:tr h="280180">
                <a:tc vMerge="1">
                  <a:txBody>
                    <a:bodyPr/>
                    <a:lstStyle/>
                    <a:p>
                      <a:endParaRPr lang="ru-RU"/>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lnSpc>
                          <a:spcPct val="115000"/>
                        </a:lnSpc>
                        <a:spcAft>
                          <a:spcPts val="0"/>
                        </a:spcAft>
                      </a:pPr>
                      <a:r>
                        <a:rPr lang="en-US" sz="2000" b="0" dirty="0">
                          <a:solidFill>
                            <a:schemeClr val="bg1"/>
                          </a:solidFill>
                          <a:effectLst/>
                          <a:latin typeface="Arial" panose="020B0604020202020204" pitchFamily="34" charset="0"/>
                          <a:cs typeface="Arial" panose="020B0604020202020204" pitchFamily="34" charset="0"/>
                        </a:rPr>
                        <a:t>Good</a:t>
                      </a:r>
                      <a:endParaRPr lang="ru-RU" sz="2000" b="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lnSpc>
                          <a:spcPct val="115000"/>
                        </a:lnSpc>
                        <a:spcAft>
                          <a:spcPts val="0"/>
                        </a:spcAft>
                      </a:pPr>
                      <a:r>
                        <a:rPr lang="en-US" sz="2000" b="0" dirty="0">
                          <a:solidFill>
                            <a:schemeClr val="bg1"/>
                          </a:solidFill>
                          <a:effectLst/>
                          <a:latin typeface="Arial" panose="020B0604020202020204" pitchFamily="34" charset="0"/>
                          <a:cs typeface="Arial" panose="020B0604020202020204" pitchFamily="34" charset="0"/>
                        </a:rPr>
                        <a:t>Average</a:t>
                      </a:r>
                      <a:endParaRPr lang="ru-RU" sz="2000" b="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lnSpc>
                          <a:spcPct val="115000"/>
                        </a:lnSpc>
                        <a:spcAft>
                          <a:spcPts val="0"/>
                        </a:spcAft>
                      </a:pPr>
                      <a:r>
                        <a:rPr lang="en-US" sz="2000" b="0" dirty="0">
                          <a:solidFill>
                            <a:schemeClr val="bg1"/>
                          </a:solidFill>
                          <a:effectLst/>
                          <a:latin typeface="Arial" panose="020B0604020202020204" pitchFamily="34" charset="0"/>
                          <a:cs typeface="Arial" panose="020B0604020202020204" pitchFamily="34" charset="0"/>
                        </a:rPr>
                        <a:t>Bad</a:t>
                      </a:r>
                      <a:endParaRPr lang="ru-RU" sz="2000" b="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808080">
                          <a:lumMod val="60000"/>
                          <a:lumOff val="4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3475290643"/>
                  </a:ext>
                </a:extLst>
              </a:tr>
              <a:tr h="590815">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lnSpc>
                          <a:spcPct val="115000"/>
                        </a:lnSpc>
                        <a:spcAft>
                          <a:spcPts val="0"/>
                        </a:spcAft>
                      </a:pPr>
                      <a:r>
                        <a:rPr lang="en-US" sz="2000" b="0" dirty="0">
                          <a:effectLst/>
                          <a:latin typeface="Arial" panose="020B0604020202020204" pitchFamily="34" charset="0"/>
                          <a:cs typeface="Arial" panose="020B0604020202020204" pitchFamily="34" charset="0"/>
                        </a:rPr>
                        <a:t>Good</a:t>
                      </a:r>
                      <a:endParaRPr lang="ru-RU" sz="2000" b="0" dirty="0">
                        <a:effectLst/>
                        <a:latin typeface="Arial" panose="020B0604020202020204" pitchFamily="34" charset="0"/>
                        <a:ea typeface="Times New Roman"/>
                        <a:cs typeface="Arial" panose="020B0604020202020204" pitchFamily="34" charset="0"/>
                      </a:endParaRPr>
                    </a:p>
                  </a:txBody>
                  <a:tcPr marL="0" marR="0" marT="0" marB="0" anchor="ctr">
                    <a:lnL w="12700" cmpd="sng">
                      <a:solidFill>
                        <a:srgbClr val="FFFFFF"/>
                      </a:solidFill>
                    </a:lnL>
                    <a:lnR w="12700" cap="flat" cmpd="sng" algn="ctr">
                      <a:solidFill>
                        <a:srgbClr val="808080">
                          <a:lumMod val="60000"/>
                          <a:lumOff val="40000"/>
                        </a:srgb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2060"/>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lnSpc>
                          <a:spcPct val="115000"/>
                        </a:lnSpc>
                        <a:spcBef>
                          <a:spcPts val="1200"/>
                        </a:spcBef>
                        <a:spcAft>
                          <a:spcPts val="300"/>
                        </a:spcAft>
                      </a:pPr>
                      <a:r>
                        <a:rPr lang="en-US" sz="2000" b="0" dirty="0">
                          <a:effectLst/>
                          <a:latin typeface="Arial" panose="020B0604020202020204" pitchFamily="34" charset="0"/>
                          <a:cs typeface="Arial" panose="020B0604020202020204" pitchFamily="34" charset="0"/>
                        </a:rPr>
                        <a:t>Standard</a:t>
                      </a:r>
                      <a:endParaRPr lang="ru-RU" sz="2000" b="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0" dirty="0">
                          <a:effectLst/>
                          <a:latin typeface="Arial" panose="020B0604020202020204" pitchFamily="34" charset="0"/>
                          <a:cs typeface="Arial" panose="020B0604020202020204" pitchFamily="34" charset="0"/>
                        </a:rPr>
                        <a:t>(I </a:t>
                      </a:r>
                      <a:r>
                        <a:rPr lang="en-US" sz="2000" b="0" dirty="0">
                          <a:effectLst/>
                          <a:latin typeface="Arial" panose="020B0604020202020204" pitchFamily="34" charset="0"/>
                          <a:cs typeface="Arial" panose="020B0604020202020204" pitchFamily="34" charset="0"/>
                        </a:rPr>
                        <a:t>category</a:t>
                      </a:r>
                      <a:r>
                        <a:rPr lang="ru-RU" sz="2000" b="0" dirty="0">
                          <a:effectLst/>
                          <a:latin typeface="Arial" panose="020B0604020202020204" pitchFamily="34" charset="0"/>
                          <a:cs typeface="Arial" panose="020B0604020202020204" pitchFamily="34" charset="0"/>
                        </a:rPr>
                        <a:t>)</a:t>
                      </a:r>
                      <a:r>
                        <a:rPr lang="en-US" sz="2000" b="0" baseline="0" dirty="0">
                          <a:effectLst/>
                          <a:latin typeface="Arial" panose="020B0604020202020204" pitchFamily="34" charset="0"/>
                          <a:cs typeface="Arial" panose="020B0604020202020204" pitchFamily="34" charset="0"/>
                        </a:rPr>
                        <a:t> =&gt; </a:t>
                      </a:r>
                      <a:r>
                        <a:rPr lang="ru-RU" sz="2000" b="0" dirty="0">
                          <a:effectLst/>
                          <a:latin typeface="Arial" panose="020B0604020202020204" pitchFamily="34" charset="0"/>
                          <a:cs typeface="Arial" panose="020B0604020202020204" pitchFamily="34" charset="0"/>
                        </a:rPr>
                        <a:t>0 %</a:t>
                      </a:r>
                      <a:endParaRPr lang="ru-RU" sz="2000" b="0"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808080">
                          <a:lumMod val="60000"/>
                          <a:lumOff val="40000"/>
                        </a:srgbClr>
                      </a:solidFill>
                      <a:prstDash val="solid"/>
                      <a:round/>
                      <a:headEnd type="none" w="med" len="med"/>
                      <a:tailEnd type="none" w="med" len="med"/>
                    </a:lnL>
                    <a:lnR w="12700" cap="flat" cmpd="sng" algn="ctr">
                      <a:solidFill>
                        <a:srgbClr val="808080">
                          <a:lumMod val="60000"/>
                          <a:lumOff val="40000"/>
                        </a:srgb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808080">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lnSpc>
                          <a:spcPct val="115000"/>
                        </a:lnSpc>
                        <a:spcAft>
                          <a:spcPts val="0"/>
                        </a:spcAft>
                      </a:pPr>
                      <a:r>
                        <a:rPr lang="en-US" sz="2000" b="0" dirty="0">
                          <a:effectLst/>
                          <a:latin typeface="Arial" panose="020B0604020202020204" pitchFamily="34" charset="0"/>
                          <a:cs typeface="Arial" panose="020B0604020202020204" pitchFamily="34" charset="0"/>
                        </a:rPr>
                        <a:t>Sub standard</a:t>
                      </a:r>
                      <a:endParaRPr lang="ru-RU" sz="2000" b="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0" dirty="0">
                          <a:effectLst/>
                          <a:latin typeface="Arial" panose="020B0604020202020204" pitchFamily="34" charset="0"/>
                          <a:cs typeface="Arial" panose="020B0604020202020204" pitchFamily="34" charset="0"/>
                        </a:rPr>
                        <a:t>(II </a:t>
                      </a:r>
                      <a:r>
                        <a:rPr lang="en-US" sz="2000" b="0" dirty="0">
                          <a:effectLst/>
                          <a:latin typeface="Arial" panose="020B0604020202020204" pitchFamily="34" charset="0"/>
                          <a:cs typeface="Arial" panose="020B0604020202020204" pitchFamily="34" charset="0"/>
                        </a:rPr>
                        <a:t>category</a:t>
                      </a:r>
                      <a:r>
                        <a:rPr lang="ru-RU" sz="2000" b="0" dirty="0">
                          <a:effectLst/>
                          <a:latin typeface="Arial" panose="020B0604020202020204" pitchFamily="34" charset="0"/>
                          <a:cs typeface="Arial" panose="020B0604020202020204" pitchFamily="34" charset="0"/>
                        </a:rPr>
                        <a:t>)</a:t>
                      </a:r>
                      <a:r>
                        <a:rPr lang="en-US" sz="2000" b="0" dirty="0">
                          <a:effectLst/>
                          <a:latin typeface="Arial" panose="020B0604020202020204" pitchFamily="34" charset="0"/>
                          <a:cs typeface="Arial" panose="020B0604020202020204" pitchFamily="34" charset="0"/>
                        </a:rPr>
                        <a:t> </a:t>
                      </a:r>
                      <a:r>
                        <a:rPr lang="en-US" sz="2000" b="0" baseline="0" dirty="0">
                          <a:effectLst/>
                          <a:latin typeface="Arial" panose="020B0604020202020204" pitchFamily="34" charset="0"/>
                          <a:cs typeface="Arial" panose="020B0604020202020204" pitchFamily="34" charset="0"/>
                        </a:rPr>
                        <a:t>=&gt;</a:t>
                      </a:r>
                      <a:r>
                        <a:rPr lang="en-US" sz="2000" b="0" dirty="0">
                          <a:effectLst/>
                          <a:latin typeface="Arial" panose="020B0604020202020204" pitchFamily="34" charset="0"/>
                          <a:cs typeface="Arial" panose="020B0604020202020204" pitchFamily="34" charset="0"/>
                        </a:rPr>
                        <a:t> </a:t>
                      </a:r>
                      <a:r>
                        <a:rPr lang="ru-RU" sz="2000" b="0" dirty="0">
                          <a:effectLst/>
                          <a:latin typeface="Arial" panose="020B0604020202020204" pitchFamily="34" charset="0"/>
                          <a:cs typeface="Arial" panose="020B0604020202020204" pitchFamily="34" charset="0"/>
                        </a:rPr>
                        <a:t>1</a:t>
                      </a:r>
                      <a:r>
                        <a:rPr lang="en-US" sz="2000" b="0" dirty="0">
                          <a:effectLst/>
                          <a:latin typeface="Arial" panose="020B0604020202020204" pitchFamily="34" charset="0"/>
                          <a:cs typeface="Arial" panose="020B0604020202020204" pitchFamily="34" charset="0"/>
                        </a:rPr>
                        <a:t>-20</a:t>
                      </a:r>
                      <a:r>
                        <a:rPr lang="ru-RU" sz="2000" b="0" dirty="0">
                          <a:effectLst/>
                          <a:latin typeface="Arial" panose="020B0604020202020204" pitchFamily="34" charset="0"/>
                          <a:cs typeface="Arial" panose="020B0604020202020204" pitchFamily="34" charset="0"/>
                        </a:rPr>
                        <a:t>%</a:t>
                      </a:r>
                      <a:endParaRPr lang="ru-RU" sz="2000" b="0"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808080">
                          <a:lumMod val="60000"/>
                          <a:lumOff val="40000"/>
                        </a:srgbClr>
                      </a:solidFill>
                      <a:prstDash val="solid"/>
                      <a:round/>
                      <a:headEnd type="none" w="med" len="med"/>
                      <a:tailEnd type="none" w="med" len="med"/>
                    </a:lnL>
                    <a:lnR w="12700" cap="flat" cmpd="sng" algn="ctr">
                      <a:solidFill>
                        <a:srgbClr val="808080">
                          <a:lumMod val="60000"/>
                          <a:lumOff val="40000"/>
                        </a:srgb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808080">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lnSpc>
                          <a:spcPct val="115000"/>
                        </a:lnSpc>
                        <a:spcAft>
                          <a:spcPts val="0"/>
                        </a:spcAft>
                      </a:pPr>
                      <a:r>
                        <a:rPr lang="en-US" sz="2000" b="0" dirty="0">
                          <a:effectLst/>
                          <a:latin typeface="Arial" panose="020B0604020202020204" pitchFamily="34" charset="0"/>
                          <a:cs typeface="Arial" panose="020B0604020202020204" pitchFamily="34" charset="0"/>
                        </a:rPr>
                        <a:t>Doubtful</a:t>
                      </a:r>
                      <a:endParaRPr lang="ru-RU" sz="2000" b="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0" dirty="0">
                          <a:effectLst/>
                          <a:latin typeface="Arial" panose="020B0604020202020204" pitchFamily="34" charset="0"/>
                          <a:cs typeface="Arial" panose="020B0604020202020204" pitchFamily="34" charset="0"/>
                        </a:rPr>
                        <a:t>(III </a:t>
                      </a:r>
                      <a:r>
                        <a:rPr lang="en-US" sz="2000" b="0" dirty="0">
                          <a:effectLst/>
                          <a:latin typeface="Arial" panose="020B0604020202020204" pitchFamily="34" charset="0"/>
                          <a:cs typeface="Arial" panose="020B0604020202020204" pitchFamily="34" charset="0"/>
                        </a:rPr>
                        <a:t>category</a:t>
                      </a:r>
                      <a:r>
                        <a:rPr lang="ru-RU" sz="2000" b="0" dirty="0">
                          <a:effectLst/>
                          <a:latin typeface="Arial" panose="020B0604020202020204" pitchFamily="34" charset="0"/>
                          <a:cs typeface="Arial" panose="020B0604020202020204" pitchFamily="34" charset="0"/>
                        </a:rPr>
                        <a:t>)</a:t>
                      </a:r>
                      <a:r>
                        <a:rPr lang="en-US" sz="2000" b="0" baseline="0" dirty="0">
                          <a:effectLst/>
                          <a:latin typeface="Arial" panose="020B0604020202020204" pitchFamily="34" charset="0"/>
                          <a:cs typeface="Arial" panose="020B0604020202020204" pitchFamily="34" charset="0"/>
                        </a:rPr>
                        <a:t> =&gt; 21-50</a:t>
                      </a:r>
                      <a:r>
                        <a:rPr lang="ru-RU" sz="2000" b="0" dirty="0">
                          <a:effectLst/>
                          <a:latin typeface="Arial" panose="020B0604020202020204" pitchFamily="34" charset="0"/>
                          <a:cs typeface="Arial" panose="020B0604020202020204" pitchFamily="34" charset="0"/>
                        </a:rPr>
                        <a:t>%</a:t>
                      </a:r>
                      <a:endParaRPr lang="ru-RU" sz="2000" b="0"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808080">
                          <a:lumMod val="60000"/>
                          <a:lumOff val="40000"/>
                        </a:srgbClr>
                      </a:solidFill>
                      <a:prstDash val="solid"/>
                      <a:round/>
                      <a:headEnd type="none" w="med" len="med"/>
                      <a:tailEnd type="none" w="med" len="med"/>
                    </a:lnL>
                    <a:lnR w="12700" cap="flat" cmpd="sng" algn="ctr">
                      <a:solidFill>
                        <a:srgbClr val="808080">
                          <a:lumMod val="60000"/>
                          <a:lumOff val="40000"/>
                        </a:srgb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808080">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504392"/>
                  </a:ext>
                </a:extLst>
              </a:tr>
              <a:tr h="560361">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lnSpc>
                          <a:spcPct val="115000"/>
                        </a:lnSpc>
                        <a:spcAft>
                          <a:spcPts val="0"/>
                        </a:spcAft>
                      </a:pPr>
                      <a:r>
                        <a:rPr lang="en-US" sz="2000" b="0" dirty="0">
                          <a:effectLst/>
                          <a:latin typeface="Arial" panose="020B0604020202020204" pitchFamily="34" charset="0"/>
                          <a:cs typeface="Arial" panose="020B0604020202020204" pitchFamily="34" charset="0"/>
                        </a:rPr>
                        <a:t>Average</a:t>
                      </a:r>
                      <a:endParaRPr lang="ru-RU" sz="2000" b="0" dirty="0">
                        <a:effectLst/>
                        <a:latin typeface="Arial" panose="020B0604020202020204" pitchFamily="34" charset="0"/>
                        <a:ea typeface="Times New Roman"/>
                        <a:cs typeface="Arial" panose="020B0604020202020204" pitchFamily="34" charset="0"/>
                      </a:endParaRPr>
                    </a:p>
                  </a:txBody>
                  <a:tcPr marL="0" marR="0" marT="0" marB="0" anchor="ctr">
                    <a:lnL w="12700" cmpd="sng">
                      <a:solidFill>
                        <a:srgbClr val="FFFFFF"/>
                      </a:solidFill>
                    </a:lnL>
                    <a:lnR w="12700" cap="flat" cmpd="sng" algn="ctr">
                      <a:solidFill>
                        <a:srgbClr val="808080">
                          <a:lumMod val="60000"/>
                          <a:lumOff val="40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060"/>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lnSpc>
                          <a:spcPct val="115000"/>
                        </a:lnSpc>
                        <a:spcAft>
                          <a:spcPts val="0"/>
                        </a:spcAft>
                      </a:pPr>
                      <a:r>
                        <a:rPr lang="en-US" sz="2000" b="0" dirty="0">
                          <a:effectLst/>
                          <a:latin typeface="Arial" panose="020B0604020202020204" pitchFamily="34" charset="0"/>
                          <a:cs typeface="Arial" panose="020B0604020202020204" pitchFamily="34" charset="0"/>
                        </a:rPr>
                        <a:t>Sub standard</a:t>
                      </a:r>
                      <a:r>
                        <a:rPr lang="ru-RU" sz="2000" b="0" dirty="0">
                          <a:effectLst/>
                          <a:latin typeface="Arial" panose="020B0604020202020204" pitchFamily="34" charset="0"/>
                          <a:cs typeface="Arial" panose="020B0604020202020204" pitchFamily="34" charset="0"/>
                        </a:rPr>
                        <a:t> </a:t>
                      </a:r>
                    </a:p>
                    <a:p>
                      <a:pPr algn="ctr">
                        <a:lnSpc>
                          <a:spcPct val="115000"/>
                        </a:lnSpc>
                        <a:spcAft>
                          <a:spcPts val="0"/>
                        </a:spcAft>
                      </a:pPr>
                      <a:r>
                        <a:rPr lang="ru-RU" sz="2000" b="0" dirty="0">
                          <a:effectLst/>
                          <a:latin typeface="Arial" panose="020B0604020202020204" pitchFamily="34" charset="0"/>
                          <a:cs typeface="Arial" panose="020B0604020202020204" pitchFamily="34" charset="0"/>
                        </a:rPr>
                        <a:t>(II </a:t>
                      </a:r>
                      <a:r>
                        <a:rPr lang="en-US" sz="2000" b="0" dirty="0">
                          <a:effectLst/>
                          <a:latin typeface="Arial" panose="020B0604020202020204" pitchFamily="34" charset="0"/>
                          <a:cs typeface="Arial" panose="020B0604020202020204" pitchFamily="34" charset="0"/>
                        </a:rPr>
                        <a:t>category</a:t>
                      </a:r>
                      <a:r>
                        <a:rPr lang="ru-RU" sz="2000" b="0" dirty="0">
                          <a:effectLst/>
                          <a:latin typeface="Arial" panose="020B0604020202020204" pitchFamily="34" charset="0"/>
                          <a:cs typeface="Arial" panose="020B0604020202020204" pitchFamily="34" charset="0"/>
                        </a:rPr>
                        <a:t>) </a:t>
                      </a:r>
                      <a:r>
                        <a:rPr lang="en-US" sz="2000" b="0" baseline="0" dirty="0">
                          <a:effectLst/>
                          <a:latin typeface="Arial" panose="020B0604020202020204" pitchFamily="34" charset="0"/>
                          <a:cs typeface="Arial" panose="020B0604020202020204" pitchFamily="34" charset="0"/>
                        </a:rPr>
                        <a:t>=&gt; 1-20</a:t>
                      </a:r>
                      <a:r>
                        <a:rPr lang="ru-RU" sz="2000" b="0" dirty="0">
                          <a:effectLst/>
                          <a:latin typeface="Arial" panose="020B0604020202020204" pitchFamily="34" charset="0"/>
                          <a:cs typeface="Arial" panose="020B0604020202020204" pitchFamily="34" charset="0"/>
                        </a:rPr>
                        <a:t>%</a:t>
                      </a:r>
                      <a:endParaRPr lang="ru-RU" sz="2000" b="0"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808080">
                          <a:lumMod val="60000"/>
                          <a:lumOff val="40000"/>
                        </a:srgbClr>
                      </a:solidFill>
                      <a:prstDash val="solid"/>
                      <a:round/>
                      <a:headEnd type="none" w="med" len="med"/>
                      <a:tailEnd type="none" w="med" len="med"/>
                    </a:lnL>
                    <a:lnR w="12700" cap="flat" cmpd="sng" algn="ctr">
                      <a:solidFill>
                        <a:srgbClr val="808080">
                          <a:lumMod val="60000"/>
                          <a:lumOff val="40000"/>
                        </a:srgbClr>
                      </a:solidFill>
                      <a:prstDash val="solid"/>
                      <a:round/>
                      <a:headEnd type="none" w="med" len="med"/>
                      <a:tailEnd type="none" w="med" len="med"/>
                    </a:lnR>
                    <a:lnT w="12700" cap="flat" cmpd="sng" algn="ctr">
                      <a:solidFill>
                        <a:srgbClr val="808080">
                          <a:lumMod val="60000"/>
                          <a:lumOff val="40000"/>
                        </a:srgbClr>
                      </a:solidFill>
                      <a:prstDash val="solid"/>
                      <a:round/>
                      <a:headEnd type="none" w="med" len="med"/>
                      <a:tailEnd type="none" w="med" len="med"/>
                    </a:lnT>
                    <a:lnB w="12700" cap="flat" cmpd="sng" algn="ctr">
                      <a:solidFill>
                        <a:srgbClr val="808080">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lnSpc>
                          <a:spcPct val="115000"/>
                        </a:lnSpc>
                        <a:spcAft>
                          <a:spcPts val="0"/>
                        </a:spcAft>
                      </a:pPr>
                      <a:r>
                        <a:rPr lang="en-US" sz="2000" b="0" dirty="0">
                          <a:effectLst/>
                          <a:latin typeface="Arial" panose="020B0604020202020204" pitchFamily="34" charset="0"/>
                          <a:cs typeface="Arial" panose="020B0604020202020204" pitchFamily="34" charset="0"/>
                        </a:rPr>
                        <a:t>Doubtful</a:t>
                      </a:r>
                      <a:r>
                        <a:rPr lang="ru-RU" sz="2000" b="0" dirty="0">
                          <a:effectLst/>
                          <a:latin typeface="Arial" panose="020B0604020202020204" pitchFamily="34" charset="0"/>
                          <a:cs typeface="Arial" panose="020B0604020202020204" pitchFamily="34" charset="0"/>
                        </a:rPr>
                        <a:t> </a:t>
                      </a:r>
                    </a:p>
                    <a:p>
                      <a:pPr algn="ctr">
                        <a:lnSpc>
                          <a:spcPct val="115000"/>
                        </a:lnSpc>
                        <a:spcAft>
                          <a:spcPts val="0"/>
                        </a:spcAft>
                      </a:pPr>
                      <a:r>
                        <a:rPr lang="ru-RU" sz="2000" b="0" dirty="0">
                          <a:effectLst/>
                          <a:latin typeface="Arial" panose="020B0604020202020204" pitchFamily="34" charset="0"/>
                          <a:cs typeface="Arial" panose="020B0604020202020204" pitchFamily="34" charset="0"/>
                        </a:rPr>
                        <a:t>(III </a:t>
                      </a:r>
                      <a:r>
                        <a:rPr lang="en-US" sz="2000" b="0" dirty="0">
                          <a:effectLst/>
                          <a:latin typeface="Arial" panose="020B0604020202020204" pitchFamily="34" charset="0"/>
                          <a:cs typeface="Arial" panose="020B0604020202020204" pitchFamily="34" charset="0"/>
                        </a:rPr>
                        <a:t>category</a:t>
                      </a:r>
                      <a:r>
                        <a:rPr lang="ru-RU" sz="2000" b="0" dirty="0">
                          <a:effectLst/>
                          <a:latin typeface="Arial" panose="020B0604020202020204" pitchFamily="34" charset="0"/>
                          <a:cs typeface="Arial" panose="020B0604020202020204" pitchFamily="34" charset="0"/>
                        </a:rPr>
                        <a:t>)</a:t>
                      </a:r>
                      <a:r>
                        <a:rPr lang="en-US" sz="2000" b="0" baseline="0" dirty="0">
                          <a:effectLst/>
                          <a:latin typeface="Arial" panose="020B0604020202020204" pitchFamily="34" charset="0"/>
                          <a:cs typeface="Arial" panose="020B0604020202020204" pitchFamily="34" charset="0"/>
                        </a:rPr>
                        <a:t> =&gt; </a:t>
                      </a:r>
                      <a:r>
                        <a:rPr lang="ru-RU" sz="2000" b="0" dirty="0">
                          <a:effectLst/>
                          <a:latin typeface="Arial" panose="020B0604020202020204" pitchFamily="34" charset="0"/>
                          <a:cs typeface="Arial" panose="020B0604020202020204" pitchFamily="34" charset="0"/>
                        </a:rPr>
                        <a:t>21</a:t>
                      </a:r>
                      <a:r>
                        <a:rPr lang="en-US" sz="2000" b="0" dirty="0">
                          <a:effectLst/>
                          <a:latin typeface="Arial" panose="020B0604020202020204" pitchFamily="34" charset="0"/>
                          <a:cs typeface="Arial" panose="020B0604020202020204" pitchFamily="34" charset="0"/>
                        </a:rPr>
                        <a:t>-50</a:t>
                      </a:r>
                      <a:r>
                        <a:rPr lang="ru-RU" sz="2000" b="0" dirty="0">
                          <a:effectLst/>
                          <a:latin typeface="Arial" panose="020B0604020202020204" pitchFamily="34" charset="0"/>
                          <a:cs typeface="Arial" panose="020B0604020202020204" pitchFamily="34" charset="0"/>
                        </a:rPr>
                        <a:t>%</a:t>
                      </a:r>
                      <a:endParaRPr lang="ru-RU" sz="2000" b="0"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808080">
                          <a:lumMod val="60000"/>
                          <a:lumOff val="40000"/>
                        </a:srgbClr>
                      </a:solidFill>
                      <a:prstDash val="solid"/>
                      <a:round/>
                      <a:headEnd type="none" w="med" len="med"/>
                      <a:tailEnd type="none" w="med" len="med"/>
                    </a:lnL>
                    <a:lnR w="12700" cap="flat" cmpd="sng" algn="ctr">
                      <a:solidFill>
                        <a:srgbClr val="808080">
                          <a:lumMod val="60000"/>
                          <a:lumOff val="40000"/>
                        </a:srgbClr>
                      </a:solidFill>
                      <a:prstDash val="solid"/>
                      <a:round/>
                      <a:headEnd type="none" w="med" len="med"/>
                      <a:tailEnd type="none" w="med" len="med"/>
                    </a:lnR>
                    <a:lnT w="12700" cap="flat" cmpd="sng" algn="ctr">
                      <a:solidFill>
                        <a:srgbClr val="808080">
                          <a:lumMod val="60000"/>
                          <a:lumOff val="40000"/>
                        </a:srgbClr>
                      </a:solidFill>
                      <a:prstDash val="solid"/>
                      <a:round/>
                      <a:headEnd type="none" w="med" len="med"/>
                      <a:tailEnd type="none" w="med" len="med"/>
                    </a:lnT>
                    <a:lnB w="12700" cap="flat" cmpd="sng" algn="ctr">
                      <a:solidFill>
                        <a:srgbClr val="808080">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lnSpc>
                          <a:spcPct val="115000"/>
                        </a:lnSpc>
                        <a:spcAft>
                          <a:spcPts val="0"/>
                        </a:spcAft>
                      </a:pPr>
                      <a:r>
                        <a:rPr lang="en-US" sz="2000" b="0" dirty="0">
                          <a:effectLst/>
                          <a:latin typeface="Arial" panose="020B0604020202020204" pitchFamily="34" charset="0"/>
                          <a:cs typeface="Arial" panose="020B0604020202020204" pitchFamily="34" charset="0"/>
                        </a:rPr>
                        <a:t>Problematic</a:t>
                      </a:r>
                      <a:r>
                        <a:rPr lang="ru-RU" sz="2000" b="0" dirty="0">
                          <a:effectLst/>
                          <a:latin typeface="Arial" panose="020B0604020202020204" pitchFamily="34" charset="0"/>
                          <a:cs typeface="Arial" panose="020B0604020202020204" pitchFamily="34" charset="0"/>
                        </a:rPr>
                        <a:t> </a:t>
                      </a:r>
                    </a:p>
                    <a:p>
                      <a:pPr algn="ctr">
                        <a:lnSpc>
                          <a:spcPct val="115000"/>
                        </a:lnSpc>
                        <a:spcAft>
                          <a:spcPts val="0"/>
                        </a:spcAft>
                      </a:pPr>
                      <a:r>
                        <a:rPr lang="ru-RU" sz="2000" b="0" dirty="0">
                          <a:effectLst/>
                          <a:latin typeface="Arial" panose="020B0604020202020204" pitchFamily="34" charset="0"/>
                          <a:cs typeface="Arial" panose="020B0604020202020204" pitchFamily="34" charset="0"/>
                        </a:rPr>
                        <a:t>(IV </a:t>
                      </a:r>
                      <a:r>
                        <a:rPr lang="en-US" sz="2000" b="0" dirty="0">
                          <a:effectLst/>
                          <a:latin typeface="Arial" panose="020B0604020202020204" pitchFamily="34" charset="0"/>
                          <a:cs typeface="Arial" panose="020B0604020202020204" pitchFamily="34" charset="0"/>
                        </a:rPr>
                        <a:t>category</a:t>
                      </a:r>
                      <a:r>
                        <a:rPr lang="ru-RU" sz="2000" b="0" dirty="0">
                          <a:effectLst/>
                          <a:latin typeface="Arial" panose="020B0604020202020204" pitchFamily="34" charset="0"/>
                          <a:cs typeface="Arial" panose="020B0604020202020204" pitchFamily="34" charset="0"/>
                        </a:rPr>
                        <a:t>)</a:t>
                      </a:r>
                      <a:r>
                        <a:rPr lang="en-US" sz="2000" b="0" baseline="0" dirty="0">
                          <a:effectLst/>
                          <a:latin typeface="Arial" panose="020B0604020202020204" pitchFamily="34" charset="0"/>
                          <a:cs typeface="Arial" panose="020B0604020202020204" pitchFamily="34" charset="0"/>
                        </a:rPr>
                        <a:t> =&gt; </a:t>
                      </a:r>
                      <a:r>
                        <a:rPr lang="ru-RU" sz="2000" b="0" dirty="0">
                          <a:effectLst/>
                          <a:latin typeface="Arial" panose="020B0604020202020204" pitchFamily="34" charset="0"/>
                          <a:cs typeface="Arial" panose="020B0604020202020204" pitchFamily="34" charset="0"/>
                        </a:rPr>
                        <a:t>51</a:t>
                      </a:r>
                      <a:r>
                        <a:rPr lang="en-US" sz="2000" b="0" dirty="0">
                          <a:effectLst/>
                          <a:latin typeface="Arial" panose="020B0604020202020204" pitchFamily="34" charset="0"/>
                          <a:cs typeface="Arial" panose="020B0604020202020204" pitchFamily="34" charset="0"/>
                        </a:rPr>
                        <a:t>-99</a:t>
                      </a:r>
                      <a:r>
                        <a:rPr lang="ru-RU" sz="2000" b="0" dirty="0">
                          <a:effectLst/>
                          <a:latin typeface="Arial" panose="020B0604020202020204" pitchFamily="34" charset="0"/>
                          <a:cs typeface="Arial" panose="020B0604020202020204" pitchFamily="34" charset="0"/>
                        </a:rPr>
                        <a:t>%</a:t>
                      </a:r>
                      <a:endParaRPr lang="ru-RU" sz="2000" b="0"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808080">
                          <a:lumMod val="60000"/>
                          <a:lumOff val="40000"/>
                        </a:srgbClr>
                      </a:solidFill>
                      <a:prstDash val="solid"/>
                      <a:round/>
                      <a:headEnd type="none" w="med" len="med"/>
                      <a:tailEnd type="none" w="med" len="med"/>
                    </a:lnL>
                    <a:lnR w="12700" cap="flat" cmpd="sng" algn="ctr">
                      <a:solidFill>
                        <a:srgbClr val="808080">
                          <a:lumMod val="60000"/>
                          <a:lumOff val="40000"/>
                        </a:srgbClr>
                      </a:solidFill>
                      <a:prstDash val="solid"/>
                      <a:round/>
                      <a:headEnd type="none" w="med" len="med"/>
                      <a:tailEnd type="none" w="med" len="med"/>
                    </a:lnR>
                    <a:lnT w="12700" cap="flat" cmpd="sng" algn="ctr">
                      <a:solidFill>
                        <a:srgbClr val="808080">
                          <a:lumMod val="60000"/>
                          <a:lumOff val="40000"/>
                        </a:srgbClr>
                      </a:solidFill>
                      <a:prstDash val="solid"/>
                      <a:round/>
                      <a:headEnd type="none" w="med" len="med"/>
                      <a:tailEnd type="none" w="med" len="med"/>
                    </a:lnT>
                    <a:lnB w="12700" cap="flat" cmpd="sng" algn="ctr">
                      <a:solidFill>
                        <a:srgbClr val="808080">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3962440"/>
                  </a:ext>
                </a:extLst>
              </a:tr>
              <a:tr h="560361">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lnSpc>
                          <a:spcPct val="115000"/>
                        </a:lnSpc>
                        <a:spcAft>
                          <a:spcPts val="0"/>
                        </a:spcAft>
                      </a:pPr>
                      <a:r>
                        <a:rPr lang="en-US" sz="2000" b="0" dirty="0">
                          <a:effectLst/>
                          <a:latin typeface="Arial" panose="020B0604020202020204" pitchFamily="34" charset="0"/>
                          <a:cs typeface="Arial" panose="020B0604020202020204" pitchFamily="34" charset="0"/>
                        </a:rPr>
                        <a:t>Bad</a:t>
                      </a:r>
                      <a:endParaRPr lang="ru-RU" sz="2000" b="0" dirty="0">
                        <a:effectLst/>
                        <a:latin typeface="Arial" panose="020B0604020202020204" pitchFamily="34" charset="0"/>
                        <a:ea typeface="Times New Roman"/>
                        <a:cs typeface="Arial" panose="020B0604020202020204" pitchFamily="34" charset="0"/>
                      </a:endParaRPr>
                    </a:p>
                  </a:txBody>
                  <a:tcPr marL="0" marR="0" marT="0" marB="0" anchor="ctr">
                    <a:lnL w="12700" cmpd="sng">
                      <a:solidFill>
                        <a:srgbClr val="FFFFFF"/>
                      </a:solidFill>
                    </a:lnL>
                    <a:lnR w="12700" cap="flat" cmpd="sng" algn="ctr">
                      <a:solidFill>
                        <a:srgbClr val="808080">
                          <a:lumMod val="60000"/>
                          <a:lumOff val="40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060"/>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lnSpc>
                          <a:spcPct val="115000"/>
                        </a:lnSpc>
                        <a:spcAft>
                          <a:spcPts val="0"/>
                        </a:spcAft>
                      </a:pPr>
                      <a:r>
                        <a:rPr lang="en-US" sz="2000" b="0" dirty="0">
                          <a:effectLst/>
                          <a:latin typeface="Arial" panose="020B0604020202020204" pitchFamily="34" charset="0"/>
                          <a:cs typeface="Arial" panose="020B0604020202020204" pitchFamily="34" charset="0"/>
                        </a:rPr>
                        <a:t>Doubtful</a:t>
                      </a:r>
                      <a:r>
                        <a:rPr lang="ru-RU" sz="2000" b="0" dirty="0">
                          <a:effectLst/>
                          <a:latin typeface="Arial" panose="020B0604020202020204" pitchFamily="34" charset="0"/>
                          <a:cs typeface="Arial" panose="020B0604020202020204" pitchFamily="34" charset="0"/>
                        </a:rPr>
                        <a:t> </a:t>
                      </a:r>
                    </a:p>
                    <a:p>
                      <a:pPr algn="ctr">
                        <a:lnSpc>
                          <a:spcPct val="115000"/>
                        </a:lnSpc>
                        <a:spcAft>
                          <a:spcPts val="0"/>
                        </a:spcAft>
                      </a:pPr>
                      <a:r>
                        <a:rPr lang="ru-RU" sz="2000" b="0" dirty="0">
                          <a:effectLst/>
                          <a:latin typeface="Arial" panose="020B0604020202020204" pitchFamily="34" charset="0"/>
                          <a:cs typeface="Arial" panose="020B0604020202020204" pitchFamily="34" charset="0"/>
                        </a:rPr>
                        <a:t>(III </a:t>
                      </a:r>
                      <a:r>
                        <a:rPr lang="en-US" sz="2000" b="0" dirty="0">
                          <a:effectLst/>
                          <a:latin typeface="Arial" panose="020B0604020202020204" pitchFamily="34" charset="0"/>
                          <a:cs typeface="Arial" panose="020B0604020202020204" pitchFamily="34" charset="0"/>
                        </a:rPr>
                        <a:t>category</a:t>
                      </a:r>
                      <a:r>
                        <a:rPr lang="ru-RU" sz="2000" b="0" dirty="0">
                          <a:effectLst/>
                          <a:latin typeface="Arial" panose="020B0604020202020204" pitchFamily="34" charset="0"/>
                          <a:cs typeface="Arial" panose="020B0604020202020204" pitchFamily="34" charset="0"/>
                        </a:rPr>
                        <a:t>)</a:t>
                      </a:r>
                      <a:r>
                        <a:rPr lang="en-US" sz="2000" b="0" baseline="0" dirty="0">
                          <a:effectLst/>
                          <a:latin typeface="Arial" panose="020B0604020202020204" pitchFamily="34" charset="0"/>
                          <a:cs typeface="Arial" panose="020B0604020202020204" pitchFamily="34" charset="0"/>
                        </a:rPr>
                        <a:t> =&gt; 21-50</a:t>
                      </a:r>
                      <a:r>
                        <a:rPr lang="ru-RU" sz="2000" b="0" dirty="0">
                          <a:effectLst/>
                          <a:latin typeface="Arial" panose="020B0604020202020204" pitchFamily="34" charset="0"/>
                          <a:cs typeface="Arial" panose="020B0604020202020204" pitchFamily="34" charset="0"/>
                        </a:rPr>
                        <a:t>%</a:t>
                      </a:r>
                      <a:endParaRPr lang="ru-RU" sz="2000" b="0"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808080">
                          <a:lumMod val="60000"/>
                          <a:lumOff val="40000"/>
                        </a:srgbClr>
                      </a:solidFill>
                      <a:prstDash val="solid"/>
                      <a:round/>
                      <a:headEnd type="none" w="med" len="med"/>
                      <a:tailEnd type="none" w="med" len="med"/>
                    </a:lnL>
                    <a:lnR w="12700" cap="flat" cmpd="sng" algn="ctr">
                      <a:solidFill>
                        <a:srgbClr val="808080">
                          <a:lumMod val="60000"/>
                          <a:lumOff val="40000"/>
                        </a:srgbClr>
                      </a:solidFill>
                      <a:prstDash val="solid"/>
                      <a:round/>
                      <a:headEnd type="none" w="med" len="med"/>
                      <a:tailEnd type="none" w="med" len="med"/>
                    </a:lnR>
                    <a:lnT w="12700" cap="flat" cmpd="sng" algn="ctr">
                      <a:solidFill>
                        <a:srgbClr val="808080">
                          <a:lumMod val="60000"/>
                          <a:lumOff val="40000"/>
                        </a:srgbClr>
                      </a:solidFill>
                      <a:prstDash val="solid"/>
                      <a:round/>
                      <a:headEnd type="none" w="med" len="med"/>
                      <a:tailEnd type="none" w="med" len="med"/>
                    </a:lnT>
                    <a:lnB w="12700" cap="flat" cmpd="sng" algn="ctr">
                      <a:solidFill>
                        <a:srgbClr val="808080">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lnSpc>
                          <a:spcPct val="115000"/>
                        </a:lnSpc>
                        <a:spcAft>
                          <a:spcPts val="0"/>
                        </a:spcAft>
                      </a:pPr>
                      <a:r>
                        <a:rPr lang="en-US" sz="2000" b="0" dirty="0">
                          <a:effectLst/>
                          <a:latin typeface="Arial" panose="020B0604020202020204" pitchFamily="34" charset="0"/>
                          <a:cs typeface="Arial" panose="020B0604020202020204" pitchFamily="34" charset="0"/>
                        </a:rPr>
                        <a:t>Problematic</a:t>
                      </a:r>
                      <a:endParaRPr lang="ru-RU" sz="2000" b="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0" dirty="0">
                          <a:effectLst/>
                          <a:latin typeface="Arial" panose="020B0604020202020204" pitchFamily="34" charset="0"/>
                          <a:cs typeface="Arial" panose="020B0604020202020204" pitchFamily="34" charset="0"/>
                        </a:rPr>
                        <a:t>(IV </a:t>
                      </a:r>
                      <a:r>
                        <a:rPr lang="en-US" sz="2000" b="0" dirty="0">
                          <a:effectLst/>
                          <a:latin typeface="Arial" panose="020B0604020202020204" pitchFamily="34" charset="0"/>
                          <a:cs typeface="Arial" panose="020B0604020202020204" pitchFamily="34" charset="0"/>
                        </a:rPr>
                        <a:t>category</a:t>
                      </a:r>
                      <a:r>
                        <a:rPr lang="ru-RU" sz="2000" b="0" dirty="0">
                          <a:effectLst/>
                          <a:latin typeface="Arial" panose="020B0604020202020204" pitchFamily="34" charset="0"/>
                          <a:cs typeface="Arial" panose="020B0604020202020204" pitchFamily="34" charset="0"/>
                        </a:rPr>
                        <a:t>)</a:t>
                      </a:r>
                      <a:r>
                        <a:rPr lang="en-US" sz="2000" b="0" baseline="0" dirty="0">
                          <a:effectLst/>
                          <a:latin typeface="Arial" panose="020B0604020202020204" pitchFamily="34" charset="0"/>
                          <a:cs typeface="Arial" panose="020B0604020202020204" pitchFamily="34" charset="0"/>
                        </a:rPr>
                        <a:t> =&gt; </a:t>
                      </a:r>
                      <a:r>
                        <a:rPr lang="ru-RU" sz="2000" b="0" dirty="0">
                          <a:effectLst/>
                          <a:latin typeface="Arial" panose="020B0604020202020204" pitchFamily="34" charset="0"/>
                          <a:cs typeface="Arial" panose="020B0604020202020204" pitchFamily="34" charset="0"/>
                        </a:rPr>
                        <a:t>51</a:t>
                      </a:r>
                      <a:r>
                        <a:rPr lang="en-US" sz="2000" b="0" dirty="0">
                          <a:effectLst/>
                          <a:latin typeface="Arial" panose="020B0604020202020204" pitchFamily="34" charset="0"/>
                          <a:cs typeface="Arial" panose="020B0604020202020204" pitchFamily="34" charset="0"/>
                        </a:rPr>
                        <a:t>-99</a:t>
                      </a:r>
                      <a:r>
                        <a:rPr lang="ru-RU" sz="2000" b="0" dirty="0">
                          <a:effectLst/>
                          <a:latin typeface="Arial" panose="020B0604020202020204" pitchFamily="34" charset="0"/>
                          <a:cs typeface="Arial" panose="020B0604020202020204" pitchFamily="34" charset="0"/>
                        </a:rPr>
                        <a:t>%</a:t>
                      </a:r>
                      <a:endParaRPr lang="ru-RU" sz="2000" b="0"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808080">
                          <a:lumMod val="60000"/>
                          <a:lumOff val="40000"/>
                        </a:srgbClr>
                      </a:solidFill>
                      <a:prstDash val="solid"/>
                      <a:round/>
                      <a:headEnd type="none" w="med" len="med"/>
                      <a:tailEnd type="none" w="med" len="med"/>
                    </a:lnL>
                    <a:lnR w="12700" cap="flat" cmpd="sng" algn="ctr">
                      <a:solidFill>
                        <a:srgbClr val="808080">
                          <a:lumMod val="60000"/>
                          <a:lumOff val="40000"/>
                        </a:srgbClr>
                      </a:solidFill>
                      <a:prstDash val="solid"/>
                      <a:round/>
                      <a:headEnd type="none" w="med" len="med"/>
                      <a:tailEnd type="none" w="med" len="med"/>
                    </a:lnR>
                    <a:lnT w="12700" cap="flat" cmpd="sng" algn="ctr">
                      <a:solidFill>
                        <a:srgbClr val="808080">
                          <a:lumMod val="60000"/>
                          <a:lumOff val="40000"/>
                        </a:srgbClr>
                      </a:solidFill>
                      <a:prstDash val="solid"/>
                      <a:round/>
                      <a:headEnd type="none" w="med" len="med"/>
                      <a:tailEnd type="none" w="med" len="med"/>
                    </a:lnT>
                    <a:lnB w="12700" cap="flat" cmpd="sng" algn="ctr">
                      <a:solidFill>
                        <a:srgbClr val="808080">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lnSpc>
                          <a:spcPct val="115000"/>
                        </a:lnSpc>
                        <a:spcAft>
                          <a:spcPts val="0"/>
                        </a:spcAft>
                      </a:pPr>
                      <a:r>
                        <a:rPr lang="en-US" sz="2000" b="0" dirty="0">
                          <a:effectLst/>
                          <a:latin typeface="Arial" panose="020B0604020202020204" pitchFamily="34" charset="0"/>
                          <a:cs typeface="Arial" panose="020B0604020202020204" pitchFamily="34" charset="0"/>
                        </a:rPr>
                        <a:t>Hopeless</a:t>
                      </a:r>
                      <a:endParaRPr lang="ru-RU" sz="2000" b="0" dirty="0">
                        <a:effectLst/>
                        <a:latin typeface="Arial" panose="020B0604020202020204" pitchFamily="34" charset="0"/>
                        <a:cs typeface="Arial" panose="020B0604020202020204" pitchFamily="34" charset="0"/>
                      </a:endParaRPr>
                    </a:p>
                    <a:p>
                      <a:pPr algn="ctr">
                        <a:lnSpc>
                          <a:spcPct val="115000"/>
                        </a:lnSpc>
                        <a:spcAft>
                          <a:spcPts val="0"/>
                        </a:spcAft>
                      </a:pPr>
                      <a:r>
                        <a:rPr lang="ru-RU" sz="2000" b="0" dirty="0">
                          <a:effectLst/>
                          <a:latin typeface="Arial" panose="020B0604020202020204" pitchFamily="34" charset="0"/>
                          <a:cs typeface="Arial" panose="020B0604020202020204" pitchFamily="34" charset="0"/>
                        </a:rPr>
                        <a:t>(V </a:t>
                      </a:r>
                      <a:r>
                        <a:rPr lang="en-US" sz="2000" b="0" dirty="0">
                          <a:effectLst/>
                          <a:latin typeface="Arial" panose="020B0604020202020204" pitchFamily="34" charset="0"/>
                          <a:cs typeface="Arial" panose="020B0604020202020204" pitchFamily="34" charset="0"/>
                        </a:rPr>
                        <a:t>category</a:t>
                      </a:r>
                      <a:r>
                        <a:rPr lang="ru-RU" sz="2000" b="0" dirty="0">
                          <a:effectLst/>
                          <a:latin typeface="Arial" panose="020B0604020202020204" pitchFamily="34" charset="0"/>
                          <a:cs typeface="Arial" panose="020B0604020202020204" pitchFamily="34" charset="0"/>
                        </a:rPr>
                        <a:t>)</a:t>
                      </a:r>
                      <a:r>
                        <a:rPr lang="en-US" sz="2000" b="0" baseline="0" dirty="0">
                          <a:effectLst/>
                          <a:latin typeface="Arial" panose="020B0604020202020204" pitchFamily="34" charset="0"/>
                          <a:cs typeface="Arial" panose="020B0604020202020204" pitchFamily="34" charset="0"/>
                        </a:rPr>
                        <a:t> =&gt; </a:t>
                      </a:r>
                      <a:r>
                        <a:rPr lang="ru-RU" sz="2000" b="0" dirty="0">
                          <a:effectLst/>
                          <a:latin typeface="Arial" panose="020B0604020202020204" pitchFamily="34" charset="0"/>
                          <a:cs typeface="Arial" panose="020B0604020202020204" pitchFamily="34" charset="0"/>
                        </a:rPr>
                        <a:t>100%</a:t>
                      </a:r>
                      <a:endParaRPr lang="ru-RU" sz="2000" b="0" dirty="0">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808080">
                          <a:lumMod val="60000"/>
                          <a:lumOff val="40000"/>
                        </a:srgbClr>
                      </a:solidFill>
                      <a:prstDash val="solid"/>
                      <a:round/>
                      <a:headEnd type="none" w="med" len="med"/>
                      <a:tailEnd type="none" w="med" len="med"/>
                    </a:lnL>
                    <a:lnR w="12700" cap="flat" cmpd="sng" algn="ctr">
                      <a:solidFill>
                        <a:srgbClr val="808080">
                          <a:lumMod val="60000"/>
                          <a:lumOff val="40000"/>
                        </a:srgbClr>
                      </a:solidFill>
                      <a:prstDash val="solid"/>
                      <a:round/>
                      <a:headEnd type="none" w="med" len="med"/>
                      <a:tailEnd type="none" w="med" len="med"/>
                    </a:lnR>
                    <a:lnT w="12700" cap="flat" cmpd="sng" algn="ctr">
                      <a:solidFill>
                        <a:srgbClr val="808080">
                          <a:lumMod val="60000"/>
                          <a:lumOff val="40000"/>
                        </a:srgbClr>
                      </a:solidFill>
                      <a:prstDash val="solid"/>
                      <a:round/>
                      <a:headEnd type="none" w="med" len="med"/>
                      <a:tailEnd type="none" w="med" len="med"/>
                    </a:lnT>
                    <a:lnB w="12700" cap="flat" cmpd="sng" algn="ctr">
                      <a:solidFill>
                        <a:srgbClr val="808080">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3493397"/>
                  </a:ext>
                </a:extLst>
              </a:tr>
            </a:tbl>
          </a:graphicData>
        </a:graphic>
      </p:graphicFrame>
      <p:sp>
        <p:nvSpPr>
          <p:cNvPr id="5" name="Прямоугольник 4"/>
          <p:cNvSpPr/>
          <p:nvPr/>
        </p:nvSpPr>
        <p:spPr>
          <a:xfrm>
            <a:off x="8259286" y="4290100"/>
            <a:ext cx="3659619" cy="1862048"/>
          </a:xfrm>
          <a:prstGeom prst="rect">
            <a:avLst/>
          </a:prstGeom>
        </p:spPr>
        <p:txBody>
          <a:bodyPr wrap="square">
            <a:spAutoFit/>
          </a:bodyPr>
          <a:lstStyle/>
          <a:p>
            <a:pPr>
              <a:lnSpc>
                <a:spcPct val="115000"/>
              </a:lnSpc>
              <a:spcAft>
                <a:spcPts val="0"/>
              </a:spcAft>
            </a:pPr>
            <a:r>
              <a:rPr lang="en-US" sz="2000" b="1" dirty="0">
                <a:latin typeface="Arial" panose="020B0604020202020204" pitchFamily="34" charset="0"/>
                <a:cs typeface="Arial" panose="020B0604020202020204" pitchFamily="34" charset="0"/>
              </a:rPr>
              <a:t>Creditworthiness:</a:t>
            </a:r>
          </a:p>
          <a:p>
            <a:pPr marL="342900" indent="-342900">
              <a:lnSpc>
                <a:spcPct val="115000"/>
              </a:lnSpc>
              <a:spcAft>
                <a:spcPts val="0"/>
              </a:spcAft>
              <a:buFont typeface="Arial" panose="020B0604020202020204" pitchFamily="34" charset="0"/>
              <a:buChar char="•"/>
            </a:pPr>
            <a:r>
              <a:rPr lang="en-US" sz="2000" dirty="0">
                <a:latin typeface="Arial" panose="020B0604020202020204" pitchFamily="34" charset="0"/>
                <a:cs typeface="Arial" panose="020B0604020202020204" pitchFamily="34" charset="0"/>
              </a:rPr>
              <a:t>Internal ratings</a:t>
            </a:r>
          </a:p>
          <a:p>
            <a:pPr>
              <a:lnSpc>
                <a:spcPct val="115000"/>
              </a:lnSpc>
              <a:spcAft>
                <a:spcPts val="0"/>
              </a:spcAft>
            </a:pPr>
            <a:r>
              <a:rPr lang="en-US" sz="2000" dirty="0">
                <a:latin typeface="Arial" panose="020B0604020202020204" pitchFamily="34" charset="0"/>
                <a:cs typeface="Arial" panose="020B0604020202020204" pitchFamily="34" charset="0"/>
              </a:rPr>
              <a:t>or</a:t>
            </a:r>
          </a:p>
          <a:p>
            <a:pPr marL="342900" indent="-342900">
              <a:lnSpc>
                <a:spcPct val="115000"/>
              </a:lnSpc>
              <a:spcAft>
                <a:spcPts val="0"/>
              </a:spcAft>
              <a:buFont typeface="Arial" panose="020B0604020202020204" pitchFamily="34" charset="0"/>
              <a:buChar char="•"/>
            </a:pPr>
            <a:r>
              <a:rPr lang="en-US" sz="2000" dirty="0">
                <a:latin typeface="Arial" panose="020B0604020202020204" pitchFamily="34" charset="0"/>
                <a:cs typeface="Arial" panose="020B0604020202020204" pitchFamily="34" charset="0"/>
              </a:rPr>
              <a:t>Qualitative and quantitative metrics (slide 29)</a:t>
            </a:r>
          </a:p>
        </p:txBody>
      </p:sp>
      <p:sp>
        <p:nvSpPr>
          <p:cNvPr id="6" name="Прямоугольник 5"/>
          <p:cNvSpPr/>
          <p:nvPr/>
        </p:nvSpPr>
        <p:spPr>
          <a:xfrm>
            <a:off x="5639614" y="4290100"/>
            <a:ext cx="2137597" cy="1862048"/>
          </a:xfrm>
          <a:prstGeom prst="rect">
            <a:avLst/>
          </a:prstGeom>
        </p:spPr>
        <p:txBody>
          <a:bodyPr wrap="square">
            <a:spAutoFit/>
          </a:bodyPr>
          <a:lstStyle/>
          <a:p>
            <a:pPr>
              <a:lnSpc>
                <a:spcPct val="115000"/>
              </a:lnSpc>
              <a:spcAft>
                <a:spcPts val="0"/>
              </a:spcAft>
            </a:pPr>
            <a:r>
              <a:rPr lang="en-US" sz="2000" b="1" dirty="0">
                <a:latin typeface="Arial" panose="020B0604020202020204" pitchFamily="34" charset="0"/>
                <a:cs typeface="Arial" panose="020B0604020202020204" pitchFamily="34" charset="0"/>
              </a:rPr>
              <a:t>Debt service:</a:t>
            </a:r>
          </a:p>
          <a:p>
            <a:pPr marL="342900" indent="-342900">
              <a:lnSpc>
                <a:spcPct val="115000"/>
              </a:lnSpc>
              <a:spcAft>
                <a:spcPts val="0"/>
              </a:spcAft>
              <a:buFont typeface="Arial" panose="020B0604020202020204" pitchFamily="34" charset="0"/>
              <a:buChar char="•"/>
            </a:pPr>
            <a:r>
              <a:rPr lang="en-US" sz="2000" dirty="0">
                <a:latin typeface="Arial" panose="020B0604020202020204" pitchFamily="34" charset="0"/>
                <a:cs typeface="Arial" panose="020B0604020202020204" pitchFamily="34" charset="0"/>
              </a:rPr>
              <a:t>Overdue</a:t>
            </a:r>
          </a:p>
          <a:p>
            <a:pPr marL="342900" indent="-342900">
              <a:lnSpc>
                <a:spcPct val="115000"/>
              </a:lnSpc>
              <a:spcAft>
                <a:spcPts val="0"/>
              </a:spcAft>
              <a:buFont typeface="Arial" panose="020B0604020202020204" pitchFamily="34" charset="0"/>
              <a:buChar char="•"/>
            </a:pPr>
            <a:r>
              <a:rPr lang="en-US" sz="2000" dirty="0">
                <a:latin typeface="Arial" panose="020B0604020202020204" pitchFamily="34" charset="0"/>
                <a:cs typeface="Arial" panose="020B0604020202020204" pitchFamily="34" charset="0"/>
              </a:rPr>
              <a:t>Restructuring</a:t>
            </a:r>
          </a:p>
          <a:p>
            <a:pPr marL="342900" indent="-342900">
              <a:lnSpc>
                <a:spcPct val="115000"/>
              </a:lnSpc>
              <a:spcAft>
                <a:spcPts val="0"/>
              </a:spcAft>
              <a:buFont typeface="Arial" panose="020B0604020202020204" pitchFamily="34" charset="0"/>
              <a:buChar char="•"/>
            </a:pPr>
            <a:r>
              <a:rPr lang="en-US" sz="2000" dirty="0">
                <a:latin typeface="Arial" panose="020B0604020202020204" pitchFamily="34" charset="0"/>
                <a:cs typeface="Arial" panose="020B0604020202020204" pitchFamily="34" charset="0"/>
              </a:rPr>
              <a:t>Sources of repayment</a:t>
            </a:r>
          </a:p>
        </p:txBody>
      </p:sp>
      <mc:AlternateContent xmlns:mc="http://schemas.openxmlformats.org/markup-compatibility/2006" xmlns:a14="http://schemas.microsoft.com/office/drawing/2010/main">
        <mc:Choice Requires="a14">
          <p:sp>
            <p:nvSpPr>
              <p:cNvPr id="8" name="Прямоугольник 7"/>
              <p:cNvSpPr/>
              <p:nvPr/>
            </p:nvSpPr>
            <p:spPr>
              <a:xfrm>
                <a:off x="381959" y="4129609"/>
                <a:ext cx="4637286" cy="910634"/>
              </a:xfrm>
              <a:prstGeom prst="rect">
                <a:avLst/>
              </a:prstGeom>
              <a:ln>
                <a:solidFill>
                  <a:srgbClr val="002060"/>
                </a:solidFill>
              </a:ln>
            </p:spPr>
            <p:txBody>
              <a:bodyPr wrap="square">
                <a:spAutoFit/>
              </a:bodyPr>
              <a:lstStyle/>
              <a:p>
                <a:pPr indent="-248863" algn="ctr">
                  <a:spcAft>
                    <a:spcPts val="816"/>
                  </a:spcAft>
                </a:pPr>
                <a14:m>
                  <m:oMath xmlns:m="http://schemas.openxmlformats.org/officeDocument/2006/math">
                    <m:r>
                      <a:rPr lang="en-US" b="1" i="0" smtClean="0">
                        <a:latin typeface="Cambria Math" panose="02040503050406030204" pitchFamily="18" charset="0"/>
                      </a:rPr>
                      <m:t>𝐏𝐫𝐮𝐝𝐞𝐧𝐭𝐢𝐚𝐥</m:t>
                    </m:r>
                    <m:r>
                      <a:rPr lang="en-US" b="1" i="0" smtClean="0">
                        <a:latin typeface="Cambria Math" panose="02040503050406030204" pitchFamily="18" charset="0"/>
                      </a:rPr>
                      <m:t> </m:t>
                    </m:r>
                    <m:r>
                      <a:rPr lang="en-US" b="1" i="0" smtClean="0">
                        <a:latin typeface="Cambria Math" panose="02040503050406030204" pitchFamily="18" charset="0"/>
                      </a:rPr>
                      <m:t>𝐩𝐫𝐨𝐯𝐢𝐬𝐢𝐨𝐧</m:t>
                    </m:r>
                    <m:r>
                      <a:rPr lang="en-US" b="1" i="0">
                        <a:latin typeface="Cambria Math" panose="02040503050406030204" pitchFamily="18" charset="0"/>
                      </a:rPr>
                      <m:t>=</m:t>
                    </m:r>
                    <m:r>
                      <a:rPr lang="en-US" b="1" i="0" smtClean="0">
                        <a:latin typeface="Cambria Math" panose="02040503050406030204" pitchFamily="18" charset="0"/>
                      </a:rPr>
                      <m:t>𝐩𝐫𝐨𝐯</m:t>
                    </m:r>
                    <m:r>
                      <a:rPr lang="en-US" b="1" i="0" smtClean="0">
                        <a:latin typeface="Cambria Math" panose="02040503050406030204" pitchFamily="18" charset="0"/>
                      </a:rPr>
                      <m:t>. </m:t>
                    </m:r>
                    <m:r>
                      <a:rPr lang="en-US" b="1" i="0" smtClean="0">
                        <a:latin typeface="Cambria Math" panose="02040503050406030204" pitchFamily="18" charset="0"/>
                      </a:rPr>
                      <m:t>𝐫𝐚𝐭𝐞</m:t>
                    </m:r>
                    <m:r>
                      <a:rPr lang="en-US" b="1" i="0" smtClean="0">
                        <a:latin typeface="Cambria Math" panose="02040503050406030204" pitchFamily="18" charset="0"/>
                      </a:rPr>
                      <m:t> </m:t>
                    </m:r>
                    <m:r>
                      <a:rPr lang="en-US" b="1" i="0" smtClean="0">
                        <a:latin typeface="Cambria Math" panose="02040503050406030204" pitchFamily="18" charset="0"/>
                      </a:rPr>
                      <m:t>𝐟𝐫𝐨𝐦</m:t>
                    </m:r>
                    <m:r>
                      <a:rPr lang="en-US" b="1" i="0" smtClean="0">
                        <a:latin typeface="Cambria Math" panose="02040503050406030204" pitchFamily="18" charset="0"/>
                      </a:rPr>
                      <m:t> </m:t>
                    </m:r>
                    <m:r>
                      <a:rPr lang="en-US" b="1" i="0" smtClean="0">
                        <a:latin typeface="Cambria Math" panose="02040503050406030204" pitchFamily="18" charset="0"/>
                      </a:rPr>
                      <m:t>𝐫𝐚𝐧𝐠𝐞</m:t>
                    </m:r>
                    <m:r>
                      <a:rPr lang="ru-RU" b="1" i="0">
                        <a:latin typeface="Cambria Math" panose="02040503050406030204" pitchFamily="18" charset="0"/>
                      </a:rPr>
                      <m:t>×</m:t>
                    </m:r>
                    <m:r>
                      <a:rPr lang="en-US" b="1" i="0" smtClean="0">
                        <a:latin typeface="Cambria Math" panose="02040503050406030204" pitchFamily="18" charset="0"/>
                      </a:rPr>
                      <m:t>𝐛𝐚𝐥𝐚𝐧𝐜𝐞</m:t>
                    </m:r>
                    <m:r>
                      <a:rPr lang="en-US" b="1" i="0" smtClean="0">
                        <a:latin typeface="Cambria Math" panose="02040503050406030204" pitchFamily="18" charset="0"/>
                      </a:rPr>
                      <m:t>+</m:t>
                    </m:r>
                    <m:r>
                      <a:rPr lang="en-US" b="1" i="0" smtClean="0">
                        <a:latin typeface="Cambria Math" panose="02040503050406030204" pitchFamily="18" charset="0"/>
                      </a:rPr>
                      <m:t>𝐦𝐢𝐧</m:t>
                    </m:r>
                    <m:r>
                      <a:rPr lang="en-US" b="1" i="0" smtClean="0">
                        <a:latin typeface="Cambria Math" panose="02040503050406030204" pitchFamily="18" charset="0"/>
                      </a:rPr>
                      <m:t> </m:t>
                    </m:r>
                    <m:r>
                      <a:rPr lang="en-US" b="1">
                        <a:latin typeface="Cambria Math" panose="02040503050406030204" pitchFamily="18" charset="0"/>
                      </a:rPr>
                      <m:t>𝐩𝐫𝐨𝐯</m:t>
                    </m:r>
                    <m:r>
                      <a:rPr lang="en-US" b="1">
                        <a:latin typeface="Cambria Math" panose="02040503050406030204" pitchFamily="18" charset="0"/>
                      </a:rPr>
                      <m:t>. </m:t>
                    </m:r>
                    <m:r>
                      <a:rPr lang="en-US" b="1">
                        <a:latin typeface="Cambria Math" panose="02040503050406030204" pitchFamily="18" charset="0"/>
                      </a:rPr>
                      <m:t>𝐫𝐚𝐭𝐞</m:t>
                    </m:r>
                    <m:r>
                      <a:rPr lang="en-US" b="1">
                        <a:latin typeface="Cambria Math" panose="02040503050406030204" pitchFamily="18" charset="0"/>
                      </a:rPr>
                      <m:t> </m:t>
                    </m:r>
                    <m:r>
                      <a:rPr lang="en-US" b="1" i="0" smtClean="0">
                        <a:latin typeface="Cambria Math" panose="02040503050406030204" pitchFamily="18" charset="0"/>
                      </a:rPr>
                      <m:t>𝐩𝐞𝐫</m:t>
                    </m:r>
                    <m:r>
                      <a:rPr lang="en-US" b="1" i="0" smtClean="0">
                        <a:latin typeface="Cambria Math" panose="02040503050406030204" pitchFamily="18" charset="0"/>
                      </a:rPr>
                      <m:t> </m:t>
                    </m:r>
                    <m:r>
                      <a:rPr lang="en-US" b="1" i="0" smtClean="0">
                        <a:latin typeface="Cambria Math" panose="02040503050406030204" pitchFamily="18" charset="0"/>
                      </a:rPr>
                      <m:t>𝐜𝐚𝐭𝐞𝐠𝐨𝐫𝐲</m:t>
                    </m:r>
                  </m:oMath>
                </a14:m>
                <a:r>
                  <a:rPr lang="en-US" b="1" dirty="0">
                    <a:latin typeface="Arial" panose="020B0604020202020204" pitchFamily="34" charset="0"/>
                    <a:cs typeface="Arial" panose="020B0604020202020204" pitchFamily="34" charset="0"/>
                  </a:rPr>
                  <a:t> </a:t>
                </a:r>
                <a14:m>
                  <m:oMath xmlns:m="http://schemas.openxmlformats.org/officeDocument/2006/math">
                    <m:r>
                      <a:rPr lang="ru-RU" b="1">
                        <a:latin typeface="Cambria Math" panose="02040503050406030204" pitchFamily="18" charset="0"/>
                      </a:rPr>
                      <m:t>×</m:t>
                    </m:r>
                    <m:r>
                      <a:rPr lang="en-US" b="1" i="0" smtClean="0">
                        <a:latin typeface="Cambria Math" panose="02040503050406030204" pitchFamily="18" charset="0"/>
                      </a:rPr>
                      <m:t>𝐨𝐟𝐟𝐛</m:t>
                    </m:r>
                    <m:r>
                      <a:rPr lang="en-US" b="1">
                        <a:latin typeface="Cambria Math" panose="02040503050406030204" pitchFamily="18" charset="0"/>
                      </a:rPr>
                      <m:t>𝐚𝐥𝐚𝐧𝐜𝐞</m:t>
                    </m:r>
                  </m:oMath>
                </a14:m>
                <a:endParaRPr lang="en-US" b="1" dirty="0">
                  <a:latin typeface="Arial" panose="020B0604020202020204" pitchFamily="34" charset="0"/>
                  <a:cs typeface="Arial" panose="020B0604020202020204" pitchFamily="34" charset="0"/>
                </a:endParaRPr>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381959" y="4129609"/>
                <a:ext cx="4637286" cy="910634"/>
              </a:xfrm>
              <a:prstGeom prst="rect">
                <a:avLst/>
              </a:prstGeom>
              <a:blipFill>
                <a:blip r:embed="rId2"/>
                <a:stretch>
                  <a:fillRect b="-3289"/>
                </a:stretch>
              </a:blipFill>
              <a:ln>
                <a:solidFill>
                  <a:srgbClr val="002060"/>
                </a:solidFill>
              </a:ln>
            </p:spPr>
            <p:txBody>
              <a:bodyPr/>
              <a:lstStyle/>
              <a:p>
                <a:r>
                  <a:rPr lang="ru-RU">
                    <a:noFill/>
                  </a:rPr>
                  <a:t> </a:t>
                </a:r>
              </a:p>
            </p:txBody>
          </p:sp>
        </mc:Fallback>
      </mc:AlternateContent>
      <p:sp>
        <p:nvSpPr>
          <p:cNvPr id="9" name="TextBox 8"/>
          <p:cNvSpPr txBox="1"/>
          <p:nvPr/>
        </p:nvSpPr>
        <p:spPr>
          <a:xfrm>
            <a:off x="453189" y="687276"/>
            <a:ext cx="475573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Methodology for corporate borrowers</a:t>
            </a:r>
            <a:endParaRPr lang="ru-RU" sz="2000" dirty="0">
              <a:latin typeface="Arial" panose="020B0604020202020204" pitchFamily="34" charset="0"/>
              <a:cs typeface="Arial" panose="020B0604020202020204" pitchFamily="34" charset="0"/>
            </a:endParaRPr>
          </a:p>
        </p:txBody>
      </p:sp>
      <p:sp>
        <p:nvSpPr>
          <p:cNvPr id="10" name="Прямоугольник 9"/>
          <p:cNvSpPr/>
          <p:nvPr/>
        </p:nvSpPr>
        <p:spPr>
          <a:xfrm>
            <a:off x="381958" y="5221124"/>
            <a:ext cx="4637286" cy="1508105"/>
          </a:xfrm>
          <a:prstGeom prst="rect">
            <a:avLst/>
          </a:prstGeom>
          <a:ln>
            <a:solidFill>
              <a:srgbClr val="002060"/>
            </a:solidFill>
          </a:ln>
        </p:spPr>
        <p:txBody>
          <a:bodyPr wrap="square">
            <a:spAutoFit/>
          </a:bodyPr>
          <a:lstStyle/>
          <a:p>
            <a:pPr>
              <a:lnSpc>
                <a:spcPct val="115000"/>
              </a:lnSpc>
            </a:pPr>
            <a:r>
              <a:rPr lang="en-US" sz="2000" b="1" dirty="0">
                <a:latin typeface="Arial" panose="020B0604020202020204" pitchFamily="34" charset="0"/>
                <a:cs typeface="Arial" panose="020B0604020202020204" pitchFamily="34" charset="0"/>
              </a:rPr>
              <a:t>Prudential provisions applied in:</a:t>
            </a:r>
            <a:endParaRPr lang="en-US" sz="2000" dirty="0">
              <a:latin typeface="Arial" panose="020B0604020202020204" pitchFamily="34" charset="0"/>
              <a:cs typeface="Arial" panose="020B0604020202020204" pitchFamily="34" charset="0"/>
            </a:endParaRPr>
          </a:p>
          <a:p>
            <a:pPr marL="342900" indent="-342900">
              <a:lnSpc>
                <a:spcPct val="115000"/>
              </a:lnSpc>
              <a:spcAft>
                <a:spcPts val="0"/>
              </a:spcAft>
              <a:buFont typeface="Arial" panose="020B0604020202020204" pitchFamily="34" charset="0"/>
              <a:buChar char="•"/>
            </a:pPr>
            <a:r>
              <a:rPr lang="en-US" sz="2000" dirty="0">
                <a:latin typeface="Arial" panose="020B0604020202020204" pitchFamily="34" charset="0"/>
                <a:cs typeface="Arial" panose="020B0604020202020204" pitchFamily="34" charset="0"/>
              </a:rPr>
              <a:t>Taxation</a:t>
            </a:r>
          </a:p>
          <a:p>
            <a:pPr marL="342900" indent="-342900">
              <a:lnSpc>
                <a:spcPct val="115000"/>
              </a:lnSpc>
              <a:spcAft>
                <a:spcPts val="0"/>
              </a:spcAft>
              <a:buFont typeface="Arial" panose="020B0604020202020204" pitchFamily="34" charset="0"/>
              <a:buChar char="•"/>
            </a:pPr>
            <a:r>
              <a:rPr lang="en-US" sz="2000" dirty="0">
                <a:latin typeface="Arial" panose="020B0604020202020204" pitchFamily="34" charset="0"/>
                <a:cs typeface="Arial" panose="020B0604020202020204" pitchFamily="34" charset="0"/>
              </a:rPr>
              <a:t>CAR calculation</a:t>
            </a:r>
          </a:p>
          <a:p>
            <a:pPr marL="342900" indent="-342900">
              <a:lnSpc>
                <a:spcPct val="115000"/>
              </a:lnSpc>
              <a:spcAft>
                <a:spcPts val="0"/>
              </a:spcAft>
              <a:buFont typeface="Arial" panose="020B0604020202020204" pitchFamily="34" charset="0"/>
              <a:buChar char="•"/>
            </a:pPr>
            <a:r>
              <a:rPr lang="en-US" sz="2000" dirty="0">
                <a:latin typeface="Arial" panose="020B0604020202020204" pitchFamily="34" charset="0"/>
                <a:cs typeface="Arial" panose="020B0604020202020204" pitchFamily="34" charset="0"/>
              </a:rPr>
              <a:t>RSA reporting</a:t>
            </a:r>
          </a:p>
        </p:txBody>
      </p:sp>
      <p:sp>
        <p:nvSpPr>
          <p:cNvPr id="11" name="Прямоугольник 10"/>
          <p:cNvSpPr/>
          <p:nvPr/>
        </p:nvSpPr>
        <p:spPr>
          <a:xfrm>
            <a:off x="5208920" y="4129609"/>
            <a:ext cx="6899660" cy="222674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3034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5" name="Объект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ctrTitle"/>
          </p:nvPr>
        </p:nvSpPr>
        <p:spPr>
          <a:xfrm>
            <a:off x="231228" y="281919"/>
            <a:ext cx="11782096" cy="939691"/>
          </a:xfrm>
        </p:spPr>
        <p:txBody>
          <a:bodyPr vert="horz">
            <a:normAutofit fontScale="90000"/>
          </a:bodyPr>
          <a:lstStyle/>
          <a:p>
            <a:pPr algn="l"/>
            <a:r>
              <a:rPr lang="en-US" sz="5000" dirty="0">
                <a:solidFill>
                  <a:srgbClr val="1F4E79"/>
                </a:solidFill>
                <a:latin typeface="SB Sans Display" panose="020B0503040504020204" pitchFamily="34" charset="0"/>
                <a:cs typeface="SB Sans Display" panose="020B0503040504020204" pitchFamily="34" charset="0"/>
              </a:rPr>
              <a:t>2.3 Capital adequacy ratio and RWA on credit risk</a:t>
            </a:r>
            <a:endParaRPr lang="ru-RU" sz="5000" dirty="0">
              <a:solidFill>
                <a:srgbClr val="1F4E79"/>
              </a:solidFill>
              <a:latin typeface="SB Sans Display" panose="020B0503040504020204" pitchFamily="34" charset="0"/>
              <a:cs typeface="SB Sans Display" panose="020B0503040504020204" pitchFamily="34" charset="0"/>
            </a:endParaRPr>
          </a:p>
        </p:txBody>
      </p:sp>
      <p:sp>
        <p:nvSpPr>
          <p:cNvPr id="4" name="Номер слайда 3"/>
          <p:cNvSpPr>
            <a:spLocks noGrp="1"/>
          </p:cNvSpPr>
          <p:nvPr>
            <p:ph type="sldNum" sz="quarter" idx="12"/>
          </p:nvPr>
        </p:nvSpPr>
        <p:spPr/>
        <p:txBody>
          <a:bodyPr/>
          <a:lstStyle/>
          <a:p>
            <a:fld id="{48F63A3B-78C7-47BE-AE5E-E10140E04643}" type="slidenum">
              <a:rPr lang="en-US" smtClean="0"/>
              <a:t>14</a:t>
            </a:fld>
            <a:endParaRPr lang="en-US" dirty="0"/>
          </a:p>
        </p:txBody>
      </p:sp>
      <p:sp>
        <p:nvSpPr>
          <p:cNvPr id="7" name="Заголовок 1"/>
          <p:cNvSpPr txBox="1">
            <a:spLocks/>
          </p:cNvSpPr>
          <p:nvPr/>
        </p:nvSpPr>
        <p:spPr>
          <a:xfrm>
            <a:off x="698938" y="1450427"/>
            <a:ext cx="9144000" cy="10243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CAR – general considerations</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RWA on credit risk - STD and IRB approaches</a:t>
            </a:r>
          </a:p>
        </p:txBody>
      </p:sp>
    </p:spTree>
    <p:extLst>
      <p:ext uri="{BB962C8B-B14F-4D97-AF65-F5344CB8AC3E}">
        <p14:creationId xmlns:p14="http://schemas.microsoft.com/office/powerpoint/2010/main" val="3510650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15</a:t>
            </a:fld>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Capital adequacy ratio (1/2)</a:t>
            </a:r>
            <a:r>
              <a:rPr lang="en-US" altLang="zh-CN" sz="2500" b="1" kern="0" baseline="3000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1</a:t>
            </a:r>
            <a:endParaRPr lang="ru-RU" altLang="zh-CN" sz="2500" kern="0" baseline="3000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11" name="Rectangle 54"/>
          <p:cNvSpPr/>
          <p:nvPr/>
        </p:nvSpPr>
        <p:spPr bwMode="ltGray">
          <a:xfrm>
            <a:off x="8277224" y="736353"/>
            <a:ext cx="3035265" cy="2568321"/>
          </a:xfrm>
          <a:prstGeom prst="rect">
            <a:avLst/>
          </a:prstGeom>
          <a:noFill/>
          <a:ln>
            <a:solidFill>
              <a:schemeClr val="tx1"/>
            </a:solidFill>
          </a:ln>
          <a:effectLst/>
        </p:spPr>
        <p:style>
          <a:lnRef idx="3">
            <a:schemeClr val="lt1"/>
          </a:lnRef>
          <a:fillRef idx="1">
            <a:schemeClr val="accent6"/>
          </a:fillRef>
          <a:effectRef idx="1">
            <a:schemeClr val="accent6"/>
          </a:effectRef>
          <a:fontRef idx="minor">
            <a:schemeClr val="lt1"/>
          </a:fontRef>
        </p:style>
        <p:txBody>
          <a:bodyPr lIns="104306" tIns="52153" rIns="104306" bIns="52153" rtlCol="0" anchor="ctr"/>
          <a:lstStyle/>
          <a:p>
            <a:r>
              <a:rPr lang="en-US" sz="1600" dirty="0">
                <a:solidFill>
                  <a:schemeClr val="tx1"/>
                </a:solidFill>
                <a:latin typeface="Arial" panose="020B0604020202020204" pitchFamily="34" charset="0"/>
                <a:cs typeface="Arial" panose="020B0604020202020204" pitchFamily="34" charset="0"/>
              </a:rPr>
              <a:t>Allowances used to regulate dividends:</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Maintaining capital adequacy = 2.5%</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Countercyclical buffer = 0%</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Systematically important banks =1%</a:t>
            </a:r>
          </a:p>
        </p:txBody>
      </p:sp>
      <p:sp>
        <p:nvSpPr>
          <p:cNvPr id="57" name="Плюс 56"/>
          <p:cNvSpPr/>
          <p:nvPr/>
        </p:nvSpPr>
        <p:spPr>
          <a:xfrm>
            <a:off x="7635487" y="1633590"/>
            <a:ext cx="429403" cy="462488"/>
          </a:xfrm>
          <a:prstGeom prst="mathPl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E9E2E62-29BB-86F6-83D5-BAB5EC1ED7FB}"/>
              </a:ext>
            </a:extLst>
          </p:cNvPr>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a:solidFill>
                  <a:srgbClr val="FF0000"/>
                </a:solidFill>
              </a:rPr>
              <a:t>IE2.2</a:t>
            </a:r>
            <a:endParaRPr lang="ru-RU" sz="2500" b="1" dirty="0">
              <a:solidFill>
                <a:srgbClr val="FF0000"/>
              </a:solidFill>
            </a:endParaRPr>
          </a:p>
        </p:txBody>
      </p:sp>
      <p:pic>
        <p:nvPicPr>
          <p:cNvPr id="15" name="Picture 14">
            <a:extLst>
              <a:ext uri="{FF2B5EF4-FFF2-40B4-BE49-F238E27FC236}">
                <a16:creationId xmlns:a16="http://schemas.microsoft.com/office/drawing/2014/main" id="{E9083D26-A0E5-93E8-7041-AAC5B0626163}"/>
              </a:ext>
            </a:extLst>
          </p:cNvPr>
          <p:cNvPicPr>
            <a:picLocks noChangeAspect="1"/>
          </p:cNvPicPr>
          <p:nvPr/>
        </p:nvPicPr>
        <p:blipFill>
          <a:blip r:embed="rId2"/>
          <a:stretch>
            <a:fillRect/>
          </a:stretch>
        </p:blipFill>
        <p:spPr>
          <a:xfrm>
            <a:off x="6487553" y="3530631"/>
            <a:ext cx="3425239" cy="3128189"/>
          </a:xfrm>
          <a:prstGeom prst="rect">
            <a:avLst/>
          </a:prstGeom>
        </p:spPr>
      </p:pic>
      <p:sp>
        <p:nvSpPr>
          <p:cNvPr id="25" name="TextBox 24">
            <a:extLst>
              <a:ext uri="{FF2B5EF4-FFF2-40B4-BE49-F238E27FC236}">
                <a16:creationId xmlns:a16="http://schemas.microsoft.com/office/drawing/2014/main" id="{233E6AE9-9F2E-2A6D-07C6-3F2298D3D863}"/>
              </a:ext>
            </a:extLst>
          </p:cNvPr>
          <p:cNvSpPr txBox="1"/>
          <p:nvPr/>
        </p:nvSpPr>
        <p:spPr>
          <a:xfrm>
            <a:off x="381958" y="6275542"/>
            <a:ext cx="6094602" cy="400110"/>
          </a:xfrm>
          <a:prstGeom prst="rect">
            <a:avLst/>
          </a:prstGeom>
          <a:noFill/>
        </p:spPr>
        <p:txBody>
          <a:bodyPr wrap="square">
            <a:spAutoFit/>
          </a:bodyPr>
          <a:lstStyle/>
          <a:p>
            <a:r>
              <a:rPr lang="en-US" altLang="zh-CN" sz="1000" b="1" kern="0" baseline="30000" dirty="0">
                <a:latin typeface="SB Sans Display" panose="020B0503040504020204" pitchFamily="34" charset="0"/>
                <a:ea typeface="等线" panose="02010600030101010101" pitchFamily="2" charset="-122"/>
                <a:cs typeface="SB Sans Display" panose="020B0503040504020204" pitchFamily="34" charset="0"/>
              </a:rPr>
              <a:t>1</a:t>
            </a:r>
            <a:r>
              <a:rPr lang="en-GB" sz="1000" dirty="0"/>
              <a:t>https://www.bis.org/fsi/fsisummaries/defcap_b3.pdf</a:t>
            </a:r>
          </a:p>
          <a:p>
            <a:r>
              <a:rPr lang="en-GB" sz="1000" dirty="0"/>
              <a:t>Criteria mentioned in the table above - </a:t>
            </a:r>
            <a:r>
              <a:rPr lang="en-GB" sz="1000" dirty="0">
                <a:hlinkClick r:id="rId3"/>
              </a:rPr>
              <a:t>https://www.bis.org/publ/bcbs189.pdf</a:t>
            </a:r>
            <a:r>
              <a:rPr lang="en-GB" sz="1000" dirty="0"/>
              <a:t> and 199-</a:t>
            </a:r>
            <a:r>
              <a:rPr lang="ru-RU" sz="1000" dirty="0"/>
              <a:t>И </a:t>
            </a:r>
            <a:r>
              <a:rPr lang="en-GB" sz="1000" dirty="0"/>
              <a:t>for Russian specifics</a:t>
            </a:r>
          </a:p>
        </p:txBody>
      </p:sp>
      <mc:AlternateContent xmlns:mc="http://schemas.openxmlformats.org/markup-compatibility/2006" xmlns:a14="http://schemas.microsoft.com/office/drawing/2010/main">
        <mc:Choice Requires="a14">
          <p:graphicFrame>
            <p:nvGraphicFramePr>
              <p:cNvPr id="28" name="Table 28">
                <a:extLst>
                  <a:ext uri="{FF2B5EF4-FFF2-40B4-BE49-F238E27FC236}">
                    <a16:creationId xmlns:a16="http://schemas.microsoft.com/office/drawing/2014/main" id="{359E8F47-5F85-8023-E25F-7FE8315282EC}"/>
                  </a:ext>
                </a:extLst>
              </p:cNvPr>
              <p:cNvGraphicFramePr>
                <a:graphicFrameLocks noGrp="1"/>
              </p:cNvGraphicFramePr>
              <p:nvPr>
                <p:extLst>
                  <p:ext uri="{D42A27DB-BD31-4B8C-83A1-F6EECF244321}">
                    <p14:modId xmlns:p14="http://schemas.microsoft.com/office/powerpoint/2010/main" val="2768044241"/>
                  </p:ext>
                </p:extLst>
              </p:nvPr>
            </p:nvGraphicFramePr>
            <p:xfrm>
              <a:off x="381958" y="736353"/>
              <a:ext cx="7041195" cy="2568321"/>
            </p:xfrm>
            <a:graphic>
              <a:graphicData uri="http://schemas.openxmlformats.org/drawingml/2006/table">
                <a:tbl>
                  <a:tblPr firstRow="1" bandRow="1">
                    <a:tableStyleId>{5C22544A-7EE6-4342-B048-85BDC9FD1C3A}</a:tableStyleId>
                  </a:tblPr>
                  <a:tblGrid>
                    <a:gridCol w="940135">
                      <a:extLst>
                        <a:ext uri="{9D8B030D-6E8A-4147-A177-3AD203B41FA5}">
                          <a16:colId xmlns:a16="http://schemas.microsoft.com/office/drawing/2014/main" val="3783892192"/>
                        </a:ext>
                      </a:extLst>
                    </a:gridCol>
                    <a:gridCol w="1000283">
                      <a:extLst>
                        <a:ext uri="{9D8B030D-6E8A-4147-A177-3AD203B41FA5}">
                          <a16:colId xmlns:a16="http://schemas.microsoft.com/office/drawing/2014/main" val="586691130"/>
                        </a:ext>
                      </a:extLst>
                    </a:gridCol>
                    <a:gridCol w="3478349">
                      <a:extLst>
                        <a:ext uri="{9D8B030D-6E8A-4147-A177-3AD203B41FA5}">
                          <a16:colId xmlns:a16="http://schemas.microsoft.com/office/drawing/2014/main" val="4019151803"/>
                        </a:ext>
                      </a:extLst>
                    </a:gridCol>
                    <a:gridCol w="1622428">
                      <a:extLst>
                        <a:ext uri="{9D8B030D-6E8A-4147-A177-3AD203B41FA5}">
                          <a16:colId xmlns:a16="http://schemas.microsoft.com/office/drawing/2014/main" val="1567857674"/>
                        </a:ext>
                      </a:extLst>
                    </a:gridCol>
                  </a:tblGrid>
                  <a:tr h="885317">
                    <a:tc rowSpan="2">
                      <a:txBody>
                        <a:bodyPr/>
                        <a:lstStyle/>
                        <a:p>
                          <a:r>
                            <a:rPr lang="en-GB" sz="1200" b="1" dirty="0">
                              <a:solidFill>
                                <a:schemeClr val="tx1"/>
                              </a:solidFill>
                              <a:latin typeface="Arial" panose="020B0604020202020204" pitchFamily="34" charset="0"/>
                              <a:cs typeface="Arial" panose="020B0604020202020204" pitchFamily="34" charset="0"/>
                            </a:rPr>
                            <a:t>Tier 1 (going concern)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1" dirty="0">
                              <a:solidFill>
                                <a:schemeClr val="tx1"/>
                              </a:solidFill>
                              <a:latin typeface="Arial" panose="020B0604020202020204" pitchFamily="34" charset="0"/>
                              <a:cs typeface="Arial" panose="020B0604020202020204" pitchFamily="34" charset="0"/>
                            </a:rPr>
                            <a:t>Common Equity Tier 1 (CET1)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Sum of common shares (equivalent for non-joint stock companies* ) and stock surplus, retained earnings, other comprehensive income, qualifying minority interest and regulatory adjustments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b="0" dirty="0">
                              <a:solidFill>
                                <a:schemeClr val="tx1"/>
                              </a:solidFill>
                              <a:latin typeface="Arial" panose="020B0604020202020204" pitchFamily="34" charset="0"/>
                              <a:cs typeface="Arial" panose="020B0604020202020204" pitchFamily="34" charset="0"/>
                            </a:rPr>
                            <a:t>(Н1.1)</a:t>
                          </a:r>
                          <a:endParaRPr lang="en-GB" sz="1200" b="0" dirty="0">
                            <a:solidFill>
                              <a:schemeClr val="tx1"/>
                            </a:solidFill>
                            <a:latin typeface="Arial" panose="020B0604020202020204" pitchFamily="34" charset="0"/>
                            <a:cs typeface="Arial" panose="020B0604020202020204" pitchFamily="34" charset="0"/>
                          </a:endParaRPr>
                        </a:p>
                        <a:p>
                          <a:endParaRPr lang="ru-RU" sz="1200" b="0" dirty="0">
                            <a:solidFill>
                              <a:schemeClr val="tx1"/>
                            </a:solidFill>
                            <a:latin typeface="Arial" panose="020B0604020202020204" pitchFamily="34" charset="0"/>
                            <a:cs typeface="Arial" panose="020B0604020202020204" pitchFamily="34" charset="0"/>
                          </a:endParaRPr>
                        </a:p>
                        <a:p>
                          <a14:m>
                            <m:oMath xmlns:m="http://schemas.openxmlformats.org/officeDocument/2006/math">
                              <m:f>
                                <m:fPr>
                                  <m:ctrlPr>
                                    <a:rPr lang="en-GB" sz="1300" b="0" i="1" dirty="0" smtClean="0">
                                      <a:solidFill>
                                        <a:schemeClr val="tx1"/>
                                      </a:solidFill>
                                      <a:latin typeface="Cambria Math" panose="02040503050406030204" pitchFamily="18" charset="0"/>
                                      <a:cs typeface="Arial" panose="020B0604020202020204" pitchFamily="34" charset="0"/>
                                    </a:rPr>
                                  </m:ctrlPr>
                                </m:fPr>
                                <m:num>
                                  <m:r>
                                    <a:rPr lang="en-GB" sz="1300" b="0" i="1" dirty="0" smtClean="0">
                                      <a:solidFill>
                                        <a:schemeClr val="tx1"/>
                                      </a:solidFill>
                                      <a:latin typeface="Cambria Math" panose="02040503050406030204" pitchFamily="18" charset="0"/>
                                      <a:cs typeface="Arial" panose="020B0604020202020204" pitchFamily="34" charset="0"/>
                                    </a:rPr>
                                    <m:t>𝐶𝐸𝑇</m:t>
                                  </m:r>
                                  <m:r>
                                    <a:rPr lang="en-GB" sz="1300" b="0" i="1" dirty="0" smtClean="0">
                                      <a:solidFill>
                                        <a:schemeClr val="tx1"/>
                                      </a:solidFill>
                                      <a:latin typeface="Cambria Math" panose="02040503050406030204" pitchFamily="18" charset="0"/>
                                      <a:cs typeface="Arial" panose="020B0604020202020204" pitchFamily="34" charset="0"/>
                                    </a:rPr>
                                    <m:t> 1</m:t>
                                  </m:r>
                                </m:num>
                                <m:den>
                                  <m:r>
                                    <a:rPr lang="en-GB" sz="1300" b="0" i="1" dirty="0" smtClean="0">
                                      <a:solidFill>
                                        <a:schemeClr val="tx1"/>
                                      </a:solidFill>
                                      <a:latin typeface="Cambria Math" panose="02040503050406030204" pitchFamily="18" charset="0"/>
                                      <a:cs typeface="Arial" panose="020B0604020202020204" pitchFamily="34" charset="0"/>
                                    </a:rPr>
                                    <m:t>𝑅𝑊𝐴</m:t>
                                  </m:r>
                                </m:den>
                              </m:f>
                            </m:oMath>
                          </a14:m>
                          <a:r>
                            <a:rPr lang="en-GB" sz="1200" b="0" dirty="0">
                              <a:solidFill>
                                <a:schemeClr val="tx1"/>
                              </a:solidFill>
                              <a:latin typeface="Arial" panose="020B0604020202020204" pitchFamily="34" charset="0"/>
                              <a:cs typeface="Arial" panose="020B0604020202020204" pitchFamily="34" charset="0"/>
                            </a:rPr>
                            <a:t> &gt; 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5638700"/>
                      </a:ext>
                    </a:extLst>
                  </a:tr>
                  <a:tr h="724350">
                    <a:tc vMerge="1">
                      <a:txBody>
                        <a:bodyPr/>
                        <a:lstStyle/>
                        <a:p>
                          <a:endParaRPr lang="en-GB" dirty="0"/>
                        </a:p>
                      </a:txBody>
                      <a:tcPr/>
                    </a:tc>
                    <a:tc>
                      <a:txBody>
                        <a:bodyPr/>
                        <a:lstStyle/>
                        <a:p>
                          <a:r>
                            <a:rPr lang="en-GB" sz="1200" b="1" dirty="0">
                              <a:solidFill>
                                <a:schemeClr val="tx1"/>
                              </a:solidFill>
                              <a:latin typeface="Arial" panose="020B0604020202020204" pitchFamily="34" charset="0"/>
                              <a:cs typeface="Arial" panose="020B0604020202020204" pitchFamily="34" charset="0"/>
                            </a:rPr>
                            <a:t>Additional Tier 1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Sum of capital instruments meeting the criteria for AT1 and related surplus, additional qualifying minority interest and regulatory adjustments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b="0" dirty="0">
                              <a:solidFill>
                                <a:schemeClr val="tx1"/>
                              </a:solidFill>
                              <a:latin typeface="Arial" panose="020B0604020202020204" pitchFamily="34" charset="0"/>
                              <a:cs typeface="Arial" panose="020B0604020202020204" pitchFamily="34" charset="0"/>
                            </a:rPr>
                            <a:t>(Н1.2) </a:t>
                          </a:r>
                          <a:endParaRPr lang="en-GB" sz="1200" b="0" dirty="0">
                            <a:solidFill>
                              <a:schemeClr val="tx1"/>
                            </a:solidFill>
                            <a:latin typeface="Arial" panose="020B0604020202020204" pitchFamily="34" charset="0"/>
                            <a:cs typeface="Arial" panose="020B0604020202020204" pitchFamily="34" charset="0"/>
                          </a:endParaRPr>
                        </a:p>
                        <a:p>
                          <a:endParaRPr lang="en-GB" sz="12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300" b="0" i="1" dirty="0" smtClean="0">
                                      <a:solidFill>
                                        <a:schemeClr val="tx1"/>
                                      </a:solidFill>
                                      <a:latin typeface="Cambria Math" panose="02040503050406030204" pitchFamily="18" charset="0"/>
                                      <a:cs typeface="Arial" panose="020B0604020202020204" pitchFamily="34" charset="0"/>
                                    </a:rPr>
                                  </m:ctrlPr>
                                </m:fPr>
                                <m:num>
                                  <m:r>
                                    <a:rPr lang="en-GB" sz="1300" b="0" i="1" dirty="0" smtClean="0">
                                      <a:solidFill>
                                        <a:schemeClr val="tx1"/>
                                      </a:solidFill>
                                      <a:latin typeface="Cambria Math" panose="02040503050406030204" pitchFamily="18" charset="0"/>
                                      <a:cs typeface="Arial" panose="020B0604020202020204" pitchFamily="34" charset="0"/>
                                    </a:rPr>
                                    <m:t>𝐶𝐸𝑇</m:t>
                                  </m:r>
                                  <m:r>
                                    <a:rPr lang="en-GB" sz="1300" b="0" i="1" dirty="0" smtClean="0">
                                      <a:solidFill>
                                        <a:schemeClr val="tx1"/>
                                      </a:solidFill>
                                      <a:latin typeface="Cambria Math" panose="02040503050406030204" pitchFamily="18" charset="0"/>
                                      <a:cs typeface="Arial" panose="020B0604020202020204" pitchFamily="34" charset="0"/>
                                    </a:rPr>
                                    <m:t> 1+</m:t>
                                  </m:r>
                                  <m:r>
                                    <a:rPr lang="en-GB" sz="1300" b="0" i="1" dirty="0" smtClean="0">
                                      <a:solidFill>
                                        <a:schemeClr val="tx1"/>
                                      </a:solidFill>
                                      <a:latin typeface="Cambria Math" panose="02040503050406030204" pitchFamily="18" charset="0"/>
                                      <a:cs typeface="Arial" panose="020B0604020202020204" pitchFamily="34" charset="0"/>
                                    </a:rPr>
                                    <m:t>𝐴𝑇</m:t>
                                  </m:r>
                                  <m:r>
                                    <a:rPr lang="en-GB" sz="1300" b="0" i="1" dirty="0" smtClean="0">
                                      <a:solidFill>
                                        <a:schemeClr val="tx1"/>
                                      </a:solidFill>
                                      <a:latin typeface="Cambria Math" panose="02040503050406030204" pitchFamily="18" charset="0"/>
                                      <a:cs typeface="Arial" panose="020B0604020202020204" pitchFamily="34" charset="0"/>
                                    </a:rPr>
                                    <m:t>1</m:t>
                                  </m:r>
                                </m:num>
                                <m:den>
                                  <m:r>
                                    <a:rPr lang="en-GB" sz="1300" b="0" i="1" dirty="0" smtClean="0">
                                      <a:solidFill>
                                        <a:schemeClr val="tx1"/>
                                      </a:solidFill>
                                      <a:latin typeface="Cambria Math" panose="02040503050406030204" pitchFamily="18" charset="0"/>
                                      <a:cs typeface="Arial" panose="020B0604020202020204" pitchFamily="34" charset="0"/>
                                    </a:rPr>
                                    <m:t>𝑅𝑊𝐴</m:t>
                                  </m:r>
                                </m:den>
                              </m:f>
                            </m:oMath>
                          </a14:m>
                          <a:r>
                            <a:rPr lang="en-GB" sz="1300" b="0" dirty="0">
                              <a:solidFill>
                                <a:schemeClr val="tx1"/>
                              </a:solidFill>
                              <a:latin typeface="Arial" panose="020B0604020202020204" pitchFamily="34" charset="0"/>
                              <a:cs typeface="Arial" panose="020B0604020202020204" pitchFamily="34" charset="0"/>
                            </a:rPr>
                            <a:t> </a:t>
                          </a:r>
                          <a:r>
                            <a:rPr lang="en-GB" sz="1200" b="0" dirty="0">
                              <a:solidFill>
                                <a:schemeClr val="tx1"/>
                              </a:solidFill>
                              <a:latin typeface="Arial" panose="020B0604020202020204" pitchFamily="34" charset="0"/>
                              <a:cs typeface="Arial" panose="020B0604020202020204" pitchFamily="34" charset="0"/>
                            </a:rPr>
                            <a:t>&gt;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582578"/>
                      </a:ext>
                    </a:extLst>
                  </a:tr>
                  <a:tr h="724350">
                    <a:tc>
                      <a:txBody>
                        <a:bodyPr/>
                        <a:lstStyle/>
                        <a:p>
                          <a:r>
                            <a:rPr lang="en-GB" sz="1200" b="1" dirty="0">
                              <a:solidFill>
                                <a:schemeClr val="tx1"/>
                              </a:solidFill>
                              <a:latin typeface="Arial" panose="020B0604020202020204" pitchFamily="34" charset="0"/>
                              <a:cs typeface="Arial" panose="020B0604020202020204" pitchFamily="34" charset="0"/>
                            </a:rPr>
                            <a:t>Tier 2 (gone concern)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Sum of capital instruments meeting the criteria for Tier 2 and related surplus, additional qualifying minority interest, qualifying loan loss provisions and regulatory adjustments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b="0" dirty="0">
                              <a:solidFill>
                                <a:schemeClr val="tx1"/>
                              </a:solidFill>
                              <a:latin typeface="Arial" panose="020B0604020202020204" pitchFamily="34" charset="0"/>
                              <a:cs typeface="Arial" panose="020B0604020202020204" pitchFamily="34" charset="0"/>
                            </a:rPr>
                            <a:t>(Н1.0)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300" b="0" i="1" dirty="0" smtClean="0">
                                      <a:solidFill>
                                        <a:schemeClr val="tx1"/>
                                      </a:solidFill>
                                      <a:latin typeface="Cambria Math" panose="02040503050406030204" pitchFamily="18" charset="0"/>
                                      <a:cs typeface="Arial" panose="020B0604020202020204" pitchFamily="34" charset="0"/>
                                    </a:rPr>
                                  </m:ctrlPr>
                                </m:fPr>
                                <m:num>
                                  <m:r>
                                    <a:rPr lang="en-GB" sz="1300" b="0" i="1" dirty="0" smtClean="0">
                                      <a:solidFill>
                                        <a:schemeClr val="tx1"/>
                                      </a:solidFill>
                                      <a:latin typeface="Cambria Math" panose="02040503050406030204" pitchFamily="18" charset="0"/>
                                      <a:cs typeface="Arial" panose="020B0604020202020204" pitchFamily="34" charset="0"/>
                                    </a:rPr>
                                    <m:t>𝐶𝐸𝑇</m:t>
                                  </m:r>
                                  <m:r>
                                    <a:rPr lang="en-GB" sz="1300" b="0" i="1" dirty="0" smtClean="0">
                                      <a:solidFill>
                                        <a:schemeClr val="tx1"/>
                                      </a:solidFill>
                                      <a:latin typeface="Cambria Math" panose="02040503050406030204" pitchFamily="18" charset="0"/>
                                      <a:cs typeface="Arial" panose="020B0604020202020204" pitchFamily="34" charset="0"/>
                                    </a:rPr>
                                    <m:t> 1+</m:t>
                                  </m:r>
                                  <m:r>
                                    <a:rPr lang="en-GB" sz="1300" b="0" i="1" dirty="0" smtClean="0">
                                      <a:solidFill>
                                        <a:schemeClr val="tx1"/>
                                      </a:solidFill>
                                      <a:latin typeface="Cambria Math" panose="02040503050406030204" pitchFamily="18" charset="0"/>
                                      <a:cs typeface="Arial" panose="020B0604020202020204" pitchFamily="34" charset="0"/>
                                    </a:rPr>
                                    <m:t>𝐴𝑇</m:t>
                                  </m:r>
                                  <m:r>
                                    <a:rPr lang="en-GB" sz="1300" b="0" i="1" dirty="0" smtClean="0">
                                      <a:solidFill>
                                        <a:schemeClr val="tx1"/>
                                      </a:solidFill>
                                      <a:latin typeface="Cambria Math" panose="02040503050406030204" pitchFamily="18" charset="0"/>
                                      <a:cs typeface="Arial" panose="020B0604020202020204" pitchFamily="34" charset="0"/>
                                    </a:rPr>
                                    <m:t>1+</m:t>
                                  </m:r>
                                  <m:r>
                                    <a:rPr lang="en-GB" sz="1300" b="0" i="1" dirty="0" smtClean="0">
                                      <a:solidFill>
                                        <a:schemeClr val="tx1"/>
                                      </a:solidFill>
                                      <a:latin typeface="Cambria Math" panose="02040503050406030204" pitchFamily="18" charset="0"/>
                                      <a:cs typeface="Arial" panose="020B0604020202020204" pitchFamily="34" charset="0"/>
                                    </a:rPr>
                                    <m:t>𝑇𝑖𝑒𝑟</m:t>
                                  </m:r>
                                  <m:r>
                                    <a:rPr lang="en-GB" sz="1300" b="0" i="1" dirty="0" smtClean="0">
                                      <a:solidFill>
                                        <a:schemeClr val="tx1"/>
                                      </a:solidFill>
                                      <a:latin typeface="Cambria Math" panose="02040503050406030204" pitchFamily="18" charset="0"/>
                                      <a:cs typeface="Arial" panose="020B0604020202020204" pitchFamily="34" charset="0"/>
                                    </a:rPr>
                                    <m:t> 2</m:t>
                                  </m:r>
                                </m:num>
                                <m:den>
                                  <m:r>
                                    <a:rPr lang="en-GB" sz="1300" b="0" i="1" dirty="0" smtClean="0">
                                      <a:solidFill>
                                        <a:schemeClr val="tx1"/>
                                      </a:solidFill>
                                      <a:latin typeface="Cambria Math" panose="02040503050406030204" pitchFamily="18" charset="0"/>
                                      <a:cs typeface="Arial" panose="020B0604020202020204" pitchFamily="34" charset="0"/>
                                    </a:rPr>
                                    <m:t>𝑅𝑊𝐴</m:t>
                                  </m:r>
                                </m:den>
                              </m:f>
                            </m:oMath>
                          </a14:m>
                          <a:r>
                            <a:rPr lang="en-GB" sz="1200" b="0" dirty="0">
                              <a:solidFill>
                                <a:schemeClr val="tx1"/>
                              </a:solidFill>
                              <a:latin typeface="Arial" panose="020B0604020202020204" pitchFamily="34" charset="0"/>
                              <a:cs typeface="Arial" panose="020B0604020202020204" pitchFamily="34" charset="0"/>
                            </a:rPr>
                            <a:t>&gt;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9061230"/>
                      </a:ext>
                    </a:extLst>
                  </a:tr>
                </a:tbl>
              </a:graphicData>
            </a:graphic>
          </p:graphicFrame>
        </mc:Choice>
        <mc:Fallback xmlns="">
          <p:graphicFrame>
            <p:nvGraphicFramePr>
              <p:cNvPr id="28" name="Table 28">
                <a:extLst>
                  <a:ext uri="{FF2B5EF4-FFF2-40B4-BE49-F238E27FC236}">
                    <a16:creationId xmlns:a16="http://schemas.microsoft.com/office/drawing/2014/main" id="{359E8F47-5F85-8023-E25F-7FE8315282EC}"/>
                  </a:ext>
                </a:extLst>
              </p:cNvPr>
              <p:cNvGraphicFramePr>
                <a:graphicFrameLocks noGrp="1"/>
              </p:cNvGraphicFramePr>
              <p:nvPr>
                <p:extLst>
                  <p:ext uri="{D42A27DB-BD31-4B8C-83A1-F6EECF244321}">
                    <p14:modId xmlns:p14="http://schemas.microsoft.com/office/powerpoint/2010/main" val="2768044241"/>
                  </p:ext>
                </p:extLst>
              </p:nvPr>
            </p:nvGraphicFramePr>
            <p:xfrm>
              <a:off x="381958" y="736353"/>
              <a:ext cx="7041195" cy="2568321"/>
            </p:xfrm>
            <a:graphic>
              <a:graphicData uri="http://schemas.openxmlformats.org/drawingml/2006/table">
                <a:tbl>
                  <a:tblPr firstRow="1" bandRow="1">
                    <a:tableStyleId>{5C22544A-7EE6-4342-B048-85BDC9FD1C3A}</a:tableStyleId>
                  </a:tblPr>
                  <a:tblGrid>
                    <a:gridCol w="940135">
                      <a:extLst>
                        <a:ext uri="{9D8B030D-6E8A-4147-A177-3AD203B41FA5}">
                          <a16:colId xmlns:a16="http://schemas.microsoft.com/office/drawing/2014/main" val="3783892192"/>
                        </a:ext>
                      </a:extLst>
                    </a:gridCol>
                    <a:gridCol w="1000283">
                      <a:extLst>
                        <a:ext uri="{9D8B030D-6E8A-4147-A177-3AD203B41FA5}">
                          <a16:colId xmlns:a16="http://schemas.microsoft.com/office/drawing/2014/main" val="586691130"/>
                        </a:ext>
                      </a:extLst>
                    </a:gridCol>
                    <a:gridCol w="3478349">
                      <a:extLst>
                        <a:ext uri="{9D8B030D-6E8A-4147-A177-3AD203B41FA5}">
                          <a16:colId xmlns:a16="http://schemas.microsoft.com/office/drawing/2014/main" val="4019151803"/>
                        </a:ext>
                      </a:extLst>
                    </a:gridCol>
                    <a:gridCol w="1622428">
                      <a:extLst>
                        <a:ext uri="{9D8B030D-6E8A-4147-A177-3AD203B41FA5}">
                          <a16:colId xmlns:a16="http://schemas.microsoft.com/office/drawing/2014/main" val="1567857674"/>
                        </a:ext>
                      </a:extLst>
                    </a:gridCol>
                  </a:tblGrid>
                  <a:tr h="1005840">
                    <a:tc rowSpan="2">
                      <a:txBody>
                        <a:bodyPr/>
                        <a:lstStyle/>
                        <a:p>
                          <a:r>
                            <a:rPr lang="en-GB" sz="1200" b="1" dirty="0">
                              <a:solidFill>
                                <a:schemeClr val="tx1"/>
                              </a:solidFill>
                              <a:latin typeface="Arial" panose="020B0604020202020204" pitchFamily="34" charset="0"/>
                              <a:cs typeface="Arial" panose="020B0604020202020204" pitchFamily="34" charset="0"/>
                            </a:rPr>
                            <a:t>Tier 1 (going concern)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1" dirty="0">
                              <a:solidFill>
                                <a:schemeClr val="tx1"/>
                              </a:solidFill>
                              <a:latin typeface="Arial" panose="020B0604020202020204" pitchFamily="34" charset="0"/>
                              <a:cs typeface="Arial" panose="020B0604020202020204" pitchFamily="34" charset="0"/>
                            </a:rPr>
                            <a:t>Common Equity Tier 1 (CET1)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Sum of common shares (equivalent for non-joint stock companies* ) and stock surplus, retained earnings, other comprehensive income, qualifying minority interest and regulatory adjustments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34962" t="-602" r="-752" b="-158434"/>
                          </a:stretch>
                        </a:blipFill>
                      </a:tcPr>
                    </a:tc>
                    <a:extLst>
                      <a:ext uri="{0D108BD9-81ED-4DB2-BD59-A6C34878D82A}">
                        <a16:rowId xmlns:a16="http://schemas.microsoft.com/office/drawing/2014/main" val="2535638700"/>
                      </a:ext>
                    </a:extLst>
                  </a:tr>
                  <a:tr h="739521">
                    <a:tc vMerge="1">
                      <a:txBody>
                        <a:bodyPr/>
                        <a:lstStyle/>
                        <a:p>
                          <a:endParaRPr lang="en-GB" dirty="0"/>
                        </a:p>
                      </a:txBody>
                      <a:tcPr/>
                    </a:tc>
                    <a:tc>
                      <a:txBody>
                        <a:bodyPr/>
                        <a:lstStyle/>
                        <a:p>
                          <a:r>
                            <a:rPr lang="en-GB" sz="1200" b="1" dirty="0">
                              <a:solidFill>
                                <a:schemeClr val="tx1"/>
                              </a:solidFill>
                              <a:latin typeface="Arial" panose="020B0604020202020204" pitchFamily="34" charset="0"/>
                              <a:cs typeface="Arial" panose="020B0604020202020204" pitchFamily="34" charset="0"/>
                            </a:rPr>
                            <a:t>Additional Tier 1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Sum of capital instruments meeting the criteria for AT1 and related surplus, additional qualifying minority interest and regulatory adjustments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34962" t="-138017" r="-752" b="-117355"/>
                          </a:stretch>
                        </a:blipFill>
                      </a:tcPr>
                    </a:tc>
                    <a:extLst>
                      <a:ext uri="{0D108BD9-81ED-4DB2-BD59-A6C34878D82A}">
                        <a16:rowId xmlns:a16="http://schemas.microsoft.com/office/drawing/2014/main" val="197582578"/>
                      </a:ext>
                    </a:extLst>
                  </a:tr>
                  <a:tr h="822960">
                    <a:tc>
                      <a:txBody>
                        <a:bodyPr/>
                        <a:lstStyle/>
                        <a:p>
                          <a:r>
                            <a:rPr lang="en-GB" sz="1200" b="1" dirty="0">
                              <a:solidFill>
                                <a:schemeClr val="tx1"/>
                              </a:solidFill>
                              <a:latin typeface="Arial" panose="020B0604020202020204" pitchFamily="34" charset="0"/>
                              <a:cs typeface="Arial" panose="020B0604020202020204" pitchFamily="34" charset="0"/>
                            </a:rPr>
                            <a:t>Tier 2 (gone concern)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Sum of capital instruments meeting the criteria for Tier 2 and related surplus, additional qualifying minority interest, qualifying loan loss provisions and regulatory adjustments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34962" t="-211765" r="-752" b="-4412"/>
                          </a:stretch>
                        </a:blipFill>
                      </a:tcPr>
                    </a:tc>
                    <a:extLst>
                      <a:ext uri="{0D108BD9-81ED-4DB2-BD59-A6C34878D82A}">
                        <a16:rowId xmlns:a16="http://schemas.microsoft.com/office/drawing/2014/main" val="909061230"/>
                      </a:ext>
                    </a:extLst>
                  </a:tr>
                </a:tbl>
              </a:graphicData>
            </a:graphic>
          </p:graphicFrame>
        </mc:Fallback>
      </mc:AlternateContent>
      <p:cxnSp>
        <p:nvCxnSpPr>
          <p:cNvPr id="30" name="Straight Arrow Connector 29">
            <a:extLst>
              <a:ext uri="{FF2B5EF4-FFF2-40B4-BE49-F238E27FC236}">
                <a16:creationId xmlns:a16="http://schemas.microsoft.com/office/drawing/2014/main" id="{33F3336C-F2D9-C023-5738-1D473A5E5868}"/>
              </a:ext>
            </a:extLst>
          </p:cNvPr>
          <p:cNvCxnSpPr/>
          <p:nvPr/>
        </p:nvCxnSpPr>
        <p:spPr>
          <a:xfrm>
            <a:off x="5262874" y="3538913"/>
            <a:ext cx="755009" cy="4323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E818CDA-E7D0-4EEA-3CA0-BE69582D1A0F}"/>
              </a:ext>
            </a:extLst>
          </p:cNvPr>
          <p:cNvCxnSpPr>
            <a:cxnSpLocks/>
          </p:cNvCxnSpPr>
          <p:nvPr/>
        </p:nvCxnSpPr>
        <p:spPr>
          <a:xfrm flipH="1">
            <a:off x="10382462" y="3515766"/>
            <a:ext cx="683267" cy="7081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C58600E-0CF1-5A74-5B14-B84F00CE3853}"/>
              </a:ext>
            </a:extLst>
          </p:cNvPr>
          <p:cNvSpPr txBox="1"/>
          <p:nvPr/>
        </p:nvSpPr>
        <p:spPr>
          <a:xfrm>
            <a:off x="381958" y="3577609"/>
            <a:ext cx="3264392" cy="646331"/>
          </a:xfrm>
          <a:prstGeom prst="rect">
            <a:avLst/>
          </a:prstGeom>
          <a:noFill/>
          <a:ln>
            <a:solidFill>
              <a:schemeClr val="tx1"/>
            </a:solidFill>
          </a:ln>
        </p:spPr>
        <p:txBody>
          <a:bodyPr wrap="square" rtlCol="0">
            <a:spAutoFit/>
          </a:bodyPr>
          <a:lstStyle/>
          <a:p>
            <a:r>
              <a:rPr lang="en-GB" b="1" dirty="0">
                <a:latin typeface="Arial" panose="020B0604020202020204" pitchFamily="34" charset="0"/>
                <a:cs typeface="Arial" panose="020B0604020202020204" pitchFamily="34" charset="0"/>
              </a:rPr>
              <a:t>RWA = Credit risk + Market risk + operational risk</a:t>
            </a:r>
          </a:p>
        </p:txBody>
      </p:sp>
    </p:spTree>
    <p:extLst>
      <p:ext uri="{BB962C8B-B14F-4D97-AF65-F5344CB8AC3E}">
        <p14:creationId xmlns:p14="http://schemas.microsoft.com/office/powerpoint/2010/main" val="2463351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16</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Scope for RWA on Credit risk – banking and trading book</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7" name="Рисунок 6"/>
          <p:cNvPicPr>
            <a:picLocks noChangeAspect="1"/>
          </p:cNvPicPr>
          <p:nvPr/>
        </p:nvPicPr>
        <p:blipFill>
          <a:blip r:embed="rId2"/>
          <a:stretch>
            <a:fillRect/>
          </a:stretch>
        </p:blipFill>
        <p:spPr>
          <a:xfrm>
            <a:off x="381960" y="720142"/>
            <a:ext cx="5980340" cy="2131290"/>
          </a:xfrm>
          <a:prstGeom prst="rect">
            <a:avLst/>
          </a:prstGeom>
        </p:spPr>
      </p:pic>
      <p:sp>
        <p:nvSpPr>
          <p:cNvPr id="8" name="Прямоугольник 7"/>
          <p:cNvSpPr/>
          <p:nvPr/>
        </p:nvSpPr>
        <p:spPr>
          <a:xfrm>
            <a:off x="4924664" y="955250"/>
            <a:ext cx="1052623" cy="19015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11" name="Таблица 10"/>
          <p:cNvGraphicFramePr>
            <a:graphicFrameLocks noGrp="1"/>
          </p:cNvGraphicFramePr>
          <p:nvPr>
            <p:extLst>
              <p:ext uri="{D42A27DB-BD31-4B8C-83A1-F6EECF244321}">
                <p14:modId xmlns:p14="http://schemas.microsoft.com/office/powerpoint/2010/main" val="2187323719"/>
              </p:ext>
            </p:extLst>
          </p:nvPr>
        </p:nvGraphicFramePr>
        <p:xfrm>
          <a:off x="381959" y="2947686"/>
          <a:ext cx="11591868" cy="3444240"/>
        </p:xfrm>
        <a:graphic>
          <a:graphicData uri="http://schemas.openxmlformats.org/drawingml/2006/table">
            <a:tbl>
              <a:tblPr firstRow="1" bandRow="1">
                <a:tableStyleId>{69012ECD-51FC-41F1-AA8D-1B2483CD663E}</a:tableStyleId>
              </a:tblPr>
              <a:tblGrid>
                <a:gridCol w="3516273">
                  <a:extLst>
                    <a:ext uri="{9D8B030D-6E8A-4147-A177-3AD203B41FA5}">
                      <a16:colId xmlns:a16="http://schemas.microsoft.com/office/drawing/2014/main" val="1787882523"/>
                    </a:ext>
                  </a:extLst>
                </a:gridCol>
                <a:gridCol w="8075595">
                  <a:extLst>
                    <a:ext uri="{9D8B030D-6E8A-4147-A177-3AD203B41FA5}">
                      <a16:colId xmlns:a16="http://schemas.microsoft.com/office/drawing/2014/main" val="2193899956"/>
                    </a:ext>
                  </a:extLst>
                </a:gridCol>
              </a:tblGrid>
              <a:tr h="303329">
                <a:tc>
                  <a:txBody>
                    <a:bodyPr/>
                    <a:lstStyle/>
                    <a:p>
                      <a:pPr algn="ctr"/>
                      <a:r>
                        <a:rPr lang="en-US" sz="1800" dirty="0">
                          <a:latin typeface="Arial" panose="020B0604020202020204" pitchFamily="34" charset="0"/>
                          <a:cs typeface="Arial" panose="020B0604020202020204" pitchFamily="34" charset="0"/>
                        </a:rPr>
                        <a:t>Trading book</a:t>
                      </a:r>
                      <a:endParaRPr lang="ru-RU"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panose="020B0604020202020204" pitchFamily="34" charset="0"/>
                          <a:cs typeface="Arial" panose="020B0604020202020204" pitchFamily="34" charset="0"/>
                        </a:rPr>
                        <a:t>Banking book</a:t>
                      </a:r>
                      <a:endParaRPr lang="ru-RU"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7003584"/>
                  </a:ext>
                </a:extLst>
              </a:tr>
              <a:tr h="2553019">
                <a:tc>
                  <a:txBody>
                    <a:bodyPr/>
                    <a:lstStyle/>
                    <a:p>
                      <a:r>
                        <a:rPr lang="en-US" sz="1400" dirty="0">
                          <a:latin typeface="Arial" panose="020B0604020202020204" pitchFamily="34" charset="0"/>
                          <a:cs typeface="Arial" panose="020B0604020202020204" pitchFamily="34" charset="0"/>
                        </a:rPr>
                        <a:t>(1) instruments held as accounting trading assets or liabilities;</a:t>
                      </a:r>
                    </a:p>
                    <a:p>
                      <a:r>
                        <a:rPr lang="en-US" sz="1400" dirty="0">
                          <a:latin typeface="Arial" panose="020B0604020202020204" pitchFamily="34" charset="0"/>
                          <a:cs typeface="Arial" panose="020B0604020202020204" pitchFamily="34" charset="0"/>
                        </a:rPr>
                        <a:t>(2) instruments resulting from market-making activities; </a:t>
                      </a:r>
                    </a:p>
                    <a:p>
                      <a:r>
                        <a:rPr lang="en-US" sz="1400" dirty="0">
                          <a:latin typeface="Arial" panose="020B0604020202020204" pitchFamily="34" charset="0"/>
                          <a:cs typeface="Arial" panose="020B0604020202020204" pitchFamily="34" charset="0"/>
                        </a:rPr>
                        <a:t>(3) equity investments in a fund excluding those assigned to the banking book in accordance with [RBC25.8]; </a:t>
                      </a:r>
                    </a:p>
                    <a:p>
                      <a:r>
                        <a:rPr lang="en-US" sz="1400" dirty="0">
                          <a:latin typeface="Arial" panose="020B0604020202020204" pitchFamily="34" charset="0"/>
                          <a:cs typeface="Arial" panose="020B0604020202020204" pitchFamily="34" charset="0"/>
                        </a:rPr>
                        <a:t>(4) listed equities;</a:t>
                      </a:r>
                    </a:p>
                    <a:p>
                      <a:r>
                        <a:rPr lang="en-US" sz="1400" dirty="0">
                          <a:latin typeface="Arial" panose="020B0604020202020204" pitchFamily="34" charset="0"/>
                          <a:cs typeface="Arial" panose="020B0604020202020204" pitchFamily="34" charset="0"/>
                        </a:rPr>
                        <a:t>(5) trading-related repo-style transaction; </a:t>
                      </a:r>
                    </a:p>
                    <a:p>
                      <a:r>
                        <a:rPr lang="en-US" sz="1400" dirty="0">
                          <a:latin typeface="Arial" panose="020B0604020202020204" pitchFamily="34" charset="0"/>
                          <a:cs typeface="Arial" panose="020B0604020202020204" pitchFamily="34" charset="0"/>
                        </a:rPr>
                        <a:t>(6) options including embedded derivatives from instruments that the institution issued out of its own banking book and that relate to credit or equity risk. </a:t>
                      </a:r>
                      <a:endParaRPr lang="ru-RU"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Arial" panose="020B0604020202020204" pitchFamily="34" charset="0"/>
                          <a:cs typeface="Arial" panose="020B0604020202020204" pitchFamily="34" charset="0"/>
                        </a:rPr>
                        <a:t>(1) unlisted equities; </a:t>
                      </a:r>
                    </a:p>
                    <a:p>
                      <a:r>
                        <a:rPr lang="en-US" sz="1400" dirty="0">
                          <a:latin typeface="Arial" panose="020B0604020202020204" pitchFamily="34" charset="0"/>
                          <a:cs typeface="Arial" panose="020B0604020202020204" pitchFamily="34" charset="0"/>
                        </a:rPr>
                        <a:t>(2) instruments designated for </a:t>
                      </a:r>
                      <a:r>
                        <a:rPr lang="en-US" sz="1400" dirty="0" err="1">
                          <a:latin typeface="Arial" panose="020B0604020202020204" pitchFamily="34" charset="0"/>
                          <a:cs typeface="Arial" panose="020B0604020202020204" pitchFamily="34" charset="0"/>
                        </a:rPr>
                        <a:t>securitisation</a:t>
                      </a:r>
                      <a:r>
                        <a:rPr lang="en-US" sz="1400" dirty="0">
                          <a:latin typeface="Arial" panose="020B0604020202020204" pitchFamily="34" charset="0"/>
                          <a:cs typeface="Arial" panose="020B0604020202020204" pitchFamily="34" charset="0"/>
                        </a:rPr>
                        <a:t> warehousing; </a:t>
                      </a:r>
                    </a:p>
                    <a:p>
                      <a:r>
                        <a:rPr lang="en-US" sz="1400" dirty="0">
                          <a:latin typeface="Arial" panose="020B0604020202020204" pitchFamily="34" charset="0"/>
                          <a:cs typeface="Arial" panose="020B0604020202020204" pitchFamily="34" charset="0"/>
                        </a:rPr>
                        <a:t>(3) real estate holdings, where in the context of assigning instrument to the trading book, real estate holdings relate only to direct holdings of real estate as well as derivatives on direct holdings; </a:t>
                      </a:r>
                    </a:p>
                    <a:p>
                      <a:r>
                        <a:rPr lang="en-US" sz="1400" dirty="0">
                          <a:latin typeface="Arial" panose="020B0604020202020204" pitchFamily="34" charset="0"/>
                          <a:cs typeface="Arial" panose="020B0604020202020204" pitchFamily="34" charset="0"/>
                        </a:rPr>
                        <a:t>(4) loans; </a:t>
                      </a:r>
                    </a:p>
                    <a:p>
                      <a:r>
                        <a:rPr lang="en-US" sz="1400" dirty="0">
                          <a:latin typeface="Arial" panose="020B0604020202020204" pitchFamily="34" charset="0"/>
                          <a:cs typeface="Arial" panose="020B0604020202020204" pitchFamily="34" charset="0"/>
                        </a:rPr>
                        <a:t>(5) equity investments in a fund, unless the bank meets at least one of the following conditions: (a) the bank is able to look through the fund to its individual components and there is sufficient and frequent information, verified by an independent third party, provided to the bank regarding the fund’s composition; (b) the bank obtains daily price quotes for the fund and it has access to the information contained in the fund’s mandate or in the national regulations governing such investment funds; </a:t>
                      </a:r>
                    </a:p>
                    <a:p>
                      <a:r>
                        <a:rPr lang="en-US" sz="1400" dirty="0">
                          <a:latin typeface="Arial" panose="020B0604020202020204" pitchFamily="34" charset="0"/>
                          <a:cs typeface="Arial" panose="020B0604020202020204" pitchFamily="34" charset="0"/>
                        </a:rPr>
                        <a:t>(6) hedge funds; </a:t>
                      </a:r>
                    </a:p>
                    <a:p>
                      <a:r>
                        <a:rPr lang="en-US" sz="1400" dirty="0">
                          <a:latin typeface="Arial" panose="020B0604020202020204" pitchFamily="34" charset="0"/>
                          <a:cs typeface="Arial" panose="020B0604020202020204" pitchFamily="34" charset="0"/>
                        </a:rPr>
                        <a:t>(7) derivative instruments and funds that have the above instrument types as underlying assets; or </a:t>
                      </a:r>
                    </a:p>
                    <a:p>
                      <a:r>
                        <a:rPr lang="en-US" sz="1400" dirty="0">
                          <a:latin typeface="Arial" panose="020B0604020202020204" pitchFamily="34" charset="0"/>
                          <a:cs typeface="Arial" panose="020B0604020202020204" pitchFamily="34" charset="0"/>
                        </a:rPr>
                        <a:t>(8) instruments held for the purpose of hedging a particular risk of a position in the types of instrument above.</a:t>
                      </a:r>
                      <a:endParaRPr lang="ru-RU"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8078706"/>
                  </a:ext>
                </a:extLst>
              </a:tr>
            </a:tbl>
          </a:graphicData>
        </a:graphic>
      </p:graphicFrame>
      <p:sp>
        <p:nvSpPr>
          <p:cNvPr id="12" name="Прямоугольник 11"/>
          <p:cNvSpPr/>
          <p:nvPr/>
        </p:nvSpPr>
        <p:spPr>
          <a:xfrm>
            <a:off x="209884" y="6400412"/>
            <a:ext cx="10121590" cy="276999"/>
          </a:xfrm>
          <a:prstGeom prst="rect">
            <a:avLst/>
          </a:prstGeom>
        </p:spPr>
        <p:txBody>
          <a:bodyPr wrap="square">
            <a:spAutoFit/>
          </a:bodyPr>
          <a:lstStyle/>
          <a:p>
            <a:r>
              <a:rPr lang="en-US" sz="1200" dirty="0">
                <a:hlinkClick r:id="rId3"/>
              </a:rPr>
              <a:t>https://www.bis.org/bcbs/publ/d457.pdf</a:t>
            </a:r>
            <a:r>
              <a:rPr lang="en-US" sz="1200" dirty="0"/>
              <a:t> </a:t>
            </a:r>
          </a:p>
        </p:txBody>
      </p:sp>
      <p:sp>
        <p:nvSpPr>
          <p:cNvPr id="13" name="TextBox 12"/>
          <p:cNvSpPr txBox="1"/>
          <p:nvPr/>
        </p:nvSpPr>
        <p:spPr>
          <a:xfrm>
            <a:off x="7122695" y="1147755"/>
            <a:ext cx="4851132" cy="861774"/>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Base for calculation of RWA on credit risk is </a:t>
            </a:r>
            <a:r>
              <a:rPr lang="en-US" sz="2500" b="1" dirty="0">
                <a:latin typeface="Arial" panose="020B0604020202020204" pitchFamily="34" charset="0"/>
                <a:cs typeface="Arial" panose="020B0604020202020204" pitchFamily="34" charset="0"/>
              </a:rPr>
              <a:t>banking book</a:t>
            </a:r>
            <a:endParaRPr lang="ru-RU" sz="2500" b="1" dirty="0">
              <a:latin typeface="Arial" panose="020B0604020202020204" pitchFamily="34" charset="0"/>
              <a:cs typeface="Arial" panose="020B0604020202020204" pitchFamily="34" charset="0"/>
            </a:endParaRPr>
          </a:p>
        </p:txBody>
      </p:sp>
      <p:sp>
        <p:nvSpPr>
          <p:cNvPr id="14" name="Right Arrow 55"/>
          <p:cNvSpPr>
            <a:spLocks/>
          </p:cNvSpPr>
          <p:nvPr/>
        </p:nvSpPr>
        <p:spPr bwMode="ltGray">
          <a:xfrm>
            <a:off x="6574079" y="1450422"/>
            <a:ext cx="336837" cy="256439"/>
          </a:xfrm>
          <a:prstGeom prst="rightArrow">
            <a:avLst/>
          </a:prstGeom>
          <a:solidFill>
            <a:schemeClr val="accent5">
              <a:lumMod val="50000"/>
            </a:schemeClr>
          </a:solidFill>
          <a:ln>
            <a:solidFill>
              <a:schemeClr val="accent5">
                <a:lumMod val="50000"/>
              </a:schemeClr>
            </a:solidFill>
          </a:ln>
          <a:effectLst/>
        </p:spPr>
        <p:style>
          <a:lnRef idx="3">
            <a:schemeClr val="lt1"/>
          </a:lnRef>
          <a:fillRef idx="1">
            <a:schemeClr val="accent2"/>
          </a:fillRef>
          <a:effectRef idx="1">
            <a:schemeClr val="accent2"/>
          </a:effectRef>
          <a:fontRef idx="minor">
            <a:schemeClr val="lt1"/>
          </a:fontRef>
        </p:style>
        <p:txBody>
          <a:bodyPr lIns="104306" tIns="52153" rIns="104306" bIns="52153" rtlCol="0" anchor="ctr"/>
          <a:lstStyle/>
          <a:p>
            <a:pPr algn="ctr"/>
            <a:endParaRPr lang="ru-RU"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5897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17</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RWA on Credit risk – STD approach</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4" name="Рисунок 3"/>
          <p:cNvPicPr>
            <a:picLocks noChangeAspect="1"/>
          </p:cNvPicPr>
          <p:nvPr/>
        </p:nvPicPr>
        <p:blipFill>
          <a:blip r:embed="rId2"/>
          <a:stretch>
            <a:fillRect/>
          </a:stretch>
        </p:blipFill>
        <p:spPr>
          <a:xfrm>
            <a:off x="381959" y="1249218"/>
            <a:ext cx="7587759" cy="3182453"/>
          </a:xfrm>
          <a:prstGeom prst="rect">
            <a:avLst/>
          </a:prstGeom>
        </p:spPr>
      </p:pic>
      <p:sp>
        <p:nvSpPr>
          <p:cNvPr id="5" name="TextBox 4"/>
          <p:cNvSpPr txBox="1"/>
          <p:nvPr/>
        </p:nvSpPr>
        <p:spPr>
          <a:xfrm>
            <a:off x="381959" y="835985"/>
            <a:ext cx="9926698" cy="369332"/>
          </a:xfrm>
          <a:prstGeom prst="rect">
            <a:avLst/>
          </a:prstGeom>
          <a:noFill/>
        </p:spPr>
        <p:txBody>
          <a:bodyPr wrap="square" rtlCol="0">
            <a:spAutoFit/>
          </a:bodyPr>
          <a:lstStyle/>
          <a:p>
            <a:r>
              <a:rPr lang="en-US" dirty="0">
                <a:solidFill>
                  <a:srgbClr val="FF0000"/>
                </a:solidFill>
              </a:rPr>
              <a:t>Concept</a:t>
            </a:r>
            <a:r>
              <a:rPr lang="en-US" dirty="0"/>
              <a:t> of RW on STD approach</a:t>
            </a:r>
            <a:endParaRPr lang="ru-RU"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3EBBFCB-C0D2-4810-A2C6-767CE40AFF46}"/>
                  </a:ext>
                </a:extLst>
              </p:cNvPr>
              <p:cNvSpPr txBox="1">
                <a:spLocks/>
              </p:cNvSpPr>
              <p:nvPr/>
            </p:nvSpPr>
            <p:spPr>
              <a:xfrm>
                <a:off x="1429968" y="4849157"/>
                <a:ext cx="5652465" cy="692999"/>
              </a:xfrm>
              <a:prstGeom prst="rect">
                <a:avLst/>
              </a:prstGeom>
              <a:noFill/>
              <a:ln>
                <a:solidFill>
                  <a:schemeClr val="accent1"/>
                </a:solidFill>
              </a:ln>
              <a:scene3d>
                <a:camera prst="orthographicFront"/>
                <a:lightRig rig="threePt" dir="t"/>
              </a:scene3d>
              <a:sp3d>
                <a:bevelT h="0"/>
              </a:sp3d>
            </p:spPr>
            <p:txBody>
              <a:bodyPr wrap="square" lIns="0" tIns="0" rIns="0" bIns="0" rtlCol="0" anchor="ctr">
                <a:noAutofit/>
              </a:bodyPr>
              <a:lstStyle/>
              <a:p>
                <a:pPr indent="-248863" defTabSz="946094">
                  <a:spcAft>
                    <a:spcPts val="816"/>
                  </a:spcAft>
                </a:pPr>
                <a14:m>
                  <m:oMathPara xmlns:m="http://schemas.openxmlformats.org/officeDocument/2006/math">
                    <m:oMathParaPr>
                      <m:jc m:val="centerGroup"/>
                    </m:oMathParaPr>
                    <m:oMath xmlns:m="http://schemas.openxmlformats.org/officeDocument/2006/math">
                      <m:sSub>
                        <m:sSubPr>
                          <m:ctrlPr>
                            <a:rPr lang="en-US" sz="160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𝑅𝑊𝐴</m:t>
                          </m:r>
                        </m:e>
                        <m:sub>
                          <m:r>
                            <a:rPr lang="en-US" sz="1600" b="0" i="1" smtClean="0">
                              <a:solidFill>
                                <a:srgbClr val="000000"/>
                              </a:solidFill>
                              <a:latin typeface="Cambria Math" panose="02040503050406030204" pitchFamily="18" charset="0"/>
                            </a:rPr>
                            <m:t>𝑠𝑡𝑑</m:t>
                          </m:r>
                        </m:sub>
                      </m:sSub>
                      <m:r>
                        <a:rPr lang="en-US" sz="1600" i="1">
                          <a:solidFill>
                            <a:srgbClr val="000000"/>
                          </a:solidFill>
                          <a:latin typeface="Cambria Math" panose="02040503050406030204" pitchFamily="18" charset="0"/>
                        </a:rPr>
                        <m:t>=</m:t>
                      </m:r>
                      <m:d>
                        <m:dPr>
                          <m:ctrlPr>
                            <a:rPr lang="en-US" sz="1600" b="0" i="1" smtClean="0">
                              <a:solidFill>
                                <a:srgbClr val="000000"/>
                              </a:solidFill>
                              <a:latin typeface="Cambria Math" panose="02040503050406030204" pitchFamily="18" charset="0"/>
                            </a:rPr>
                          </m:ctrlPr>
                        </m:dPr>
                        <m:e>
                          <m:r>
                            <a:rPr lang="en-US" sz="1600" i="1" smtClean="0">
                              <a:solidFill>
                                <a:srgbClr val="000000"/>
                              </a:solidFill>
                              <a:latin typeface="Cambria Math" panose="02040503050406030204" pitchFamily="18" charset="0"/>
                            </a:rPr>
                            <m:t>𝐴</m:t>
                          </m:r>
                          <m:r>
                            <a:rPr lang="en-US" sz="1600" b="0" i="1" smtClean="0">
                              <a:solidFill>
                                <a:srgbClr val="000000"/>
                              </a:solidFill>
                              <a:latin typeface="Cambria Math" panose="02040503050406030204" pitchFamily="18" charset="0"/>
                            </a:rPr>
                            <m:t>𝑠𝑠𝑒𝑡𝑠</m:t>
                          </m:r>
                          <m:r>
                            <a:rPr lang="en-US" sz="1600" b="0" i="1" smtClean="0">
                              <a:solidFill>
                                <a:srgbClr val="000000"/>
                              </a:solidFill>
                              <a:latin typeface="Cambria Math" panose="02040503050406030204" pitchFamily="18" charset="0"/>
                            </a:rPr>
                            <m:t> −</m:t>
                          </m:r>
                          <m:r>
                            <a:rPr lang="en-US" sz="1600" b="0" i="1" smtClean="0">
                              <a:solidFill>
                                <a:srgbClr val="000000"/>
                              </a:solidFill>
                              <a:latin typeface="Cambria Math" panose="02040503050406030204" pitchFamily="18" charset="0"/>
                            </a:rPr>
                            <m:t>𝑃𝑟𝑢𝑑𝑒𝑛𝑡𝑖𝑎𝑙</m:t>
                          </m:r>
                          <m:r>
                            <a:rPr lang="en-US" sz="1600" b="0" i="1" smtClean="0">
                              <a:solidFill>
                                <a:srgbClr val="000000"/>
                              </a:solidFill>
                              <a:latin typeface="Cambria Math" panose="02040503050406030204" pitchFamily="18" charset="0"/>
                            </a:rPr>
                            <m:t> </m:t>
                          </m:r>
                          <m:r>
                            <a:rPr lang="en-US" sz="1600" b="0" i="1" smtClean="0">
                              <a:solidFill>
                                <a:srgbClr val="000000"/>
                              </a:solidFill>
                              <a:latin typeface="Cambria Math" panose="02040503050406030204" pitchFamily="18" charset="0"/>
                            </a:rPr>
                            <m:t>𝑝𝑟𝑜𝑣𝑖𝑠𝑖𝑜𝑛𝑠</m:t>
                          </m:r>
                        </m:e>
                      </m:d>
                      <m:r>
                        <a:rPr lang="en-US" sz="1600" b="0" i="1" smtClean="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𝑅𝑊</m:t>
                          </m:r>
                        </m:e>
                        <m:sub>
                          <m:r>
                            <a:rPr lang="en-US" sz="1600" i="1">
                              <a:solidFill>
                                <a:srgbClr val="000000"/>
                              </a:solidFill>
                              <a:latin typeface="Cambria Math" panose="02040503050406030204" pitchFamily="18" charset="0"/>
                            </a:rPr>
                            <m:t>𝑠𝑡𝑑</m:t>
                          </m:r>
                        </m:sub>
                      </m:sSub>
                    </m:oMath>
                  </m:oMathPara>
                </a14:m>
                <a:endParaRPr lang="en-US" sz="1600" dirty="0">
                  <a:solidFill>
                    <a:srgbClr val="000000"/>
                  </a:solidFill>
                  <a:latin typeface="Georgia" pitchFamily="18" charset="0"/>
                </a:endParaRPr>
              </a:p>
            </p:txBody>
          </p:sp>
        </mc:Choice>
        <mc:Fallback xmlns="">
          <p:sp>
            <p:nvSpPr>
              <p:cNvPr id="6" name="TextBox 5">
                <a:extLst>
                  <a:ext uri="{FF2B5EF4-FFF2-40B4-BE49-F238E27FC236}">
                    <a16:creationId xmlns:a16="http://schemas.microsoft.com/office/drawing/2014/main" id="{23EBBFCB-C0D2-4810-A2C6-767CE40AFF46}"/>
                  </a:ext>
                </a:extLst>
              </p:cNvPr>
              <p:cNvSpPr txBox="1">
                <a:spLocks noRot="1" noChangeAspect="1" noMove="1" noResize="1" noEditPoints="1" noAdjustHandles="1" noChangeArrowheads="1" noChangeShapeType="1" noTextEdit="1"/>
              </p:cNvSpPr>
              <p:nvPr/>
            </p:nvSpPr>
            <p:spPr>
              <a:xfrm>
                <a:off x="1429968" y="4849157"/>
                <a:ext cx="5652465" cy="692999"/>
              </a:xfrm>
              <a:prstGeom prst="rect">
                <a:avLst/>
              </a:prstGeom>
              <a:blipFill>
                <a:blip r:embed="rId3"/>
                <a:stretch>
                  <a:fillRect/>
                </a:stretch>
              </a:blipFill>
              <a:ln>
                <a:solidFill>
                  <a:schemeClr val="accent1"/>
                </a:solidFill>
              </a:ln>
            </p:spPr>
            <p:txBody>
              <a:bodyPr/>
              <a:lstStyle/>
              <a:p>
                <a:r>
                  <a:rPr lang="ru-RU">
                    <a:noFill/>
                  </a:rPr>
                  <a:t> </a:t>
                </a:r>
              </a:p>
            </p:txBody>
          </p:sp>
        </mc:Fallback>
      </mc:AlternateContent>
    </p:spTree>
    <p:extLst>
      <p:ext uri="{BB962C8B-B14F-4D97-AF65-F5344CB8AC3E}">
        <p14:creationId xmlns:p14="http://schemas.microsoft.com/office/powerpoint/2010/main" val="4183193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18</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RWA on Credit risk - IRB calculations (1/2)</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3042684" y="622788"/>
                <a:ext cx="5374197" cy="321368"/>
              </a:xfrm>
              <a:prstGeom prst="rect">
                <a:avLst/>
              </a:prstGeom>
              <a:noFill/>
              <a:ln>
                <a:noFill/>
                <a:prstDash val="sysDash"/>
              </a:ln>
            </p:spPr>
            <p:txBody>
              <a:bodyPr wrap="none" lIns="0" tIns="0" rIns="0" bIns="0" rtlCol="0">
                <a:noAutofit/>
              </a:bodyPr>
              <a:lstStyle/>
              <a:p>
                <a:pPr indent="-248863" algn="ctr">
                  <a:spcAft>
                    <a:spcPts val="816"/>
                  </a:spcAft>
                </a:pPr>
                <a14:m>
                  <m:oMathPara xmlns:m="http://schemas.openxmlformats.org/officeDocument/2006/math">
                    <m:oMathParaPr>
                      <m:jc m:val="centerGroup"/>
                    </m:oMathParaPr>
                    <m:oMath xmlns:m="http://schemas.openxmlformats.org/officeDocument/2006/math">
                      <m:sSub>
                        <m:sSubPr>
                          <m:ctrlPr>
                            <a:rPr lang="ru-RU" sz="2000" b="1" i="1" smtClean="0">
                              <a:solidFill>
                                <a:schemeClr val="tx1"/>
                              </a:solidFill>
                              <a:latin typeface="Cambria Math" panose="02040503050406030204" pitchFamily="18" charset="0"/>
                            </a:rPr>
                          </m:ctrlPr>
                        </m:sSubPr>
                        <m:e>
                          <m:r>
                            <a:rPr lang="en-US" sz="2000" b="1" i="0" smtClean="0">
                              <a:solidFill>
                                <a:schemeClr val="tx1"/>
                              </a:solidFill>
                              <a:latin typeface="Cambria Math" panose="02040503050406030204" pitchFamily="18" charset="0"/>
                            </a:rPr>
                            <m:t>𝐑𝐖𝐀</m:t>
                          </m:r>
                        </m:e>
                        <m:sub>
                          <m:r>
                            <a:rPr lang="en-US" sz="2000" b="1" i="1" smtClean="0">
                              <a:solidFill>
                                <a:schemeClr val="tx1"/>
                              </a:solidFill>
                              <a:latin typeface="Cambria Math" panose="02040503050406030204" pitchFamily="18" charset="0"/>
                            </a:rPr>
                            <m:t>𝒊𝒓𝒃</m:t>
                          </m:r>
                        </m:sub>
                      </m:sSub>
                      <m:r>
                        <a:rPr lang="en-US" sz="2000" b="1" i="0" smtClean="0">
                          <a:solidFill>
                            <a:schemeClr val="tx1"/>
                          </a:solidFill>
                          <a:latin typeface="Cambria Math" panose="02040503050406030204" pitchFamily="18" charset="0"/>
                        </a:rPr>
                        <m:t>=</m:t>
                      </m:r>
                      <m:sSub>
                        <m:sSubPr>
                          <m:ctrlPr>
                            <a:rPr lang="ru-RU" sz="2000" b="1" i="1">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𝑹𝑾</m:t>
                          </m:r>
                        </m:e>
                        <m:sub>
                          <m:r>
                            <a:rPr lang="en-US" sz="2000" b="1" i="1" smtClean="0">
                              <a:solidFill>
                                <a:schemeClr val="tx1"/>
                              </a:solidFill>
                              <a:latin typeface="Cambria Math" panose="02040503050406030204" pitchFamily="18" charset="0"/>
                            </a:rPr>
                            <m:t>𝒊𝒓𝒃</m:t>
                          </m:r>
                        </m:sub>
                      </m:sSub>
                      <m:r>
                        <a:rPr lang="ru-RU" sz="2000" b="1" i="0">
                          <a:solidFill>
                            <a:schemeClr val="tx1"/>
                          </a:solidFill>
                          <a:latin typeface="Cambria Math" panose="02040503050406030204" pitchFamily="18" charset="0"/>
                        </a:rPr>
                        <m:t>×</m:t>
                      </m:r>
                      <m:r>
                        <a:rPr lang="en-US" sz="2000" b="1" i="0">
                          <a:solidFill>
                            <a:schemeClr val="tx1"/>
                          </a:solidFill>
                          <a:latin typeface="Cambria Math" panose="02040503050406030204" pitchFamily="18" charset="0"/>
                        </a:rPr>
                        <m:t>𝐄𝐀𝐃</m:t>
                      </m:r>
                    </m:oMath>
                  </m:oMathPara>
                </a14:m>
                <a:endParaRPr lang="en-US" sz="2000" b="1" dirty="0">
                  <a:solidFill>
                    <a:schemeClr val="tx1"/>
                  </a:solidFill>
                  <a:latin typeface="Arial" panose="020B0604020202020204" pitchFamily="34"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042684" y="622788"/>
                <a:ext cx="5374197" cy="321368"/>
              </a:xfrm>
              <a:prstGeom prst="rect">
                <a:avLst/>
              </a:prstGeom>
              <a:blipFill>
                <a:blip r:embed="rId2"/>
                <a:stretch>
                  <a:fillRect/>
                </a:stretch>
              </a:blipFill>
              <a:ln>
                <a:noFill/>
                <a:prstDash val="sysDash"/>
              </a:ln>
            </p:spPr>
            <p:txBody>
              <a:bodyPr/>
              <a:lstStyle/>
              <a:p>
                <a:r>
                  <a:rPr lang="ru-RU">
                    <a:noFill/>
                  </a:rPr>
                  <a:t> </a:t>
                </a:r>
              </a:p>
            </p:txBody>
          </p:sp>
        </mc:Fallback>
      </mc:AlternateContent>
      <p:sp>
        <p:nvSpPr>
          <p:cNvPr id="6" name="object 38"/>
          <p:cNvSpPr txBox="1"/>
          <p:nvPr/>
        </p:nvSpPr>
        <p:spPr>
          <a:xfrm>
            <a:off x="4254361" y="1716224"/>
            <a:ext cx="169113" cy="271293"/>
          </a:xfrm>
          <a:prstGeom prst="rect">
            <a:avLst/>
          </a:prstGeom>
        </p:spPr>
        <p:txBody>
          <a:bodyPr vert="horz" wrap="square" lIns="0" tIns="0" rIns="0" bIns="0" rtlCol="0">
            <a:spAutoFit/>
          </a:bodyPr>
          <a:lstStyle>
            <a:defPPr>
              <a:defRPr lang="en-US"/>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12435"/>
            <a:r>
              <a:rPr sz="1763" dirty="0">
                <a:cs typeface="Georgia"/>
              </a:rPr>
              <a:t>=</a:t>
            </a:r>
          </a:p>
        </p:txBody>
      </p:sp>
      <p:sp>
        <p:nvSpPr>
          <p:cNvPr id="7" name="object 42"/>
          <p:cNvSpPr txBox="1"/>
          <p:nvPr/>
        </p:nvSpPr>
        <p:spPr>
          <a:xfrm>
            <a:off x="4460077" y="1525612"/>
            <a:ext cx="529723" cy="647870"/>
          </a:xfrm>
          <a:prstGeom prst="rect">
            <a:avLst/>
          </a:prstGeom>
        </p:spPr>
        <p:txBody>
          <a:bodyPr vert="horz" wrap="square" lIns="0" tIns="0" rIns="0" bIns="0" rtlCol="0">
            <a:spAutoFit/>
          </a:bodyPr>
          <a:lstStyle>
            <a:defPPr>
              <a:defRPr lang="en-US"/>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12435"/>
            <a:r>
              <a:rPr sz="4210" spc="-5" dirty="0">
                <a:cs typeface="Georgia"/>
              </a:rPr>
              <a:t>f</a:t>
            </a:r>
            <a:r>
              <a:rPr sz="4210" spc="-83" dirty="0">
                <a:cs typeface="Georgia"/>
              </a:rPr>
              <a:t> </a:t>
            </a:r>
            <a:r>
              <a:rPr sz="4210" spc="-5" dirty="0">
                <a:cs typeface="Georgia"/>
              </a:rPr>
              <a:t>(</a:t>
            </a:r>
            <a:endParaRPr sz="4210" dirty="0">
              <a:cs typeface="Georgia"/>
            </a:endParaRPr>
          </a:p>
        </p:txBody>
      </p:sp>
      <p:sp>
        <p:nvSpPr>
          <p:cNvPr id="8" name="object 43"/>
          <p:cNvSpPr txBox="1"/>
          <p:nvPr/>
        </p:nvSpPr>
        <p:spPr>
          <a:xfrm>
            <a:off x="9192028" y="1842854"/>
            <a:ext cx="370016" cy="230832"/>
          </a:xfrm>
          <a:prstGeom prst="rect">
            <a:avLst/>
          </a:prstGeom>
        </p:spPr>
        <p:txBody>
          <a:bodyPr vert="horz" wrap="square" lIns="0" tIns="0" rIns="0" bIns="0" rtlCol="0">
            <a:spAutoFit/>
          </a:bodyPr>
          <a:lstStyle>
            <a:defPPr>
              <a:defRPr lang="en-US"/>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12435">
              <a:lnSpc>
                <a:spcPts val="866"/>
              </a:lnSpc>
              <a:tabLst>
                <a:tab pos="1742788" algn="l"/>
              </a:tabLst>
            </a:pPr>
            <a:r>
              <a:rPr lang="ru-RU" sz="1763" b="1" spc="-7" baseline="2314" dirty="0">
                <a:solidFill>
                  <a:srgbClr val="404040"/>
                </a:solidFill>
                <a:cs typeface="Georgia"/>
              </a:rPr>
              <a:t>  </a:t>
            </a:r>
          </a:p>
          <a:p>
            <a:pPr marL="12435">
              <a:lnSpc>
                <a:spcPts val="866"/>
              </a:lnSpc>
              <a:tabLst>
                <a:tab pos="1742788" algn="l"/>
              </a:tabLst>
            </a:pPr>
            <a:r>
              <a:rPr sz="4210" spc="-5" dirty="0">
                <a:cs typeface="Georgia"/>
              </a:rPr>
              <a:t>)</a:t>
            </a:r>
            <a:endParaRPr sz="4210" dirty="0">
              <a:cs typeface="Georgia"/>
            </a:endParaRPr>
          </a:p>
        </p:txBody>
      </p:sp>
      <mc:AlternateContent xmlns:mc="http://schemas.openxmlformats.org/markup-compatibility/2006" xmlns:a14="http://schemas.microsoft.com/office/drawing/2010/main">
        <mc:Choice Requires="a14">
          <p:sp>
            <p:nvSpPr>
              <p:cNvPr id="9" name="Rectangle 34"/>
              <p:cNvSpPr/>
              <p:nvPr/>
            </p:nvSpPr>
            <p:spPr bwMode="ltGray">
              <a:xfrm>
                <a:off x="2790408" y="1512207"/>
                <a:ext cx="1356348" cy="722612"/>
              </a:xfrm>
              <a:prstGeom prst="rect">
                <a:avLst/>
              </a:prstGeom>
              <a:solidFill>
                <a:srgbClr val="0070C0"/>
              </a:solidFill>
              <a:ln>
                <a:solidFill>
                  <a:srgbClr val="0070C0"/>
                </a:solidFill>
              </a:ln>
              <a:effectLst/>
            </p:spPr>
            <p:style>
              <a:lnRef idx="3">
                <a:schemeClr val="lt1"/>
              </a:lnRef>
              <a:fillRef idx="1">
                <a:schemeClr val="accent2"/>
              </a:fillRef>
              <a:effectRef idx="1">
                <a:schemeClr val="accent2"/>
              </a:effectRef>
              <a:fontRef idx="minor">
                <a:schemeClr val="lt1"/>
              </a:fontRef>
            </p:style>
            <p:txBody>
              <a:bodyPr lIns="87330" tIns="43665" rIns="87330" bIns="43665" rtlCol="0" anchor="ctr"/>
              <a:lstStyle>
                <a:defPPr>
                  <a:defRPr lang="en-US"/>
                </a:defPPr>
                <a:lvl1pPr marL="0" algn="l" defTabSz="1042873" rtl="0" eaLnBrk="1" latinLnBrk="0" hangingPunct="1">
                  <a:defRPr sz="2053" kern="1200">
                    <a:solidFill>
                      <a:schemeClr val="lt1"/>
                    </a:solidFill>
                    <a:latin typeface="+mn-lt"/>
                    <a:ea typeface="+mn-ea"/>
                    <a:cs typeface="+mn-cs"/>
                  </a:defRPr>
                </a:lvl1pPr>
                <a:lvl2pPr marL="521437" algn="l" defTabSz="1042873" rtl="0" eaLnBrk="1" latinLnBrk="0" hangingPunct="1">
                  <a:defRPr sz="2053" kern="1200">
                    <a:solidFill>
                      <a:schemeClr val="lt1"/>
                    </a:solidFill>
                    <a:latin typeface="+mn-lt"/>
                    <a:ea typeface="+mn-ea"/>
                    <a:cs typeface="+mn-cs"/>
                  </a:defRPr>
                </a:lvl2pPr>
                <a:lvl3pPr marL="1042873" algn="l" defTabSz="1042873" rtl="0" eaLnBrk="1" latinLnBrk="0" hangingPunct="1">
                  <a:defRPr sz="2053" kern="1200">
                    <a:solidFill>
                      <a:schemeClr val="lt1"/>
                    </a:solidFill>
                    <a:latin typeface="+mn-lt"/>
                    <a:ea typeface="+mn-ea"/>
                    <a:cs typeface="+mn-cs"/>
                  </a:defRPr>
                </a:lvl3pPr>
                <a:lvl4pPr marL="1564310" algn="l" defTabSz="1042873" rtl="0" eaLnBrk="1" latinLnBrk="0" hangingPunct="1">
                  <a:defRPr sz="2053" kern="1200">
                    <a:solidFill>
                      <a:schemeClr val="lt1"/>
                    </a:solidFill>
                    <a:latin typeface="+mn-lt"/>
                    <a:ea typeface="+mn-ea"/>
                    <a:cs typeface="+mn-cs"/>
                  </a:defRPr>
                </a:lvl4pPr>
                <a:lvl5pPr marL="2085746" algn="l" defTabSz="1042873" rtl="0" eaLnBrk="1" latinLnBrk="0" hangingPunct="1">
                  <a:defRPr sz="2053" kern="1200">
                    <a:solidFill>
                      <a:schemeClr val="lt1"/>
                    </a:solidFill>
                    <a:latin typeface="+mn-lt"/>
                    <a:ea typeface="+mn-ea"/>
                    <a:cs typeface="+mn-cs"/>
                  </a:defRPr>
                </a:lvl5pPr>
                <a:lvl6pPr marL="2607183" algn="l" defTabSz="1042873" rtl="0" eaLnBrk="1" latinLnBrk="0" hangingPunct="1">
                  <a:defRPr sz="2053" kern="1200">
                    <a:solidFill>
                      <a:schemeClr val="lt1"/>
                    </a:solidFill>
                    <a:latin typeface="+mn-lt"/>
                    <a:ea typeface="+mn-ea"/>
                    <a:cs typeface="+mn-cs"/>
                  </a:defRPr>
                </a:lvl6pPr>
                <a:lvl7pPr marL="3128620" algn="l" defTabSz="1042873" rtl="0" eaLnBrk="1" latinLnBrk="0" hangingPunct="1">
                  <a:defRPr sz="2053" kern="1200">
                    <a:solidFill>
                      <a:schemeClr val="lt1"/>
                    </a:solidFill>
                    <a:latin typeface="+mn-lt"/>
                    <a:ea typeface="+mn-ea"/>
                    <a:cs typeface="+mn-cs"/>
                  </a:defRPr>
                </a:lvl7pPr>
                <a:lvl8pPr marL="3650056" algn="l" defTabSz="1042873" rtl="0" eaLnBrk="1" latinLnBrk="0" hangingPunct="1">
                  <a:defRPr sz="2053" kern="1200">
                    <a:solidFill>
                      <a:schemeClr val="lt1"/>
                    </a:solidFill>
                    <a:latin typeface="+mn-lt"/>
                    <a:ea typeface="+mn-ea"/>
                    <a:cs typeface="+mn-cs"/>
                  </a:defRPr>
                </a:lvl8pPr>
                <a:lvl9pPr marL="4171493" algn="l" defTabSz="1042873" rtl="0" eaLnBrk="1" latinLnBrk="0" hangingPunct="1">
                  <a:defRPr sz="2053"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sSub>
                        <m:sSubPr>
                          <m:ctrlPr>
                            <a:rPr lang="ru-RU" sz="2000" b="1" i="1" smtClean="0">
                              <a:solidFill>
                                <a:schemeClr val="bg1"/>
                              </a:solidFill>
                              <a:latin typeface="Cambria Math" panose="02040503050406030204" pitchFamily="18" charset="0"/>
                            </a:rPr>
                          </m:ctrlPr>
                        </m:sSubPr>
                        <m:e>
                          <m:r>
                            <a:rPr lang="en-US" sz="2000" b="1" i="0" smtClean="0">
                              <a:solidFill>
                                <a:schemeClr val="bg1"/>
                              </a:solidFill>
                              <a:latin typeface="Cambria Math" panose="02040503050406030204" pitchFamily="18" charset="0"/>
                            </a:rPr>
                            <m:t>𝐑𝐖</m:t>
                          </m:r>
                        </m:e>
                        <m:sub>
                          <m:r>
                            <a:rPr lang="en-US" sz="2000" b="1" i="1" smtClean="0">
                              <a:solidFill>
                                <a:schemeClr val="bg1"/>
                              </a:solidFill>
                              <a:latin typeface="Cambria Math" panose="02040503050406030204" pitchFamily="18" charset="0"/>
                            </a:rPr>
                            <m:t>𝒊𝒓𝒃</m:t>
                          </m:r>
                        </m:sub>
                      </m:sSub>
                    </m:oMath>
                  </m:oMathPara>
                </a14:m>
                <a:endParaRPr lang="ru-RU" sz="2000" b="1" dirty="0">
                  <a:solidFill>
                    <a:schemeClr val="bg1"/>
                  </a:solidFill>
                  <a:latin typeface="Arial" panose="020B0604020202020204" pitchFamily="34" charset="0"/>
                  <a:cs typeface="Arial" panose="020B0604020202020204" pitchFamily="34" charset="0"/>
                </a:endParaRPr>
              </a:p>
            </p:txBody>
          </p:sp>
        </mc:Choice>
        <mc:Fallback xmlns="">
          <p:sp>
            <p:nvSpPr>
              <p:cNvPr id="9" name="Rectangle 34"/>
              <p:cNvSpPr>
                <a:spLocks noRot="1" noChangeAspect="1" noMove="1" noResize="1" noEditPoints="1" noAdjustHandles="1" noChangeArrowheads="1" noChangeShapeType="1" noTextEdit="1"/>
              </p:cNvSpPr>
              <p:nvPr/>
            </p:nvSpPr>
            <p:spPr bwMode="ltGray">
              <a:xfrm>
                <a:off x="2790408" y="1512207"/>
                <a:ext cx="1356348" cy="722612"/>
              </a:xfrm>
              <a:prstGeom prst="rect">
                <a:avLst/>
              </a:prstGeom>
              <a:blipFill>
                <a:blip r:embed="rId3"/>
                <a:stretch>
                  <a:fillRect/>
                </a:stretch>
              </a:blipFill>
              <a:ln>
                <a:solidFill>
                  <a:srgbClr val="0070C0"/>
                </a:solidFill>
              </a:ln>
              <a:effectLst/>
            </p:spPr>
            <p:txBody>
              <a:bodyPr/>
              <a:lstStyle/>
              <a:p>
                <a:r>
                  <a:rPr lang="ru-RU">
                    <a:noFill/>
                  </a:rPr>
                  <a:t> </a:t>
                </a:r>
              </a:p>
            </p:txBody>
          </p:sp>
        </mc:Fallback>
      </mc:AlternateContent>
      <p:sp>
        <p:nvSpPr>
          <p:cNvPr id="10" name="Rectangle 35"/>
          <p:cNvSpPr/>
          <p:nvPr/>
        </p:nvSpPr>
        <p:spPr bwMode="ltGray">
          <a:xfrm>
            <a:off x="5014892" y="1371974"/>
            <a:ext cx="877227" cy="1092154"/>
          </a:xfrm>
          <a:prstGeom prst="rect">
            <a:avLst/>
          </a:prstGeom>
          <a:solidFill>
            <a:schemeClr val="accent5">
              <a:lumMod val="50000"/>
            </a:schemeClr>
          </a:solidFill>
          <a:ln>
            <a:solidFill>
              <a:schemeClr val="accent5">
                <a:lumMod val="50000"/>
              </a:schemeClr>
            </a:solidFill>
          </a:ln>
          <a:effectLst/>
        </p:spPr>
        <p:style>
          <a:lnRef idx="3">
            <a:schemeClr val="lt1"/>
          </a:lnRef>
          <a:fillRef idx="1">
            <a:schemeClr val="accent2"/>
          </a:fillRef>
          <a:effectRef idx="1">
            <a:schemeClr val="accent2"/>
          </a:effectRef>
          <a:fontRef idx="minor">
            <a:schemeClr val="lt1"/>
          </a:fontRef>
        </p:style>
        <p:txBody>
          <a:bodyPr lIns="87330" tIns="43665" rIns="87330" bIns="43665" rtlCol="0" anchor="ctr"/>
          <a:lstStyle>
            <a:defPPr>
              <a:defRPr lang="en-US"/>
            </a:defPPr>
            <a:lvl1pPr marL="0" algn="l" defTabSz="1042873" rtl="0" eaLnBrk="1" latinLnBrk="0" hangingPunct="1">
              <a:defRPr sz="2053" kern="1200">
                <a:solidFill>
                  <a:schemeClr val="lt1"/>
                </a:solidFill>
                <a:latin typeface="+mn-lt"/>
                <a:ea typeface="+mn-ea"/>
                <a:cs typeface="+mn-cs"/>
              </a:defRPr>
            </a:lvl1pPr>
            <a:lvl2pPr marL="521437" algn="l" defTabSz="1042873" rtl="0" eaLnBrk="1" latinLnBrk="0" hangingPunct="1">
              <a:defRPr sz="2053" kern="1200">
                <a:solidFill>
                  <a:schemeClr val="lt1"/>
                </a:solidFill>
                <a:latin typeface="+mn-lt"/>
                <a:ea typeface="+mn-ea"/>
                <a:cs typeface="+mn-cs"/>
              </a:defRPr>
            </a:lvl2pPr>
            <a:lvl3pPr marL="1042873" algn="l" defTabSz="1042873" rtl="0" eaLnBrk="1" latinLnBrk="0" hangingPunct="1">
              <a:defRPr sz="2053" kern="1200">
                <a:solidFill>
                  <a:schemeClr val="lt1"/>
                </a:solidFill>
                <a:latin typeface="+mn-lt"/>
                <a:ea typeface="+mn-ea"/>
                <a:cs typeface="+mn-cs"/>
              </a:defRPr>
            </a:lvl3pPr>
            <a:lvl4pPr marL="1564310" algn="l" defTabSz="1042873" rtl="0" eaLnBrk="1" latinLnBrk="0" hangingPunct="1">
              <a:defRPr sz="2053" kern="1200">
                <a:solidFill>
                  <a:schemeClr val="lt1"/>
                </a:solidFill>
                <a:latin typeface="+mn-lt"/>
                <a:ea typeface="+mn-ea"/>
                <a:cs typeface="+mn-cs"/>
              </a:defRPr>
            </a:lvl4pPr>
            <a:lvl5pPr marL="2085746" algn="l" defTabSz="1042873" rtl="0" eaLnBrk="1" latinLnBrk="0" hangingPunct="1">
              <a:defRPr sz="2053" kern="1200">
                <a:solidFill>
                  <a:schemeClr val="lt1"/>
                </a:solidFill>
                <a:latin typeface="+mn-lt"/>
                <a:ea typeface="+mn-ea"/>
                <a:cs typeface="+mn-cs"/>
              </a:defRPr>
            </a:lvl5pPr>
            <a:lvl6pPr marL="2607183" algn="l" defTabSz="1042873" rtl="0" eaLnBrk="1" latinLnBrk="0" hangingPunct="1">
              <a:defRPr sz="2053" kern="1200">
                <a:solidFill>
                  <a:schemeClr val="lt1"/>
                </a:solidFill>
                <a:latin typeface="+mn-lt"/>
                <a:ea typeface="+mn-ea"/>
                <a:cs typeface="+mn-cs"/>
              </a:defRPr>
            </a:lvl6pPr>
            <a:lvl7pPr marL="3128620" algn="l" defTabSz="1042873" rtl="0" eaLnBrk="1" latinLnBrk="0" hangingPunct="1">
              <a:defRPr sz="2053" kern="1200">
                <a:solidFill>
                  <a:schemeClr val="lt1"/>
                </a:solidFill>
                <a:latin typeface="+mn-lt"/>
                <a:ea typeface="+mn-ea"/>
                <a:cs typeface="+mn-cs"/>
              </a:defRPr>
            </a:lvl7pPr>
            <a:lvl8pPr marL="3650056" algn="l" defTabSz="1042873" rtl="0" eaLnBrk="1" latinLnBrk="0" hangingPunct="1">
              <a:defRPr sz="2053" kern="1200">
                <a:solidFill>
                  <a:schemeClr val="lt1"/>
                </a:solidFill>
                <a:latin typeface="+mn-lt"/>
                <a:ea typeface="+mn-ea"/>
                <a:cs typeface="+mn-cs"/>
              </a:defRPr>
            </a:lvl8pPr>
            <a:lvl9pPr marL="4171493" algn="l" defTabSz="1042873" rtl="0" eaLnBrk="1" latinLnBrk="0" hangingPunct="1">
              <a:defRPr sz="2053" kern="1200">
                <a:solidFill>
                  <a:schemeClr val="lt1"/>
                </a:solidFill>
                <a:latin typeface="+mn-lt"/>
                <a:ea typeface="+mn-ea"/>
                <a:cs typeface="+mn-cs"/>
              </a:defRPr>
            </a:lvl9pPr>
          </a:lstStyle>
          <a:p>
            <a:pPr algn="ctr">
              <a:spcAft>
                <a:spcPts val="544"/>
              </a:spcAft>
            </a:pPr>
            <a:r>
              <a:rPr lang="en-US" sz="2000" b="1" dirty="0">
                <a:solidFill>
                  <a:schemeClr val="bg1"/>
                </a:solidFill>
                <a:latin typeface="Arial" panose="020B0604020202020204" pitchFamily="34" charset="0"/>
                <a:cs typeface="Arial" panose="020B0604020202020204" pitchFamily="34" charset="0"/>
              </a:rPr>
              <a:t>PD</a:t>
            </a:r>
            <a:endParaRPr lang="ru-RU" sz="2000" b="1" dirty="0">
              <a:solidFill>
                <a:schemeClr val="bg1"/>
              </a:solidFill>
              <a:latin typeface="Arial" panose="020B0604020202020204" pitchFamily="34" charset="0"/>
              <a:cs typeface="Arial" panose="020B0604020202020204" pitchFamily="34" charset="0"/>
            </a:endParaRPr>
          </a:p>
        </p:txBody>
      </p:sp>
      <p:sp>
        <p:nvSpPr>
          <p:cNvPr id="11" name="Rectangle 36">
            <a:extLst>
              <a:ext uri="{FF2B5EF4-FFF2-40B4-BE49-F238E27FC236}">
                <a16:creationId xmlns:a16="http://schemas.microsoft.com/office/drawing/2014/main" id="{D7C5A4E4-541E-45F8-A18C-FCC1E92D4F88}"/>
              </a:ext>
            </a:extLst>
          </p:cNvPr>
          <p:cNvSpPr/>
          <p:nvPr/>
        </p:nvSpPr>
        <p:spPr bwMode="ltGray">
          <a:xfrm>
            <a:off x="6109098" y="1371974"/>
            <a:ext cx="877227" cy="1092154"/>
          </a:xfrm>
          <a:prstGeom prst="rect">
            <a:avLst/>
          </a:prstGeom>
          <a:solidFill>
            <a:schemeClr val="accent5">
              <a:lumMod val="50000"/>
            </a:schemeClr>
          </a:solidFill>
          <a:ln>
            <a:solidFill>
              <a:schemeClr val="accent5">
                <a:lumMod val="50000"/>
              </a:schemeClr>
            </a:solidFill>
          </a:ln>
          <a:effectLst/>
        </p:spPr>
        <p:style>
          <a:lnRef idx="3">
            <a:schemeClr val="lt1"/>
          </a:lnRef>
          <a:fillRef idx="1">
            <a:schemeClr val="accent2"/>
          </a:fillRef>
          <a:effectRef idx="1">
            <a:schemeClr val="accent2"/>
          </a:effectRef>
          <a:fontRef idx="minor">
            <a:schemeClr val="lt1"/>
          </a:fontRef>
        </p:style>
        <p:txBody>
          <a:bodyPr lIns="87330" tIns="43665" rIns="87330" bIns="43665" rtlCol="0" anchor="ctr"/>
          <a:lstStyle>
            <a:defPPr>
              <a:defRPr lang="en-US"/>
            </a:defPPr>
            <a:lvl1pPr marL="0" algn="l" defTabSz="1042873" rtl="0" eaLnBrk="1" latinLnBrk="0" hangingPunct="1">
              <a:defRPr sz="2053" kern="1200">
                <a:solidFill>
                  <a:schemeClr val="lt1"/>
                </a:solidFill>
                <a:latin typeface="+mn-lt"/>
                <a:ea typeface="+mn-ea"/>
                <a:cs typeface="+mn-cs"/>
              </a:defRPr>
            </a:lvl1pPr>
            <a:lvl2pPr marL="521437" algn="l" defTabSz="1042873" rtl="0" eaLnBrk="1" latinLnBrk="0" hangingPunct="1">
              <a:defRPr sz="2053" kern="1200">
                <a:solidFill>
                  <a:schemeClr val="lt1"/>
                </a:solidFill>
                <a:latin typeface="+mn-lt"/>
                <a:ea typeface="+mn-ea"/>
                <a:cs typeface="+mn-cs"/>
              </a:defRPr>
            </a:lvl2pPr>
            <a:lvl3pPr marL="1042873" algn="l" defTabSz="1042873" rtl="0" eaLnBrk="1" latinLnBrk="0" hangingPunct="1">
              <a:defRPr sz="2053" kern="1200">
                <a:solidFill>
                  <a:schemeClr val="lt1"/>
                </a:solidFill>
                <a:latin typeface="+mn-lt"/>
                <a:ea typeface="+mn-ea"/>
                <a:cs typeface="+mn-cs"/>
              </a:defRPr>
            </a:lvl3pPr>
            <a:lvl4pPr marL="1564310" algn="l" defTabSz="1042873" rtl="0" eaLnBrk="1" latinLnBrk="0" hangingPunct="1">
              <a:defRPr sz="2053" kern="1200">
                <a:solidFill>
                  <a:schemeClr val="lt1"/>
                </a:solidFill>
                <a:latin typeface="+mn-lt"/>
                <a:ea typeface="+mn-ea"/>
                <a:cs typeface="+mn-cs"/>
              </a:defRPr>
            </a:lvl4pPr>
            <a:lvl5pPr marL="2085746" algn="l" defTabSz="1042873" rtl="0" eaLnBrk="1" latinLnBrk="0" hangingPunct="1">
              <a:defRPr sz="2053" kern="1200">
                <a:solidFill>
                  <a:schemeClr val="lt1"/>
                </a:solidFill>
                <a:latin typeface="+mn-lt"/>
                <a:ea typeface="+mn-ea"/>
                <a:cs typeface="+mn-cs"/>
              </a:defRPr>
            </a:lvl5pPr>
            <a:lvl6pPr marL="2607183" algn="l" defTabSz="1042873" rtl="0" eaLnBrk="1" latinLnBrk="0" hangingPunct="1">
              <a:defRPr sz="2053" kern="1200">
                <a:solidFill>
                  <a:schemeClr val="lt1"/>
                </a:solidFill>
                <a:latin typeface="+mn-lt"/>
                <a:ea typeface="+mn-ea"/>
                <a:cs typeface="+mn-cs"/>
              </a:defRPr>
            </a:lvl6pPr>
            <a:lvl7pPr marL="3128620" algn="l" defTabSz="1042873" rtl="0" eaLnBrk="1" latinLnBrk="0" hangingPunct="1">
              <a:defRPr sz="2053" kern="1200">
                <a:solidFill>
                  <a:schemeClr val="lt1"/>
                </a:solidFill>
                <a:latin typeface="+mn-lt"/>
                <a:ea typeface="+mn-ea"/>
                <a:cs typeface="+mn-cs"/>
              </a:defRPr>
            </a:lvl7pPr>
            <a:lvl8pPr marL="3650056" algn="l" defTabSz="1042873" rtl="0" eaLnBrk="1" latinLnBrk="0" hangingPunct="1">
              <a:defRPr sz="2053" kern="1200">
                <a:solidFill>
                  <a:schemeClr val="lt1"/>
                </a:solidFill>
                <a:latin typeface="+mn-lt"/>
                <a:ea typeface="+mn-ea"/>
                <a:cs typeface="+mn-cs"/>
              </a:defRPr>
            </a:lvl8pPr>
            <a:lvl9pPr marL="4171493" algn="l" defTabSz="1042873" rtl="0" eaLnBrk="1" latinLnBrk="0" hangingPunct="1">
              <a:defRPr sz="2053" kern="1200">
                <a:solidFill>
                  <a:schemeClr val="lt1"/>
                </a:solidFill>
                <a:latin typeface="+mn-lt"/>
                <a:ea typeface="+mn-ea"/>
                <a:cs typeface="+mn-cs"/>
              </a:defRPr>
            </a:lvl9pPr>
          </a:lstStyle>
          <a:p>
            <a:pPr algn="ctr">
              <a:spcAft>
                <a:spcPts val="544"/>
              </a:spcAft>
            </a:pPr>
            <a:r>
              <a:rPr lang="en-US" sz="2000" b="1" dirty="0">
                <a:solidFill>
                  <a:schemeClr val="bg1"/>
                </a:solidFill>
                <a:latin typeface="Arial" panose="020B0604020202020204" pitchFamily="34" charset="0"/>
                <a:cs typeface="Arial" panose="020B0604020202020204" pitchFamily="34" charset="0"/>
              </a:rPr>
              <a:t>LGD</a:t>
            </a:r>
            <a:endParaRPr lang="ru-RU" sz="2000" b="1" dirty="0">
              <a:solidFill>
                <a:schemeClr val="bg1"/>
              </a:solidFill>
              <a:latin typeface="Arial" panose="020B0604020202020204" pitchFamily="34" charset="0"/>
              <a:cs typeface="Arial" panose="020B0604020202020204" pitchFamily="34" charset="0"/>
            </a:endParaRPr>
          </a:p>
        </p:txBody>
      </p:sp>
      <p:sp>
        <p:nvSpPr>
          <p:cNvPr id="12" name="Rectangle 37">
            <a:extLst>
              <a:ext uri="{FF2B5EF4-FFF2-40B4-BE49-F238E27FC236}">
                <a16:creationId xmlns:a16="http://schemas.microsoft.com/office/drawing/2014/main" id="{9D1ECCDF-2CFF-4A52-B8C9-07197D75AA30}"/>
              </a:ext>
            </a:extLst>
          </p:cNvPr>
          <p:cNvSpPr/>
          <p:nvPr/>
        </p:nvSpPr>
        <p:spPr bwMode="ltGray">
          <a:xfrm>
            <a:off x="7203304" y="1371974"/>
            <a:ext cx="877227" cy="1092154"/>
          </a:xfrm>
          <a:prstGeom prst="rect">
            <a:avLst/>
          </a:prstGeom>
          <a:solidFill>
            <a:schemeClr val="accent5">
              <a:lumMod val="50000"/>
            </a:schemeClr>
          </a:solidFill>
          <a:ln>
            <a:solidFill>
              <a:schemeClr val="accent5">
                <a:lumMod val="50000"/>
              </a:schemeClr>
            </a:solidFill>
          </a:ln>
          <a:effectLst/>
        </p:spPr>
        <p:style>
          <a:lnRef idx="3">
            <a:schemeClr val="lt1"/>
          </a:lnRef>
          <a:fillRef idx="1">
            <a:schemeClr val="accent2"/>
          </a:fillRef>
          <a:effectRef idx="1">
            <a:schemeClr val="accent2"/>
          </a:effectRef>
          <a:fontRef idx="minor">
            <a:schemeClr val="lt1"/>
          </a:fontRef>
        </p:style>
        <p:txBody>
          <a:bodyPr lIns="87330" tIns="43665" rIns="87330" bIns="43665" rtlCol="0" anchor="ctr"/>
          <a:lstStyle>
            <a:defPPr>
              <a:defRPr lang="en-US"/>
            </a:defPPr>
            <a:lvl1pPr marL="0" algn="l" defTabSz="1042873" rtl="0" eaLnBrk="1" latinLnBrk="0" hangingPunct="1">
              <a:defRPr sz="2053" kern="1200">
                <a:solidFill>
                  <a:schemeClr val="lt1"/>
                </a:solidFill>
                <a:latin typeface="+mn-lt"/>
                <a:ea typeface="+mn-ea"/>
                <a:cs typeface="+mn-cs"/>
              </a:defRPr>
            </a:lvl1pPr>
            <a:lvl2pPr marL="521437" algn="l" defTabSz="1042873" rtl="0" eaLnBrk="1" latinLnBrk="0" hangingPunct="1">
              <a:defRPr sz="2053" kern="1200">
                <a:solidFill>
                  <a:schemeClr val="lt1"/>
                </a:solidFill>
                <a:latin typeface="+mn-lt"/>
                <a:ea typeface="+mn-ea"/>
                <a:cs typeface="+mn-cs"/>
              </a:defRPr>
            </a:lvl2pPr>
            <a:lvl3pPr marL="1042873" algn="l" defTabSz="1042873" rtl="0" eaLnBrk="1" latinLnBrk="0" hangingPunct="1">
              <a:defRPr sz="2053" kern="1200">
                <a:solidFill>
                  <a:schemeClr val="lt1"/>
                </a:solidFill>
                <a:latin typeface="+mn-lt"/>
                <a:ea typeface="+mn-ea"/>
                <a:cs typeface="+mn-cs"/>
              </a:defRPr>
            </a:lvl3pPr>
            <a:lvl4pPr marL="1564310" algn="l" defTabSz="1042873" rtl="0" eaLnBrk="1" latinLnBrk="0" hangingPunct="1">
              <a:defRPr sz="2053" kern="1200">
                <a:solidFill>
                  <a:schemeClr val="lt1"/>
                </a:solidFill>
                <a:latin typeface="+mn-lt"/>
                <a:ea typeface="+mn-ea"/>
                <a:cs typeface="+mn-cs"/>
              </a:defRPr>
            </a:lvl4pPr>
            <a:lvl5pPr marL="2085746" algn="l" defTabSz="1042873" rtl="0" eaLnBrk="1" latinLnBrk="0" hangingPunct="1">
              <a:defRPr sz="2053" kern="1200">
                <a:solidFill>
                  <a:schemeClr val="lt1"/>
                </a:solidFill>
                <a:latin typeface="+mn-lt"/>
                <a:ea typeface="+mn-ea"/>
                <a:cs typeface="+mn-cs"/>
              </a:defRPr>
            </a:lvl5pPr>
            <a:lvl6pPr marL="2607183" algn="l" defTabSz="1042873" rtl="0" eaLnBrk="1" latinLnBrk="0" hangingPunct="1">
              <a:defRPr sz="2053" kern="1200">
                <a:solidFill>
                  <a:schemeClr val="lt1"/>
                </a:solidFill>
                <a:latin typeface="+mn-lt"/>
                <a:ea typeface="+mn-ea"/>
                <a:cs typeface="+mn-cs"/>
              </a:defRPr>
            </a:lvl6pPr>
            <a:lvl7pPr marL="3128620" algn="l" defTabSz="1042873" rtl="0" eaLnBrk="1" latinLnBrk="0" hangingPunct="1">
              <a:defRPr sz="2053" kern="1200">
                <a:solidFill>
                  <a:schemeClr val="lt1"/>
                </a:solidFill>
                <a:latin typeface="+mn-lt"/>
                <a:ea typeface="+mn-ea"/>
                <a:cs typeface="+mn-cs"/>
              </a:defRPr>
            </a:lvl7pPr>
            <a:lvl8pPr marL="3650056" algn="l" defTabSz="1042873" rtl="0" eaLnBrk="1" latinLnBrk="0" hangingPunct="1">
              <a:defRPr sz="2053" kern="1200">
                <a:solidFill>
                  <a:schemeClr val="lt1"/>
                </a:solidFill>
                <a:latin typeface="+mn-lt"/>
                <a:ea typeface="+mn-ea"/>
                <a:cs typeface="+mn-cs"/>
              </a:defRPr>
            </a:lvl8pPr>
            <a:lvl9pPr marL="4171493" algn="l" defTabSz="1042873" rtl="0" eaLnBrk="1" latinLnBrk="0" hangingPunct="1">
              <a:defRPr sz="2053" kern="1200">
                <a:solidFill>
                  <a:schemeClr val="lt1"/>
                </a:solidFill>
                <a:latin typeface="+mn-lt"/>
                <a:ea typeface="+mn-ea"/>
                <a:cs typeface="+mn-cs"/>
              </a:defRPr>
            </a:lvl9pPr>
          </a:lstStyle>
          <a:p>
            <a:pPr algn="ctr">
              <a:spcAft>
                <a:spcPts val="544"/>
              </a:spcAft>
            </a:pPr>
            <a:r>
              <a:rPr lang="en-US" sz="2000" b="1" dirty="0">
                <a:solidFill>
                  <a:schemeClr val="bg1"/>
                </a:solidFill>
                <a:latin typeface="Arial" panose="020B0604020202020204" pitchFamily="34" charset="0"/>
                <a:cs typeface="Arial" panose="020B0604020202020204" pitchFamily="34" charset="0"/>
              </a:rPr>
              <a:t>M</a:t>
            </a:r>
            <a:endParaRPr lang="ru-RU" sz="2000" b="1" dirty="0">
              <a:solidFill>
                <a:schemeClr val="bg1"/>
              </a:solidFill>
              <a:latin typeface="Arial" panose="020B0604020202020204" pitchFamily="34" charset="0"/>
              <a:cs typeface="Arial" panose="020B0604020202020204" pitchFamily="34" charset="0"/>
            </a:endParaRPr>
          </a:p>
        </p:txBody>
      </p:sp>
      <p:sp>
        <p:nvSpPr>
          <p:cNvPr id="13" name="Rectangle 38">
            <a:extLst>
              <a:ext uri="{FF2B5EF4-FFF2-40B4-BE49-F238E27FC236}">
                <a16:creationId xmlns:a16="http://schemas.microsoft.com/office/drawing/2014/main" id="{5130A56C-F482-4450-8CA4-E8F09AC17DD7}"/>
              </a:ext>
            </a:extLst>
          </p:cNvPr>
          <p:cNvSpPr/>
          <p:nvPr/>
        </p:nvSpPr>
        <p:spPr bwMode="ltGray">
          <a:xfrm>
            <a:off x="8292881" y="1371974"/>
            <a:ext cx="877227" cy="1092154"/>
          </a:xfrm>
          <a:prstGeom prst="rect">
            <a:avLst/>
          </a:prstGeom>
          <a:solidFill>
            <a:schemeClr val="accent5">
              <a:lumMod val="50000"/>
            </a:schemeClr>
          </a:solidFill>
          <a:ln>
            <a:solidFill>
              <a:schemeClr val="accent5">
                <a:lumMod val="50000"/>
              </a:schemeClr>
            </a:solidFill>
          </a:ln>
          <a:effectLst/>
        </p:spPr>
        <p:style>
          <a:lnRef idx="3">
            <a:schemeClr val="lt1"/>
          </a:lnRef>
          <a:fillRef idx="1">
            <a:schemeClr val="accent2"/>
          </a:fillRef>
          <a:effectRef idx="1">
            <a:schemeClr val="accent2"/>
          </a:effectRef>
          <a:fontRef idx="minor">
            <a:schemeClr val="lt1"/>
          </a:fontRef>
        </p:style>
        <p:txBody>
          <a:bodyPr lIns="87330" tIns="43665" rIns="87330" bIns="43665" rtlCol="0" anchor="ctr"/>
          <a:lstStyle>
            <a:defPPr>
              <a:defRPr lang="en-US"/>
            </a:defPPr>
            <a:lvl1pPr marL="0" algn="l" defTabSz="1042873" rtl="0" eaLnBrk="1" latinLnBrk="0" hangingPunct="1">
              <a:defRPr sz="2053" kern="1200">
                <a:solidFill>
                  <a:schemeClr val="lt1"/>
                </a:solidFill>
                <a:latin typeface="+mn-lt"/>
                <a:ea typeface="+mn-ea"/>
                <a:cs typeface="+mn-cs"/>
              </a:defRPr>
            </a:lvl1pPr>
            <a:lvl2pPr marL="521437" algn="l" defTabSz="1042873" rtl="0" eaLnBrk="1" latinLnBrk="0" hangingPunct="1">
              <a:defRPr sz="2053" kern="1200">
                <a:solidFill>
                  <a:schemeClr val="lt1"/>
                </a:solidFill>
                <a:latin typeface="+mn-lt"/>
                <a:ea typeface="+mn-ea"/>
                <a:cs typeface="+mn-cs"/>
              </a:defRPr>
            </a:lvl2pPr>
            <a:lvl3pPr marL="1042873" algn="l" defTabSz="1042873" rtl="0" eaLnBrk="1" latinLnBrk="0" hangingPunct="1">
              <a:defRPr sz="2053" kern="1200">
                <a:solidFill>
                  <a:schemeClr val="lt1"/>
                </a:solidFill>
                <a:latin typeface="+mn-lt"/>
                <a:ea typeface="+mn-ea"/>
                <a:cs typeface="+mn-cs"/>
              </a:defRPr>
            </a:lvl3pPr>
            <a:lvl4pPr marL="1564310" algn="l" defTabSz="1042873" rtl="0" eaLnBrk="1" latinLnBrk="0" hangingPunct="1">
              <a:defRPr sz="2053" kern="1200">
                <a:solidFill>
                  <a:schemeClr val="lt1"/>
                </a:solidFill>
                <a:latin typeface="+mn-lt"/>
                <a:ea typeface="+mn-ea"/>
                <a:cs typeface="+mn-cs"/>
              </a:defRPr>
            </a:lvl4pPr>
            <a:lvl5pPr marL="2085746" algn="l" defTabSz="1042873" rtl="0" eaLnBrk="1" latinLnBrk="0" hangingPunct="1">
              <a:defRPr sz="2053" kern="1200">
                <a:solidFill>
                  <a:schemeClr val="lt1"/>
                </a:solidFill>
                <a:latin typeface="+mn-lt"/>
                <a:ea typeface="+mn-ea"/>
                <a:cs typeface="+mn-cs"/>
              </a:defRPr>
            </a:lvl5pPr>
            <a:lvl6pPr marL="2607183" algn="l" defTabSz="1042873" rtl="0" eaLnBrk="1" latinLnBrk="0" hangingPunct="1">
              <a:defRPr sz="2053" kern="1200">
                <a:solidFill>
                  <a:schemeClr val="lt1"/>
                </a:solidFill>
                <a:latin typeface="+mn-lt"/>
                <a:ea typeface="+mn-ea"/>
                <a:cs typeface="+mn-cs"/>
              </a:defRPr>
            </a:lvl6pPr>
            <a:lvl7pPr marL="3128620" algn="l" defTabSz="1042873" rtl="0" eaLnBrk="1" latinLnBrk="0" hangingPunct="1">
              <a:defRPr sz="2053" kern="1200">
                <a:solidFill>
                  <a:schemeClr val="lt1"/>
                </a:solidFill>
                <a:latin typeface="+mn-lt"/>
                <a:ea typeface="+mn-ea"/>
                <a:cs typeface="+mn-cs"/>
              </a:defRPr>
            </a:lvl7pPr>
            <a:lvl8pPr marL="3650056" algn="l" defTabSz="1042873" rtl="0" eaLnBrk="1" latinLnBrk="0" hangingPunct="1">
              <a:defRPr sz="2053" kern="1200">
                <a:solidFill>
                  <a:schemeClr val="lt1"/>
                </a:solidFill>
                <a:latin typeface="+mn-lt"/>
                <a:ea typeface="+mn-ea"/>
                <a:cs typeface="+mn-cs"/>
              </a:defRPr>
            </a:lvl8pPr>
            <a:lvl9pPr marL="4171493" algn="l" defTabSz="1042873" rtl="0" eaLnBrk="1" latinLnBrk="0" hangingPunct="1">
              <a:defRPr sz="2053" kern="1200">
                <a:solidFill>
                  <a:schemeClr val="lt1"/>
                </a:solidFill>
                <a:latin typeface="+mn-lt"/>
                <a:ea typeface="+mn-ea"/>
                <a:cs typeface="+mn-cs"/>
              </a:defRPr>
            </a:lvl9pPr>
          </a:lstStyle>
          <a:p>
            <a:pPr algn="ctr">
              <a:spcAft>
                <a:spcPts val="544"/>
              </a:spcAft>
            </a:pPr>
            <a:r>
              <a:rPr lang="en-US" sz="2000" b="1" dirty="0">
                <a:solidFill>
                  <a:schemeClr val="bg1"/>
                </a:solidFill>
                <a:latin typeface="Arial" panose="020B0604020202020204" pitchFamily="34" charset="0"/>
                <a:cs typeface="Arial" panose="020B0604020202020204" pitchFamily="34" charset="0"/>
              </a:rPr>
              <a:t>R</a:t>
            </a:r>
            <a:endParaRPr lang="ru-RU" sz="2000" b="1" dirty="0">
              <a:solidFill>
                <a:schemeClr val="bg1"/>
              </a:solidFill>
              <a:latin typeface="Arial" panose="020B0604020202020204" pitchFamily="34" charset="0"/>
              <a:cs typeface="Arial" panose="020B0604020202020204" pitchFamily="34" charset="0"/>
            </a:endParaRPr>
          </a:p>
        </p:txBody>
      </p:sp>
      <p:sp>
        <p:nvSpPr>
          <p:cNvPr id="14" name="Rectangle 39">
            <a:extLst>
              <a:ext uri="{FF2B5EF4-FFF2-40B4-BE49-F238E27FC236}">
                <a16:creationId xmlns:a16="http://schemas.microsoft.com/office/drawing/2014/main" id="{8B8576EB-B701-4907-8442-284EBFD34451}"/>
              </a:ext>
            </a:extLst>
          </p:cNvPr>
          <p:cNvSpPr/>
          <p:nvPr/>
        </p:nvSpPr>
        <p:spPr bwMode="ltGray">
          <a:xfrm>
            <a:off x="155874" y="3161328"/>
            <a:ext cx="2305703" cy="1689805"/>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28604" tIns="228604" rIns="228604" rtlCol="0" anchor="t" anchorCtr="0"/>
          <a:lstStyle/>
          <a:p>
            <a:r>
              <a:rPr lang="en-US" sz="1400" b="1" dirty="0">
                <a:solidFill>
                  <a:schemeClr val="tx1"/>
                </a:solidFill>
                <a:latin typeface="Arial" panose="020B0604020202020204" pitchFamily="34" charset="0"/>
                <a:cs typeface="Arial" panose="020B0604020202020204" pitchFamily="34" charset="0"/>
              </a:rPr>
              <a:t>Probability of default </a:t>
            </a:r>
            <a:endParaRPr lang="ru-RU" sz="1400" b="1" dirty="0">
              <a:solidFill>
                <a:schemeClr val="tx1"/>
              </a:solidFill>
              <a:latin typeface="Arial" panose="020B0604020202020204" pitchFamily="34" charset="0"/>
              <a:cs typeface="Arial" panose="020B0604020202020204" pitchFamily="34" charset="0"/>
            </a:endParaRPr>
          </a:p>
          <a:p>
            <a:endParaRPr lang="en-US" sz="14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12month horizon</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calibrated through the cycle (TTC)</a:t>
            </a:r>
            <a:endParaRPr lang="ru-RU" sz="1400" dirty="0">
              <a:solidFill>
                <a:schemeClr val="tx1"/>
              </a:solidFill>
              <a:latin typeface="Arial" panose="020B0604020202020204" pitchFamily="34" charset="0"/>
              <a:cs typeface="Arial" panose="020B0604020202020204" pitchFamily="34" charset="0"/>
            </a:endParaRPr>
          </a:p>
          <a:p>
            <a:endParaRPr lang="ru-RU" sz="1400" b="1" dirty="0">
              <a:solidFill>
                <a:schemeClr val="tx1"/>
              </a:solidFill>
              <a:latin typeface="Arial" panose="020B0604020202020204" pitchFamily="34" charset="0"/>
              <a:cs typeface="Arial" panose="020B0604020202020204" pitchFamily="34" charset="0"/>
            </a:endParaRPr>
          </a:p>
        </p:txBody>
      </p:sp>
      <p:sp>
        <p:nvSpPr>
          <p:cNvPr id="15" name="Rectangle 40">
            <a:extLst>
              <a:ext uri="{FF2B5EF4-FFF2-40B4-BE49-F238E27FC236}">
                <a16:creationId xmlns:a16="http://schemas.microsoft.com/office/drawing/2014/main" id="{0DACD4B6-A9A7-4121-9A12-D0C256CE5378}"/>
              </a:ext>
            </a:extLst>
          </p:cNvPr>
          <p:cNvSpPr/>
          <p:nvPr/>
        </p:nvSpPr>
        <p:spPr bwMode="ltGray">
          <a:xfrm>
            <a:off x="2860022" y="3161328"/>
            <a:ext cx="2869761" cy="1689805"/>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28604" tIns="228604" rIns="228604" rtlCol="0" anchor="t" anchorCtr="0"/>
          <a:lstStyle/>
          <a:p>
            <a:pPr lvl="0">
              <a:spcAft>
                <a:spcPts val="513"/>
              </a:spcAft>
              <a:defRPr/>
            </a:pPr>
            <a:r>
              <a:rPr lang="en-US" sz="1400" b="1" dirty="0">
                <a:solidFill>
                  <a:schemeClr val="tx1"/>
                </a:solidFill>
                <a:latin typeface="Arial" panose="020B0604020202020204" pitchFamily="34" charset="0"/>
                <a:cs typeface="Arial" panose="020B0604020202020204" pitchFamily="34" charset="0"/>
              </a:rPr>
              <a:t>Loss given default</a:t>
            </a:r>
            <a:endParaRPr lang="ru-RU" sz="1400" b="1" dirty="0">
              <a:solidFill>
                <a:schemeClr val="tx1"/>
              </a:solidFill>
              <a:latin typeface="Arial" panose="020B0604020202020204" pitchFamily="34" charset="0"/>
              <a:cs typeface="Arial" panose="020B0604020202020204" pitchFamily="34" charset="0"/>
            </a:endParaRPr>
          </a:p>
          <a:p>
            <a:endParaRPr lang="ru-RU" sz="1400" b="1" dirty="0">
              <a:solidFill>
                <a:schemeClr val="tx1"/>
              </a:solidFill>
              <a:latin typeface="Arial" panose="020B0604020202020204" pitchFamily="34" charset="0"/>
              <a:cs typeface="Arial" panose="020B0604020202020204" pitchFamily="34" charset="0"/>
            </a:endParaRPr>
          </a:p>
          <a:p>
            <a:pPr marL="155539" indent="-155539">
              <a:spcAft>
                <a:spcPts val="544"/>
              </a:spcAft>
              <a:buFont typeface="Arial" panose="020B0604020202020204" pitchFamily="34" charset="0"/>
              <a:buChar char="•"/>
            </a:pPr>
            <a:r>
              <a:rPr lang="ru-RU" sz="1400" dirty="0">
                <a:solidFill>
                  <a:schemeClr val="tx1"/>
                </a:solidFill>
                <a:latin typeface="Arial" panose="020B0604020202020204" pitchFamily="34" charset="0"/>
                <a:cs typeface="Arial" panose="020B0604020202020204" pitchFamily="34" charset="0"/>
              </a:rPr>
              <a:t>LGD</a:t>
            </a:r>
            <a:r>
              <a:rPr lang="en-US" sz="1400" dirty="0">
                <a:solidFill>
                  <a:schemeClr val="tx1"/>
                </a:solidFill>
                <a:latin typeface="Arial" panose="020B0604020202020204" pitchFamily="34" charset="0"/>
                <a:cs typeface="Arial" panose="020B0604020202020204" pitchFamily="34" charset="0"/>
              </a:rPr>
              <a:t> foundation</a:t>
            </a:r>
            <a:r>
              <a:rPr lang="ru-RU" sz="140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 </a:t>
            </a:r>
            <a:r>
              <a:rPr lang="ru-RU" sz="1400" dirty="0">
                <a:solidFill>
                  <a:schemeClr val="tx1"/>
                </a:solidFill>
                <a:latin typeface="Arial" panose="020B0604020202020204" pitchFamily="34" charset="0"/>
                <a:cs typeface="Arial" panose="020B0604020202020204" pitchFamily="34" charset="0"/>
              </a:rPr>
              <a:t>40% </a:t>
            </a:r>
            <a:r>
              <a:rPr lang="en-US" sz="1400" dirty="0">
                <a:solidFill>
                  <a:schemeClr val="tx1"/>
                </a:solidFill>
                <a:latin typeface="Arial" panose="020B0604020202020204" pitchFamily="34" charset="0"/>
                <a:cs typeface="Arial" panose="020B0604020202020204" pitchFamily="34" charset="0"/>
              </a:rPr>
              <a:t>adjusted on collateral</a:t>
            </a:r>
            <a:r>
              <a:rPr lang="ru-RU" sz="1400" dirty="0">
                <a:solidFill>
                  <a:schemeClr val="tx1"/>
                </a:solidFill>
                <a:latin typeface="Arial" panose="020B0604020202020204" pitchFamily="34" charset="0"/>
                <a:cs typeface="Arial" panose="020B0604020202020204" pitchFamily="34" charset="0"/>
              </a:rPr>
              <a:t>;</a:t>
            </a:r>
            <a:endParaRPr lang="en-US" sz="1400" dirty="0">
              <a:solidFill>
                <a:schemeClr val="tx1"/>
              </a:solidFill>
              <a:latin typeface="Arial" panose="020B0604020202020204" pitchFamily="34" charset="0"/>
              <a:cs typeface="Arial" panose="020B0604020202020204" pitchFamily="34" charset="0"/>
            </a:endParaRPr>
          </a:p>
          <a:p>
            <a:pPr marL="155539" indent="-155539">
              <a:spcAft>
                <a:spcPts val="544"/>
              </a:spcAft>
              <a:buFont typeface="Arial" panose="020B0604020202020204" pitchFamily="34" charset="0"/>
              <a:buChar char="•"/>
            </a:pPr>
            <a:r>
              <a:rPr lang="ru-RU" sz="1400" dirty="0">
                <a:solidFill>
                  <a:schemeClr val="tx1"/>
                </a:solidFill>
                <a:latin typeface="Arial" panose="020B0604020202020204" pitchFamily="34" charset="0"/>
                <a:cs typeface="Arial" panose="020B0604020202020204" pitchFamily="34" charset="0"/>
              </a:rPr>
              <a:t>LGD</a:t>
            </a:r>
            <a:r>
              <a:rPr lang="en-US" sz="1400" dirty="0">
                <a:solidFill>
                  <a:schemeClr val="tx1"/>
                </a:solidFill>
                <a:latin typeface="Arial" panose="020B0604020202020204" pitchFamily="34" charset="0"/>
                <a:cs typeface="Arial" panose="020B0604020202020204" pitchFamily="34" charset="0"/>
              </a:rPr>
              <a:t> advanced</a:t>
            </a:r>
            <a:r>
              <a:rPr lang="ru-RU" sz="1400" dirty="0">
                <a:solidFill>
                  <a:schemeClr val="tx1"/>
                </a:solidFill>
                <a:latin typeface="Arial" panose="020B0604020202020204" pitchFamily="34" charset="0"/>
                <a:cs typeface="Arial" panose="020B0604020202020204" pitchFamily="34" charset="0"/>
              </a:rPr>
              <a:t> – </a:t>
            </a:r>
            <a:r>
              <a:rPr lang="en-US" sz="1400" dirty="0">
                <a:solidFill>
                  <a:schemeClr val="tx1"/>
                </a:solidFill>
                <a:latin typeface="Arial" panose="020B0604020202020204" pitchFamily="34" charset="0"/>
                <a:cs typeface="Arial" panose="020B0604020202020204" pitchFamily="34" charset="0"/>
              </a:rPr>
              <a:t>model assessment</a:t>
            </a:r>
            <a:endParaRPr lang="ru-RU" sz="1400" dirty="0">
              <a:solidFill>
                <a:schemeClr val="tx1"/>
              </a:solidFill>
              <a:latin typeface="Arial" panose="020B0604020202020204" pitchFamily="34" charset="0"/>
              <a:cs typeface="Arial" panose="020B0604020202020204" pitchFamily="34" charset="0"/>
            </a:endParaRPr>
          </a:p>
        </p:txBody>
      </p:sp>
      <p:sp>
        <p:nvSpPr>
          <p:cNvPr id="16" name="Rectangle 41">
            <a:extLst>
              <a:ext uri="{FF2B5EF4-FFF2-40B4-BE49-F238E27FC236}">
                <a16:creationId xmlns:a16="http://schemas.microsoft.com/office/drawing/2014/main" id="{F77C619F-DDB6-4881-BDFC-8EA1052CF24C}"/>
              </a:ext>
            </a:extLst>
          </p:cNvPr>
          <p:cNvSpPr/>
          <p:nvPr/>
        </p:nvSpPr>
        <p:spPr bwMode="ltGray">
          <a:xfrm>
            <a:off x="6109098" y="3161328"/>
            <a:ext cx="2612615" cy="1689805"/>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4" tIns="228604" rIns="228604" bIns="41475" numCol="1" spcCol="0" rtlCol="0" fromWordArt="0" anchor="t" anchorCtr="0" forceAA="0" compatLnSpc="1">
            <a:prstTxWarp prst="textNoShape">
              <a:avLst/>
            </a:prstTxWarp>
            <a:noAutofit/>
          </a:bodyPr>
          <a:lstStyle/>
          <a:p>
            <a:r>
              <a:rPr lang="en-US" sz="1400" b="1" dirty="0">
                <a:solidFill>
                  <a:schemeClr val="tx1"/>
                </a:solidFill>
                <a:latin typeface="Arial" panose="020B0604020202020204" pitchFamily="34" charset="0"/>
                <a:cs typeface="Arial" panose="020B0604020202020204" pitchFamily="34" charset="0"/>
              </a:rPr>
              <a:t>Remaining term of the contract</a:t>
            </a:r>
            <a:endParaRPr lang="ru-RU" sz="1400" b="1" dirty="0">
              <a:solidFill>
                <a:schemeClr val="tx1"/>
              </a:solidFill>
              <a:latin typeface="Arial" panose="020B0604020202020204" pitchFamily="34" charset="0"/>
              <a:cs typeface="Arial" panose="020B0604020202020204" pitchFamily="34" charset="0"/>
            </a:endParaRPr>
          </a:p>
        </p:txBody>
      </p:sp>
      <p:sp>
        <p:nvSpPr>
          <p:cNvPr id="17" name="Rectangle 42">
            <a:extLst>
              <a:ext uri="{FF2B5EF4-FFF2-40B4-BE49-F238E27FC236}">
                <a16:creationId xmlns:a16="http://schemas.microsoft.com/office/drawing/2014/main" id="{5E5C8AC3-DAAE-42B1-9226-C87B4D0BC905}"/>
              </a:ext>
            </a:extLst>
          </p:cNvPr>
          <p:cNvSpPr/>
          <p:nvPr/>
        </p:nvSpPr>
        <p:spPr bwMode="ltGray">
          <a:xfrm>
            <a:off x="9039753" y="3152184"/>
            <a:ext cx="2612615" cy="1689805"/>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4" tIns="228604" rIns="228604" bIns="41475" numCol="1" spcCol="0" rtlCol="0" fromWordArt="0" anchor="t" anchorCtr="0" forceAA="0" compatLnSpc="1">
            <a:prstTxWarp prst="textNoShape">
              <a:avLst/>
            </a:prstTxWarp>
            <a:noAutofit/>
          </a:bodyPr>
          <a:lstStyle/>
          <a:p>
            <a:r>
              <a:rPr lang="en-US" sz="1400" b="1" dirty="0">
                <a:solidFill>
                  <a:schemeClr val="tx1"/>
                </a:solidFill>
                <a:latin typeface="Arial" panose="020B0604020202020204" pitchFamily="34" charset="0"/>
                <a:cs typeface="Arial" panose="020B0604020202020204" pitchFamily="34" charset="0"/>
              </a:rPr>
              <a:t>Correlation</a:t>
            </a:r>
            <a:endParaRPr lang="ru-RU" sz="1400" b="1" dirty="0">
              <a:solidFill>
                <a:schemeClr val="tx1"/>
              </a:solidFill>
              <a:latin typeface="Arial" panose="020B0604020202020204" pitchFamily="34" charset="0"/>
              <a:cs typeface="Arial" panose="020B0604020202020204" pitchFamily="34" charset="0"/>
            </a:endParaRPr>
          </a:p>
          <a:p>
            <a:endParaRPr lang="ru-RU" sz="1400" dirty="0">
              <a:solidFill>
                <a:schemeClr val="tx1"/>
              </a:solidFill>
              <a:latin typeface="Arial" panose="020B0604020202020204" pitchFamily="34" charset="0"/>
              <a:cs typeface="Arial" panose="020B0604020202020204" pitchFamily="34" charset="0"/>
            </a:endParaRPr>
          </a:p>
          <a:p>
            <a:pPr marL="155539" indent="-155539">
              <a:spcAft>
                <a:spcPts val="544"/>
              </a:spcAf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Depend on asset class and its systemic risk</a:t>
            </a:r>
            <a:endParaRPr lang="ru-RU" sz="1400" dirty="0">
              <a:solidFill>
                <a:schemeClr val="tx1"/>
              </a:solidFill>
              <a:latin typeface="Arial" panose="020B0604020202020204" pitchFamily="34" charset="0"/>
              <a:cs typeface="Arial" panose="020B0604020202020204" pitchFamily="34" charset="0"/>
            </a:endParaRPr>
          </a:p>
          <a:p>
            <a:endParaRPr lang="ru-RU" sz="1400" dirty="0">
              <a:solidFill>
                <a:schemeClr val="tx1"/>
              </a:solidFill>
              <a:latin typeface="Arial" panose="020B0604020202020204" pitchFamily="34" charset="0"/>
              <a:cs typeface="Arial" panose="020B0604020202020204" pitchFamily="34" charset="0"/>
            </a:endParaRPr>
          </a:p>
          <a:p>
            <a:endParaRPr lang="ru-RU" sz="1400" dirty="0">
              <a:solidFill>
                <a:schemeClr val="tx1"/>
              </a:solidFill>
              <a:latin typeface="Arial" panose="020B0604020202020204" pitchFamily="34" charset="0"/>
              <a:cs typeface="Arial" panose="020B0604020202020204" pitchFamily="34" charset="0"/>
            </a:endParaRPr>
          </a:p>
        </p:txBody>
      </p:sp>
      <p:cxnSp>
        <p:nvCxnSpPr>
          <p:cNvPr id="18" name="Connector: Elbow 67">
            <a:extLst>
              <a:ext uri="{FF2B5EF4-FFF2-40B4-BE49-F238E27FC236}">
                <a16:creationId xmlns:a16="http://schemas.microsoft.com/office/drawing/2014/main" id="{BEFA3596-8532-44ED-B208-86B8B6CEFFCC}"/>
              </a:ext>
            </a:extLst>
          </p:cNvPr>
          <p:cNvCxnSpPr>
            <a:cxnSpLocks/>
          </p:cNvCxnSpPr>
          <p:nvPr/>
        </p:nvCxnSpPr>
        <p:spPr>
          <a:xfrm rot="5400000">
            <a:off x="4399965" y="73518"/>
            <a:ext cx="616176" cy="2261200"/>
          </a:xfrm>
          <a:prstGeom prst="bentConnector3">
            <a:avLst>
              <a:gd name="adj1" fmla="val 50000"/>
            </a:avLst>
          </a:prstGeom>
          <a:ln>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79">
            <a:extLst>
              <a:ext uri="{FF2B5EF4-FFF2-40B4-BE49-F238E27FC236}">
                <a16:creationId xmlns:a16="http://schemas.microsoft.com/office/drawing/2014/main" id="{03866468-BDB6-4764-906C-891D43C1E4DD}"/>
              </a:ext>
            </a:extLst>
          </p:cNvPr>
          <p:cNvCxnSpPr>
            <a:cxnSpLocks/>
            <a:stCxn id="10" idx="2"/>
            <a:endCxn id="14" idx="0"/>
          </p:cNvCxnSpPr>
          <p:nvPr/>
        </p:nvCxnSpPr>
        <p:spPr>
          <a:xfrm rot="5400000">
            <a:off x="3032516" y="740338"/>
            <a:ext cx="697200" cy="4144780"/>
          </a:xfrm>
          <a:prstGeom prst="bentConnector3">
            <a:avLst>
              <a:gd name="adj1" fmla="val 50000"/>
            </a:avLst>
          </a:prstGeom>
          <a:ln>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81">
            <a:extLst>
              <a:ext uri="{FF2B5EF4-FFF2-40B4-BE49-F238E27FC236}">
                <a16:creationId xmlns:a16="http://schemas.microsoft.com/office/drawing/2014/main" id="{E42E3676-B7F1-4693-A37A-7BD1F4CC92BB}"/>
              </a:ext>
            </a:extLst>
          </p:cNvPr>
          <p:cNvCxnSpPr>
            <a:cxnSpLocks/>
            <a:stCxn id="11" idx="2"/>
            <a:endCxn id="15" idx="0"/>
          </p:cNvCxnSpPr>
          <p:nvPr/>
        </p:nvCxnSpPr>
        <p:spPr>
          <a:xfrm rot="5400000">
            <a:off x="5072708" y="1686324"/>
            <a:ext cx="697200" cy="2252809"/>
          </a:xfrm>
          <a:prstGeom prst="bentConnector3">
            <a:avLst>
              <a:gd name="adj1" fmla="val 50000"/>
            </a:avLst>
          </a:prstGeom>
          <a:ln>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83">
            <a:extLst>
              <a:ext uri="{FF2B5EF4-FFF2-40B4-BE49-F238E27FC236}">
                <a16:creationId xmlns:a16="http://schemas.microsoft.com/office/drawing/2014/main" id="{D3B778CB-126D-405B-89F9-E351518E1481}"/>
              </a:ext>
            </a:extLst>
          </p:cNvPr>
          <p:cNvCxnSpPr>
            <a:cxnSpLocks/>
            <a:stCxn id="12" idx="2"/>
            <a:endCxn id="16" idx="0"/>
          </p:cNvCxnSpPr>
          <p:nvPr/>
        </p:nvCxnSpPr>
        <p:spPr>
          <a:xfrm rot="5400000">
            <a:off x="7180062" y="2699472"/>
            <a:ext cx="697200" cy="226512"/>
          </a:xfrm>
          <a:prstGeom prst="bentConnector3">
            <a:avLst/>
          </a:prstGeom>
          <a:ln>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86">
            <a:extLst>
              <a:ext uri="{FF2B5EF4-FFF2-40B4-BE49-F238E27FC236}">
                <a16:creationId xmlns:a16="http://schemas.microsoft.com/office/drawing/2014/main" id="{1AF0DEA4-F8F8-45C7-A6A9-C4F7803D4602}"/>
              </a:ext>
            </a:extLst>
          </p:cNvPr>
          <p:cNvCxnSpPr>
            <a:stCxn id="13" idx="2"/>
            <a:endCxn id="17" idx="0"/>
          </p:cNvCxnSpPr>
          <p:nvPr/>
        </p:nvCxnSpPr>
        <p:spPr>
          <a:xfrm rot="16200000" flipH="1">
            <a:off x="9194750" y="2000873"/>
            <a:ext cx="688056" cy="1614566"/>
          </a:xfrm>
          <a:prstGeom prst="bentConnector3">
            <a:avLst/>
          </a:prstGeom>
          <a:ln>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Rectangle 76">
            <a:extLst>
              <a:ext uri="{FF2B5EF4-FFF2-40B4-BE49-F238E27FC236}">
                <a16:creationId xmlns:a16="http://schemas.microsoft.com/office/drawing/2014/main" id="{AB54ABE2-90B8-4A20-9168-641C0F4831B1}"/>
              </a:ext>
            </a:extLst>
          </p:cNvPr>
          <p:cNvSpPr/>
          <p:nvPr/>
        </p:nvSpPr>
        <p:spPr bwMode="ltGray">
          <a:xfrm>
            <a:off x="6305072" y="5404428"/>
            <a:ext cx="4050113" cy="988753"/>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94"/>
            <a:endParaRPr lang="ru-RU" sz="1862" dirty="0">
              <a:solidFill>
                <a:srgbClr val="FFFFFF"/>
              </a:solidFill>
              <a:latin typeface="Georgia" pitchFamily="18" charset="0"/>
            </a:endParaRPr>
          </a:p>
        </p:txBody>
      </p:sp>
      <p:sp>
        <p:nvSpPr>
          <p:cNvPr id="29" name="Rectangle 77">
            <a:extLst>
              <a:ext uri="{FF2B5EF4-FFF2-40B4-BE49-F238E27FC236}">
                <a16:creationId xmlns:a16="http://schemas.microsoft.com/office/drawing/2014/main" id="{20302DE4-2218-4FED-878B-796550A7E49B}"/>
              </a:ext>
            </a:extLst>
          </p:cNvPr>
          <p:cNvSpPr/>
          <p:nvPr/>
        </p:nvSpPr>
        <p:spPr bwMode="ltGray">
          <a:xfrm>
            <a:off x="979342" y="5404428"/>
            <a:ext cx="5129756" cy="988752"/>
          </a:xfrm>
          <a:prstGeom prst="rect">
            <a:avLst/>
          </a:prstGeom>
          <a:solidFill>
            <a:schemeClr val="bg1">
              <a:lumMod val="95000"/>
            </a:schemeClr>
          </a:solidFill>
          <a:ln w="3175">
            <a:solidFill>
              <a:srgbClr val="2A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94"/>
            <a:endParaRPr lang="ru-RU" sz="1862" dirty="0">
              <a:solidFill>
                <a:srgbClr val="FFFFFF"/>
              </a:solidFill>
              <a:latin typeface="Georgia" pitchFamily="18" charset="0"/>
            </a:endParaRPr>
          </a:p>
        </p:txBody>
      </p:sp>
      <p:sp>
        <p:nvSpPr>
          <p:cNvPr id="30" name="Rectangle 78">
            <a:extLst>
              <a:ext uri="{FF2B5EF4-FFF2-40B4-BE49-F238E27FC236}">
                <a16:creationId xmlns:a16="http://schemas.microsoft.com/office/drawing/2014/main" id="{6FFB6BDB-C5BD-4044-9EE9-D78CE0D5E102}"/>
              </a:ext>
            </a:extLst>
          </p:cNvPr>
          <p:cNvSpPr/>
          <p:nvPr/>
        </p:nvSpPr>
        <p:spPr bwMode="ltGray">
          <a:xfrm>
            <a:off x="2102084" y="5163554"/>
            <a:ext cx="2960940" cy="505539"/>
          </a:xfrm>
          <a:prstGeom prst="rect">
            <a:avLst/>
          </a:prstGeom>
          <a:solidFill>
            <a:schemeClr val="accent5">
              <a:lumMod val="50000"/>
            </a:schemeClr>
          </a:solidFill>
          <a:ln>
            <a:solidFill>
              <a:schemeClr val="accent5">
                <a:lumMod val="50000"/>
              </a:schemeClr>
            </a:solidFill>
          </a:ln>
          <a:effectLst/>
        </p:spPr>
        <p:style>
          <a:lnRef idx="3">
            <a:schemeClr val="lt1"/>
          </a:lnRef>
          <a:fillRef idx="1">
            <a:schemeClr val="accent2"/>
          </a:fillRef>
          <a:effectRef idx="1">
            <a:schemeClr val="accent2"/>
          </a:effectRef>
          <a:fontRef idx="minor">
            <a:schemeClr val="lt1"/>
          </a:fontRef>
        </p:style>
        <p:txBody>
          <a:bodyPr lIns="87333" tIns="43666" rIns="87333" bIns="43666" rtlCol="0" anchor="ctr"/>
          <a:lstStyle/>
          <a:p>
            <a:pPr algn="ctr" defTabSz="946094"/>
            <a:r>
              <a:rPr lang="en-US" sz="1452" b="1" dirty="0">
                <a:solidFill>
                  <a:srgbClr val="FFFFFF"/>
                </a:solidFill>
              </a:rPr>
              <a:t>Foundation IRB</a:t>
            </a:r>
            <a:endParaRPr lang="ru-RU" sz="1452" b="1" dirty="0">
              <a:solidFill>
                <a:srgbClr val="FFFFFF"/>
              </a:solidFill>
            </a:endParaRPr>
          </a:p>
        </p:txBody>
      </p:sp>
      <p:sp>
        <p:nvSpPr>
          <p:cNvPr id="31" name="Rectangle 79">
            <a:extLst>
              <a:ext uri="{FF2B5EF4-FFF2-40B4-BE49-F238E27FC236}">
                <a16:creationId xmlns:a16="http://schemas.microsoft.com/office/drawing/2014/main" id="{490D7DE0-9F20-46E5-AA73-B41836946FD6}"/>
              </a:ext>
            </a:extLst>
          </p:cNvPr>
          <p:cNvSpPr/>
          <p:nvPr/>
        </p:nvSpPr>
        <p:spPr bwMode="ltGray">
          <a:xfrm>
            <a:off x="6566370" y="5170838"/>
            <a:ext cx="3527515" cy="498255"/>
          </a:xfrm>
          <a:prstGeom prst="rect">
            <a:avLst/>
          </a:prstGeom>
          <a:solidFill>
            <a:schemeClr val="accent5">
              <a:lumMod val="50000"/>
            </a:schemeClr>
          </a:solidFill>
          <a:ln>
            <a:solidFill>
              <a:schemeClr val="accent5">
                <a:lumMod val="50000"/>
              </a:schemeClr>
            </a:solidFill>
          </a:ln>
          <a:effectLst/>
        </p:spPr>
        <p:style>
          <a:lnRef idx="3">
            <a:schemeClr val="lt1"/>
          </a:lnRef>
          <a:fillRef idx="1">
            <a:schemeClr val="accent2"/>
          </a:fillRef>
          <a:effectRef idx="1">
            <a:schemeClr val="accent2"/>
          </a:effectRef>
          <a:fontRef idx="minor">
            <a:schemeClr val="lt1"/>
          </a:fontRef>
        </p:style>
        <p:txBody>
          <a:bodyPr lIns="87333" tIns="43666" rIns="87333" bIns="43666" rtlCol="0" anchor="ctr"/>
          <a:lstStyle/>
          <a:p>
            <a:pPr algn="ctr" defTabSz="946094"/>
            <a:r>
              <a:rPr lang="en-US" sz="1452" b="1" dirty="0">
                <a:solidFill>
                  <a:srgbClr val="FFFFFF"/>
                </a:solidFill>
              </a:rPr>
              <a:t>Advanced IRB</a:t>
            </a:r>
            <a:endParaRPr lang="ru-RU" sz="1452" b="1" dirty="0">
              <a:solidFill>
                <a:srgbClr val="FFFFFF"/>
              </a:solidFill>
              <a:ea typeface="Cambria Math" panose="02040503050406030204" pitchFamily="18"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961AD1B-C394-473C-B668-50C61356FC9F}"/>
                  </a:ext>
                </a:extLst>
              </p:cNvPr>
              <p:cNvSpPr txBox="1"/>
              <p:nvPr/>
            </p:nvSpPr>
            <p:spPr>
              <a:xfrm>
                <a:off x="6218447" y="5798686"/>
                <a:ext cx="4246088" cy="537263"/>
              </a:xfrm>
              <a:prstGeom prst="rect">
                <a:avLst/>
              </a:prstGeom>
              <a:noFill/>
              <a:ln>
                <a:noFill/>
              </a:ln>
            </p:spPr>
            <p:txBody>
              <a:bodyPr wrap="square" lIns="0" tIns="0" rIns="0" bIns="0" rtlCol="0">
                <a:spAutoFit/>
              </a:bodyPr>
              <a:lstStyle/>
              <a:p>
                <a:pPr indent="-248863" defTabSz="946094">
                  <a:spcAft>
                    <a:spcPts val="816"/>
                  </a:spcAft>
                </a:pPr>
                <a14:m>
                  <m:oMathPara xmlns:m="http://schemas.openxmlformats.org/officeDocument/2006/math">
                    <m:oMathParaPr>
                      <m:jc m:val="centerGroup"/>
                    </m:oMathParaPr>
                    <m:oMath xmlns:m="http://schemas.openxmlformats.org/officeDocument/2006/math">
                      <m:sSub>
                        <m:sSubPr>
                          <m:ctrlPr>
                            <a:rPr lang="en-US" sz="1089" i="1">
                              <a:solidFill>
                                <a:srgbClr val="000000"/>
                              </a:solidFill>
                              <a:latin typeface="Cambria Math" panose="02040503050406030204" pitchFamily="18" charset="0"/>
                            </a:rPr>
                          </m:ctrlPr>
                        </m:sSubPr>
                        <m:e>
                          <m:r>
                            <a:rPr lang="en-US" sz="1089" i="1">
                              <a:solidFill>
                                <a:srgbClr val="000000"/>
                              </a:solidFill>
                              <a:latin typeface="Cambria Math" panose="02040503050406030204" pitchFamily="18" charset="0"/>
                            </a:rPr>
                            <m:t>𝐼𝑅𝐵</m:t>
                          </m:r>
                        </m:e>
                        <m:sub>
                          <m:r>
                            <a:rPr lang="en-US" sz="1089" i="1">
                              <a:solidFill>
                                <a:srgbClr val="000000"/>
                              </a:solidFill>
                              <a:latin typeface="Cambria Math" panose="02040503050406030204" pitchFamily="18" charset="0"/>
                            </a:rPr>
                            <m:t>𝑟𝑤</m:t>
                          </m:r>
                        </m:sub>
                      </m:sSub>
                      <m:r>
                        <a:rPr lang="en-US" sz="1089" i="1">
                          <a:solidFill>
                            <a:srgbClr val="000000"/>
                          </a:solidFill>
                          <a:latin typeface="Cambria Math" panose="02040503050406030204" pitchFamily="18" charset="0"/>
                        </a:rPr>
                        <m:t>=12,5</m:t>
                      </m:r>
                      <m:d>
                        <m:dPr>
                          <m:ctrlPr>
                            <a:rPr lang="en-US" sz="1089" i="1">
                              <a:solidFill>
                                <a:srgbClr val="000000"/>
                              </a:solidFill>
                              <a:latin typeface="Cambria Math" panose="02040503050406030204" pitchFamily="18" charset="0"/>
                            </a:rPr>
                          </m:ctrlPr>
                        </m:dPr>
                        <m:e>
                          <m:r>
                            <a:rPr lang="en-US" sz="1089" i="1">
                              <a:solidFill>
                                <a:srgbClr val="000000"/>
                              </a:solidFill>
                              <a:latin typeface="Cambria Math" panose="02040503050406030204" pitchFamily="18" charset="0"/>
                            </a:rPr>
                            <m:t>Ф</m:t>
                          </m:r>
                          <m:d>
                            <m:dPr>
                              <m:begChr m:val="["/>
                              <m:endChr m:val="]"/>
                              <m:ctrlPr>
                                <a:rPr lang="en-US" sz="1089" i="1">
                                  <a:solidFill>
                                    <a:srgbClr val="000000"/>
                                  </a:solidFill>
                                  <a:latin typeface="Cambria Math" panose="02040503050406030204" pitchFamily="18" charset="0"/>
                                </a:rPr>
                              </m:ctrlPr>
                            </m:dPr>
                            <m:e>
                              <m:f>
                                <m:fPr>
                                  <m:ctrlPr>
                                    <a:rPr lang="en-US" sz="1089" i="1">
                                      <a:solidFill>
                                        <a:srgbClr val="000000"/>
                                      </a:solidFill>
                                      <a:latin typeface="Cambria Math" panose="02040503050406030204" pitchFamily="18" charset="0"/>
                                    </a:rPr>
                                  </m:ctrlPr>
                                </m:fPr>
                                <m:num>
                                  <m:sSup>
                                    <m:sSupPr>
                                      <m:ctrlPr>
                                        <a:rPr lang="en-US" sz="1089" i="1">
                                          <a:solidFill>
                                            <a:srgbClr val="000000"/>
                                          </a:solidFill>
                                          <a:latin typeface="Cambria Math" panose="02040503050406030204" pitchFamily="18" charset="0"/>
                                        </a:rPr>
                                      </m:ctrlPr>
                                    </m:sSupPr>
                                    <m:e>
                                      <m:r>
                                        <a:rPr lang="ru-RU" sz="1089" i="1">
                                          <a:solidFill>
                                            <a:srgbClr val="000000"/>
                                          </a:solidFill>
                                          <a:latin typeface="Cambria Math" panose="02040503050406030204" pitchFamily="18" charset="0"/>
                                        </a:rPr>
                                        <m:t>Ф</m:t>
                                      </m:r>
                                    </m:e>
                                    <m:sup>
                                      <m:r>
                                        <a:rPr lang="en-US" sz="1089" i="1">
                                          <a:solidFill>
                                            <a:srgbClr val="000000"/>
                                          </a:solidFill>
                                          <a:latin typeface="Cambria Math" panose="02040503050406030204" pitchFamily="18" charset="0"/>
                                        </a:rPr>
                                        <m:t>−1</m:t>
                                      </m:r>
                                    </m:sup>
                                  </m:sSup>
                                  <m:d>
                                    <m:dPr>
                                      <m:ctrlPr>
                                        <a:rPr lang="en-US" sz="1089" i="1">
                                          <a:solidFill>
                                            <a:srgbClr val="000000"/>
                                          </a:solidFill>
                                          <a:latin typeface="Cambria Math" panose="02040503050406030204" pitchFamily="18" charset="0"/>
                                        </a:rPr>
                                      </m:ctrlPr>
                                    </m:dPr>
                                    <m:e>
                                      <m:r>
                                        <a:rPr lang="en-US" sz="1089" i="1">
                                          <a:solidFill>
                                            <a:srgbClr val="000000"/>
                                          </a:solidFill>
                                          <a:latin typeface="Cambria Math" panose="02040503050406030204" pitchFamily="18" charset="0"/>
                                        </a:rPr>
                                        <m:t>𝑃𝐷</m:t>
                                      </m:r>
                                    </m:e>
                                  </m:d>
                                  <m:r>
                                    <a:rPr lang="en-US" sz="1089" i="1">
                                      <a:solidFill>
                                        <a:srgbClr val="000000"/>
                                      </a:solidFill>
                                      <a:latin typeface="Cambria Math" panose="02040503050406030204" pitchFamily="18" charset="0"/>
                                    </a:rPr>
                                    <m:t>+</m:t>
                                  </m:r>
                                  <m:rad>
                                    <m:radPr>
                                      <m:degHide m:val="on"/>
                                      <m:ctrlPr>
                                        <a:rPr lang="en-US" sz="1089" i="1">
                                          <a:solidFill>
                                            <a:srgbClr val="000000"/>
                                          </a:solidFill>
                                          <a:latin typeface="Cambria Math" panose="02040503050406030204" pitchFamily="18" charset="0"/>
                                        </a:rPr>
                                      </m:ctrlPr>
                                    </m:radPr>
                                    <m:deg/>
                                    <m:e>
                                      <m:r>
                                        <a:rPr lang="en-US" sz="1089" i="1">
                                          <a:solidFill>
                                            <a:srgbClr val="000000"/>
                                          </a:solidFill>
                                          <a:latin typeface="Cambria Math" panose="02040503050406030204" pitchFamily="18" charset="0"/>
                                        </a:rPr>
                                        <m:t>𝑅</m:t>
                                      </m:r>
                                    </m:e>
                                  </m:rad>
                                  <m:r>
                                    <a:rPr lang="en-US" sz="1089" i="1">
                                      <a:solidFill>
                                        <a:srgbClr val="000000"/>
                                      </a:solidFill>
                                      <a:latin typeface="Cambria Math" panose="02040503050406030204" pitchFamily="18" charset="0"/>
                                    </a:rPr>
                                    <m:t>∙</m:t>
                                  </m:r>
                                  <m:sSup>
                                    <m:sSupPr>
                                      <m:ctrlPr>
                                        <a:rPr lang="en-US" sz="1089" i="1">
                                          <a:solidFill>
                                            <a:srgbClr val="000000"/>
                                          </a:solidFill>
                                          <a:latin typeface="Cambria Math" panose="02040503050406030204" pitchFamily="18" charset="0"/>
                                        </a:rPr>
                                      </m:ctrlPr>
                                    </m:sSupPr>
                                    <m:e>
                                      <m:r>
                                        <a:rPr lang="ru-RU" sz="1089" i="1">
                                          <a:solidFill>
                                            <a:srgbClr val="000000"/>
                                          </a:solidFill>
                                          <a:latin typeface="Cambria Math" panose="02040503050406030204" pitchFamily="18" charset="0"/>
                                        </a:rPr>
                                        <m:t>Ф</m:t>
                                      </m:r>
                                    </m:e>
                                    <m:sup>
                                      <m:r>
                                        <a:rPr lang="en-US" sz="1089" i="1">
                                          <a:solidFill>
                                            <a:srgbClr val="000000"/>
                                          </a:solidFill>
                                          <a:latin typeface="Cambria Math" panose="02040503050406030204" pitchFamily="18" charset="0"/>
                                        </a:rPr>
                                        <m:t>−1</m:t>
                                      </m:r>
                                    </m:sup>
                                  </m:sSup>
                                  <m:d>
                                    <m:dPr>
                                      <m:ctrlPr>
                                        <a:rPr lang="en-US" sz="1089" i="1">
                                          <a:solidFill>
                                            <a:srgbClr val="000000"/>
                                          </a:solidFill>
                                          <a:latin typeface="Cambria Math" panose="02040503050406030204" pitchFamily="18" charset="0"/>
                                        </a:rPr>
                                      </m:ctrlPr>
                                    </m:dPr>
                                    <m:e>
                                      <m:r>
                                        <a:rPr lang="en-US" sz="1089" i="1">
                                          <a:solidFill>
                                            <a:srgbClr val="000000"/>
                                          </a:solidFill>
                                          <a:latin typeface="Cambria Math" panose="02040503050406030204" pitchFamily="18" charset="0"/>
                                        </a:rPr>
                                        <m:t>0,999</m:t>
                                      </m:r>
                                    </m:e>
                                  </m:d>
                                </m:num>
                                <m:den>
                                  <m:rad>
                                    <m:radPr>
                                      <m:degHide m:val="on"/>
                                      <m:ctrlPr>
                                        <a:rPr lang="en-US" sz="1089" i="1">
                                          <a:solidFill>
                                            <a:srgbClr val="000000"/>
                                          </a:solidFill>
                                          <a:latin typeface="Cambria Math" panose="02040503050406030204" pitchFamily="18" charset="0"/>
                                        </a:rPr>
                                      </m:ctrlPr>
                                    </m:radPr>
                                    <m:deg/>
                                    <m:e>
                                      <m:r>
                                        <a:rPr lang="en-US" sz="1089" i="1">
                                          <a:solidFill>
                                            <a:srgbClr val="000000"/>
                                          </a:solidFill>
                                          <a:latin typeface="Cambria Math" panose="02040503050406030204" pitchFamily="18" charset="0"/>
                                        </a:rPr>
                                        <m:t>1−</m:t>
                                      </m:r>
                                      <m:r>
                                        <a:rPr lang="en-US" sz="1089" i="1">
                                          <a:solidFill>
                                            <a:srgbClr val="000000"/>
                                          </a:solidFill>
                                          <a:latin typeface="Cambria Math" panose="02040503050406030204" pitchFamily="18" charset="0"/>
                                        </a:rPr>
                                        <m:t>𝑅</m:t>
                                      </m:r>
                                    </m:e>
                                  </m:rad>
                                </m:den>
                              </m:f>
                            </m:e>
                          </m:d>
                          <m:r>
                            <a:rPr lang="en-US" sz="1089" i="1">
                              <a:solidFill>
                                <a:srgbClr val="000000"/>
                              </a:solidFill>
                              <a:latin typeface="Cambria Math" panose="02040503050406030204" pitchFamily="18" charset="0"/>
                            </a:rPr>
                            <m:t>∙</m:t>
                          </m:r>
                          <m:r>
                            <a:rPr lang="en-US" sz="1089" i="1">
                              <a:solidFill>
                                <a:srgbClr val="000000"/>
                              </a:solidFill>
                              <a:latin typeface="Cambria Math" panose="02040503050406030204" pitchFamily="18" charset="0"/>
                            </a:rPr>
                            <m:t>𝐿𝐺𝐷</m:t>
                          </m:r>
                          <m:r>
                            <a:rPr lang="en-US" sz="1089" i="1">
                              <a:solidFill>
                                <a:srgbClr val="000000"/>
                              </a:solidFill>
                              <a:latin typeface="Cambria Math" panose="02040503050406030204" pitchFamily="18" charset="0"/>
                            </a:rPr>
                            <m:t>−</m:t>
                          </m:r>
                          <m:r>
                            <a:rPr lang="en-US" sz="1089" i="1">
                              <a:solidFill>
                                <a:srgbClr val="000000"/>
                              </a:solidFill>
                              <a:latin typeface="Cambria Math" panose="02040503050406030204" pitchFamily="18" charset="0"/>
                            </a:rPr>
                            <m:t>𝑃𝐷</m:t>
                          </m:r>
                          <m:r>
                            <a:rPr lang="en-US" sz="1089" i="1">
                              <a:solidFill>
                                <a:srgbClr val="000000"/>
                              </a:solidFill>
                              <a:latin typeface="Cambria Math" panose="02040503050406030204" pitchFamily="18" charset="0"/>
                            </a:rPr>
                            <m:t>∙</m:t>
                          </m:r>
                          <m:r>
                            <a:rPr lang="en-US" sz="1089" i="1">
                              <a:solidFill>
                                <a:srgbClr val="000000"/>
                              </a:solidFill>
                              <a:latin typeface="Cambria Math" panose="02040503050406030204" pitchFamily="18" charset="0"/>
                            </a:rPr>
                            <m:t>𝐿𝐺𝐷</m:t>
                          </m:r>
                        </m:e>
                      </m:d>
                    </m:oMath>
                  </m:oMathPara>
                </a14:m>
                <a:endParaRPr lang="en-US" sz="1089" dirty="0">
                  <a:solidFill>
                    <a:srgbClr val="000000"/>
                  </a:solidFill>
                  <a:latin typeface="Georgia" pitchFamily="18" charset="0"/>
                </a:endParaRPr>
              </a:p>
            </p:txBody>
          </p:sp>
        </mc:Choice>
        <mc:Fallback xmlns="">
          <p:sp>
            <p:nvSpPr>
              <p:cNvPr id="32" name="TextBox 31">
                <a:extLst>
                  <a:ext uri="{FF2B5EF4-FFF2-40B4-BE49-F238E27FC236}">
                    <a16:creationId xmlns:a16="http://schemas.microsoft.com/office/drawing/2014/main" id="{3961AD1B-C394-473C-B668-50C61356FC9F}"/>
                  </a:ext>
                </a:extLst>
              </p:cNvPr>
              <p:cNvSpPr txBox="1">
                <a:spLocks noRot="1" noChangeAspect="1" noMove="1" noResize="1" noEditPoints="1" noAdjustHandles="1" noChangeArrowheads="1" noChangeShapeType="1" noTextEdit="1"/>
              </p:cNvSpPr>
              <p:nvPr/>
            </p:nvSpPr>
            <p:spPr>
              <a:xfrm>
                <a:off x="6218447" y="5798686"/>
                <a:ext cx="4246088" cy="537263"/>
              </a:xfrm>
              <a:prstGeom prst="rect">
                <a:avLst/>
              </a:prstGeom>
              <a:blipFill>
                <a:blip r:embed="rId9"/>
                <a:stretch>
                  <a:fillRect/>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3EBBFCB-C0D2-4810-A2C6-767CE40AFF46}"/>
                  </a:ext>
                </a:extLst>
              </p:cNvPr>
              <p:cNvSpPr txBox="1"/>
              <p:nvPr/>
            </p:nvSpPr>
            <p:spPr>
              <a:xfrm>
                <a:off x="988967" y="5793938"/>
                <a:ext cx="5113577" cy="537263"/>
              </a:xfrm>
              <a:prstGeom prst="rect">
                <a:avLst/>
              </a:prstGeom>
              <a:noFill/>
              <a:ln>
                <a:noFill/>
              </a:ln>
            </p:spPr>
            <p:txBody>
              <a:bodyPr wrap="square" lIns="0" tIns="0" rIns="0" bIns="0" rtlCol="0">
                <a:spAutoFit/>
              </a:bodyPr>
              <a:lstStyle/>
              <a:p>
                <a:pPr indent="-248863" defTabSz="946094">
                  <a:spcAft>
                    <a:spcPts val="816"/>
                  </a:spcAft>
                </a:pPr>
                <a14:m>
                  <m:oMathPara xmlns:m="http://schemas.openxmlformats.org/officeDocument/2006/math">
                    <m:oMathParaPr>
                      <m:jc m:val="centerGroup"/>
                    </m:oMathParaPr>
                    <m:oMath xmlns:m="http://schemas.openxmlformats.org/officeDocument/2006/math">
                      <m:sSub>
                        <m:sSubPr>
                          <m:ctrlPr>
                            <a:rPr lang="en-US" sz="1089" i="1" smtClean="0">
                              <a:solidFill>
                                <a:srgbClr val="000000"/>
                              </a:solidFill>
                              <a:latin typeface="Cambria Math" panose="02040503050406030204" pitchFamily="18" charset="0"/>
                            </a:rPr>
                          </m:ctrlPr>
                        </m:sSubPr>
                        <m:e>
                          <m:r>
                            <a:rPr lang="en-US" sz="1089" b="0" i="1" smtClean="0">
                              <a:solidFill>
                                <a:srgbClr val="000000"/>
                              </a:solidFill>
                              <a:latin typeface="Cambria Math" panose="02040503050406030204" pitchFamily="18" charset="0"/>
                            </a:rPr>
                            <m:t>𝐼𝑅𝐵</m:t>
                          </m:r>
                        </m:e>
                        <m:sub>
                          <m:r>
                            <a:rPr lang="en-US" sz="1089" b="0" i="1" smtClean="0">
                              <a:solidFill>
                                <a:srgbClr val="000000"/>
                              </a:solidFill>
                              <a:latin typeface="Cambria Math" panose="02040503050406030204" pitchFamily="18" charset="0"/>
                            </a:rPr>
                            <m:t>𝑟𝑤</m:t>
                          </m:r>
                        </m:sub>
                      </m:sSub>
                      <m:r>
                        <a:rPr lang="en-US" sz="1089" i="1">
                          <a:solidFill>
                            <a:srgbClr val="000000"/>
                          </a:solidFill>
                          <a:latin typeface="Cambria Math" panose="02040503050406030204" pitchFamily="18" charset="0"/>
                        </a:rPr>
                        <m:t>=12,5</m:t>
                      </m:r>
                      <m:d>
                        <m:dPr>
                          <m:ctrlPr>
                            <a:rPr lang="en-US" sz="1089" i="1">
                              <a:solidFill>
                                <a:srgbClr val="000000"/>
                              </a:solidFill>
                              <a:latin typeface="Cambria Math" panose="02040503050406030204" pitchFamily="18" charset="0"/>
                            </a:rPr>
                          </m:ctrlPr>
                        </m:dPr>
                        <m:e>
                          <m:r>
                            <a:rPr lang="en-US" sz="1089" i="1">
                              <a:solidFill>
                                <a:srgbClr val="000000"/>
                              </a:solidFill>
                              <a:latin typeface="Cambria Math" panose="02040503050406030204" pitchFamily="18" charset="0"/>
                            </a:rPr>
                            <m:t>Ф</m:t>
                          </m:r>
                          <m:d>
                            <m:dPr>
                              <m:begChr m:val="["/>
                              <m:endChr m:val="]"/>
                              <m:ctrlPr>
                                <a:rPr lang="en-US" sz="1089" i="1">
                                  <a:solidFill>
                                    <a:srgbClr val="000000"/>
                                  </a:solidFill>
                                  <a:latin typeface="Cambria Math" panose="02040503050406030204" pitchFamily="18" charset="0"/>
                                </a:rPr>
                              </m:ctrlPr>
                            </m:dPr>
                            <m:e>
                              <m:f>
                                <m:fPr>
                                  <m:ctrlPr>
                                    <a:rPr lang="en-US" sz="1089" i="1">
                                      <a:solidFill>
                                        <a:srgbClr val="000000"/>
                                      </a:solidFill>
                                      <a:latin typeface="Cambria Math" panose="02040503050406030204" pitchFamily="18" charset="0"/>
                                    </a:rPr>
                                  </m:ctrlPr>
                                </m:fPr>
                                <m:num>
                                  <m:sSup>
                                    <m:sSupPr>
                                      <m:ctrlPr>
                                        <a:rPr lang="en-US" sz="1089" i="1">
                                          <a:solidFill>
                                            <a:srgbClr val="000000"/>
                                          </a:solidFill>
                                          <a:latin typeface="Cambria Math" panose="02040503050406030204" pitchFamily="18" charset="0"/>
                                        </a:rPr>
                                      </m:ctrlPr>
                                    </m:sSupPr>
                                    <m:e>
                                      <m:r>
                                        <a:rPr lang="ru-RU" sz="1089" i="1">
                                          <a:solidFill>
                                            <a:srgbClr val="000000"/>
                                          </a:solidFill>
                                          <a:latin typeface="Cambria Math" panose="02040503050406030204" pitchFamily="18" charset="0"/>
                                        </a:rPr>
                                        <m:t>Ф</m:t>
                                      </m:r>
                                    </m:e>
                                    <m:sup>
                                      <m:r>
                                        <a:rPr lang="en-US" sz="1089" i="1">
                                          <a:solidFill>
                                            <a:srgbClr val="000000"/>
                                          </a:solidFill>
                                          <a:latin typeface="Cambria Math" panose="02040503050406030204" pitchFamily="18" charset="0"/>
                                        </a:rPr>
                                        <m:t>−1</m:t>
                                      </m:r>
                                    </m:sup>
                                  </m:sSup>
                                  <m:d>
                                    <m:dPr>
                                      <m:ctrlPr>
                                        <a:rPr lang="en-US" sz="1089" i="1">
                                          <a:solidFill>
                                            <a:srgbClr val="000000"/>
                                          </a:solidFill>
                                          <a:latin typeface="Cambria Math" panose="02040503050406030204" pitchFamily="18" charset="0"/>
                                        </a:rPr>
                                      </m:ctrlPr>
                                    </m:dPr>
                                    <m:e>
                                      <m:r>
                                        <a:rPr lang="en-US" sz="1089" i="1">
                                          <a:solidFill>
                                            <a:srgbClr val="000000"/>
                                          </a:solidFill>
                                          <a:latin typeface="Cambria Math" panose="02040503050406030204" pitchFamily="18" charset="0"/>
                                        </a:rPr>
                                        <m:t>𝑃𝐷</m:t>
                                      </m:r>
                                    </m:e>
                                  </m:d>
                                  <m:r>
                                    <a:rPr lang="en-US" sz="1089" i="1">
                                      <a:solidFill>
                                        <a:srgbClr val="000000"/>
                                      </a:solidFill>
                                      <a:latin typeface="Cambria Math" panose="02040503050406030204" pitchFamily="18" charset="0"/>
                                    </a:rPr>
                                    <m:t>+</m:t>
                                  </m:r>
                                  <m:rad>
                                    <m:radPr>
                                      <m:degHide m:val="on"/>
                                      <m:ctrlPr>
                                        <a:rPr lang="en-US" sz="1089" i="1">
                                          <a:solidFill>
                                            <a:srgbClr val="000000"/>
                                          </a:solidFill>
                                          <a:latin typeface="Cambria Math" panose="02040503050406030204" pitchFamily="18" charset="0"/>
                                        </a:rPr>
                                      </m:ctrlPr>
                                    </m:radPr>
                                    <m:deg/>
                                    <m:e>
                                      <m:r>
                                        <a:rPr lang="en-US" sz="1089" i="1">
                                          <a:solidFill>
                                            <a:srgbClr val="000000"/>
                                          </a:solidFill>
                                          <a:latin typeface="Cambria Math" panose="02040503050406030204" pitchFamily="18" charset="0"/>
                                        </a:rPr>
                                        <m:t>𝑅</m:t>
                                      </m:r>
                                    </m:e>
                                  </m:rad>
                                  <m:r>
                                    <a:rPr lang="en-US" sz="1089" i="1">
                                      <a:solidFill>
                                        <a:srgbClr val="000000"/>
                                      </a:solidFill>
                                      <a:latin typeface="Cambria Math" panose="02040503050406030204" pitchFamily="18" charset="0"/>
                                    </a:rPr>
                                    <m:t>∙</m:t>
                                  </m:r>
                                  <m:sSup>
                                    <m:sSupPr>
                                      <m:ctrlPr>
                                        <a:rPr lang="en-US" sz="1089" i="1">
                                          <a:solidFill>
                                            <a:srgbClr val="000000"/>
                                          </a:solidFill>
                                          <a:latin typeface="Cambria Math" panose="02040503050406030204" pitchFamily="18" charset="0"/>
                                        </a:rPr>
                                      </m:ctrlPr>
                                    </m:sSupPr>
                                    <m:e>
                                      <m:r>
                                        <a:rPr lang="ru-RU" sz="1089" i="1">
                                          <a:solidFill>
                                            <a:srgbClr val="000000"/>
                                          </a:solidFill>
                                          <a:latin typeface="Cambria Math" panose="02040503050406030204" pitchFamily="18" charset="0"/>
                                        </a:rPr>
                                        <m:t>Ф</m:t>
                                      </m:r>
                                    </m:e>
                                    <m:sup>
                                      <m:r>
                                        <a:rPr lang="en-US" sz="1089" i="1">
                                          <a:solidFill>
                                            <a:srgbClr val="000000"/>
                                          </a:solidFill>
                                          <a:latin typeface="Cambria Math" panose="02040503050406030204" pitchFamily="18" charset="0"/>
                                        </a:rPr>
                                        <m:t>−1</m:t>
                                      </m:r>
                                    </m:sup>
                                  </m:sSup>
                                  <m:d>
                                    <m:dPr>
                                      <m:ctrlPr>
                                        <a:rPr lang="en-US" sz="1089" i="1">
                                          <a:solidFill>
                                            <a:srgbClr val="000000"/>
                                          </a:solidFill>
                                          <a:latin typeface="Cambria Math" panose="02040503050406030204" pitchFamily="18" charset="0"/>
                                        </a:rPr>
                                      </m:ctrlPr>
                                    </m:dPr>
                                    <m:e>
                                      <m:r>
                                        <a:rPr lang="en-US" sz="1089" i="1">
                                          <a:solidFill>
                                            <a:srgbClr val="000000"/>
                                          </a:solidFill>
                                          <a:latin typeface="Cambria Math" panose="02040503050406030204" pitchFamily="18" charset="0"/>
                                        </a:rPr>
                                        <m:t>0,999</m:t>
                                      </m:r>
                                    </m:e>
                                  </m:d>
                                </m:num>
                                <m:den>
                                  <m:rad>
                                    <m:radPr>
                                      <m:degHide m:val="on"/>
                                      <m:ctrlPr>
                                        <a:rPr lang="en-US" sz="1089" i="1">
                                          <a:solidFill>
                                            <a:srgbClr val="000000"/>
                                          </a:solidFill>
                                          <a:latin typeface="Cambria Math" panose="02040503050406030204" pitchFamily="18" charset="0"/>
                                        </a:rPr>
                                      </m:ctrlPr>
                                    </m:radPr>
                                    <m:deg/>
                                    <m:e>
                                      <m:r>
                                        <a:rPr lang="en-US" sz="1089" i="1">
                                          <a:solidFill>
                                            <a:srgbClr val="000000"/>
                                          </a:solidFill>
                                          <a:latin typeface="Cambria Math" panose="02040503050406030204" pitchFamily="18" charset="0"/>
                                        </a:rPr>
                                        <m:t>1−</m:t>
                                      </m:r>
                                      <m:r>
                                        <a:rPr lang="en-US" sz="1089" i="1">
                                          <a:solidFill>
                                            <a:srgbClr val="000000"/>
                                          </a:solidFill>
                                          <a:latin typeface="Cambria Math" panose="02040503050406030204" pitchFamily="18" charset="0"/>
                                        </a:rPr>
                                        <m:t>𝑅</m:t>
                                      </m:r>
                                    </m:e>
                                  </m:rad>
                                </m:den>
                              </m:f>
                            </m:e>
                          </m:d>
                          <m:r>
                            <a:rPr lang="en-US" sz="1089" i="1">
                              <a:solidFill>
                                <a:srgbClr val="000000"/>
                              </a:solidFill>
                              <a:latin typeface="Cambria Math" panose="02040503050406030204" pitchFamily="18" charset="0"/>
                            </a:rPr>
                            <m:t>∙</m:t>
                          </m:r>
                          <m:r>
                            <a:rPr lang="en-US" sz="1089" b="0" i="1" smtClean="0">
                              <a:solidFill>
                                <a:srgbClr val="000000"/>
                              </a:solidFill>
                              <a:latin typeface="Cambria Math" panose="02040503050406030204" pitchFamily="18" charset="0"/>
                            </a:rPr>
                            <m:t>𝐿𝐺𝐷</m:t>
                          </m:r>
                          <m:r>
                            <a:rPr lang="en-US" sz="1089" i="1">
                              <a:solidFill>
                                <a:srgbClr val="000000"/>
                              </a:solidFill>
                              <a:latin typeface="Cambria Math" panose="02040503050406030204" pitchFamily="18" charset="0"/>
                            </a:rPr>
                            <m:t>−</m:t>
                          </m:r>
                          <m:r>
                            <a:rPr lang="en-US" sz="1089" i="1">
                              <a:solidFill>
                                <a:srgbClr val="000000"/>
                              </a:solidFill>
                              <a:latin typeface="Cambria Math" panose="02040503050406030204" pitchFamily="18" charset="0"/>
                            </a:rPr>
                            <m:t>𝑃𝐷</m:t>
                          </m:r>
                          <m:r>
                            <a:rPr lang="en-US" sz="1089" i="1">
                              <a:solidFill>
                                <a:srgbClr val="000000"/>
                              </a:solidFill>
                              <a:latin typeface="Cambria Math" panose="02040503050406030204" pitchFamily="18" charset="0"/>
                            </a:rPr>
                            <m:t>∙</m:t>
                          </m:r>
                          <m:r>
                            <a:rPr lang="en-US" sz="1089" b="0" i="1" smtClean="0">
                              <a:solidFill>
                                <a:srgbClr val="000000"/>
                              </a:solidFill>
                              <a:latin typeface="Cambria Math" panose="02040503050406030204" pitchFamily="18" charset="0"/>
                            </a:rPr>
                            <m:t>𝐿𝐺𝐷</m:t>
                          </m:r>
                        </m:e>
                      </m:d>
                      <m:r>
                        <a:rPr lang="en-US" sz="1089" i="1">
                          <a:solidFill>
                            <a:srgbClr val="000000"/>
                          </a:solidFill>
                          <a:latin typeface="Cambria Math" panose="02040503050406030204" pitchFamily="18" charset="0"/>
                        </a:rPr>
                        <m:t>∙</m:t>
                      </m:r>
                      <m:f>
                        <m:fPr>
                          <m:ctrlPr>
                            <a:rPr lang="en-US" sz="1089" i="1">
                              <a:solidFill>
                                <a:srgbClr val="000000"/>
                              </a:solidFill>
                              <a:latin typeface="Cambria Math" panose="02040503050406030204" pitchFamily="18" charset="0"/>
                            </a:rPr>
                          </m:ctrlPr>
                        </m:fPr>
                        <m:num>
                          <m:r>
                            <a:rPr lang="en-US" sz="1089" i="1">
                              <a:solidFill>
                                <a:srgbClr val="000000"/>
                              </a:solidFill>
                              <a:latin typeface="Cambria Math" panose="02040503050406030204" pitchFamily="18" charset="0"/>
                            </a:rPr>
                            <m:t>1+</m:t>
                          </m:r>
                          <m:d>
                            <m:dPr>
                              <m:ctrlPr>
                                <a:rPr lang="en-US" sz="1089" i="1">
                                  <a:solidFill>
                                    <a:srgbClr val="000000"/>
                                  </a:solidFill>
                                  <a:latin typeface="Cambria Math" panose="02040503050406030204" pitchFamily="18" charset="0"/>
                                </a:rPr>
                              </m:ctrlPr>
                            </m:dPr>
                            <m:e>
                              <m:r>
                                <a:rPr lang="en-US" sz="1089" i="1">
                                  <a:solidFill>
                                    <a:srgbClr val="000000"/>
                                  </a:solidFill>
                                  <a:latin typeface="Cambria Math" panose="02040503050406030204" pitchFamily="18" charset="0"/>
                                </a:rPr>
                                <m:t>𝑀</m:t>
                              </m:r>
                              <m:r>
                                <a:rPr lang="en-US" sz="1089" i="1">
                                  <a:solidFill>
                                    <a:srgbClr val="000000"/>
                                  </a:solidFill>
                                  <a:latin typeface="Cambria Math" panose="02040503050406030204" pitchFamily="18" charset="0"/>
                                </a:rPr>
                                <m:t>−2,5</m:t>
                              </m:r>
                            </m:e>
                          </m:d>
                          <m:r>
                            <a:rPr lang="en-US" sz="1089" i="1">
                              <a:solidFill>
                                <a:srgbClr val="000000"/>
                              </a:solidFill>
                              <a:latin typeface="Cambria Math" panose="02040503050406030204" pitchFamily="18" charset="0"/>
                            </a:rPr>
                            <m:t>∙</m:t>
                          </m:r>
                          <m:r>
                            <a:rPr lang="en-US" sz="1089" i="1">
                              <a:solidFill>
                                <a:srgbClr val="000000"/>
                              </a:solidFill>
                              <a:latin typeface="Cambria Math" panose="02040503050406030204" pitchFamily="18" charset="0"/>
                            </a:rPr>
                            <m:t>𝑏</m:t>
                          </m:r>
                        </m:num>
                        <m:den>
                          <m:r>
                            <a:rPr lang="en-US" sz="1089" i="1">
                              <a:solidFill>
                                <a:srgbClr val="000000"/>
                              </a:solidFill>
                              <a:latin typeface="Cambria Math" panose="02040503050406030204" pitchFamily="18" charset="0"/>
                            </a:rPr>
                            <m:t>1−1,5∙</m:t>
                          </m:r>
                          <m:r>
                            <a:rPr lang="en-US" sz="1089" i="1">
                              <a:solidFill>
                                <a:srgbClr val="000000"/>
                              </a:solidFill>
                              <a:latin typeface="Cambria Math" panose="02040503050406030204" pitchFamily="18" charset="0"/>
                            </a:rPr>
                            <m:t>𝑏</m:t>
                          </m:r>
                        </m:den>
                      </m:f>
                    </m:oMath>
                  </m:oMathPara>
                </a14:m>
                <a:endParaRPr lang="en-US" sz="1089" dirty="0">
                  <a:solidFill>
                    <a:srgbClr val="000000"/>
                  </a:solidFill>
                  <a:latin typeface="Georgia" pitchFamily="18" charset="0"/>
                </a:endParaRPr>
              </a:p>
            </p:txBody>
          </p:sp>
        </mc:Choice>
        <mc:Fallback xmlns="">
          <p:sp>
            <p:nvSpPr>
              <p:cNvPr id="33" name="TextBox 32">
                <a:extLst>
                  <a:ext uri="{FF2B5EF4-FFF2-40B4-BE49-F238E27FC236}">
                    <a16:creationId xmlns:a16="http://schemas.microsoft.com/office/drawing/2014/main" id="{23EBBFCB-C0D2-4810-A2C6-767CE40AFF46}"/>
                  </a:ext>
                </a:extLst>
              </p:cNvPr>
              <p:cNvSpPr txBox="1">
                <a:spLocks noRot="1" noChangeAspect="1" noMove="1" noResize="1" noEditPoints="1" noAdjustHandles="1" noChangeArrowheads="1" noChangeShapeType="1" noTextEdit="1"/>
              </p:cNvSpPr>
              <p:nvPr/>
            </p:nvSpPr>
            <p:spPr>
              <a:xfrm>
                <a:off x="988967" y="5793938"/>
                <a:ext cx="5113577" cy="537263"/>
              </a:xfrm>
              <a:prstGeom prst="rect">
                <a:avLst/>
              </a:prstGeom>
              <a:blipFill>
                <a:blip r:embed="rId10"/>
                <a:stretch>
                  <a:fillRect/>
                </a:stretch>
              </a:blipFill>
              <a:ln>
                <a:noFill/>
              </a:ln>
            </p:spPr>
            <p:txBody>
              <a:bodyPr/>
              <a:lstStyle/>
              <a:p>
                <a:r>
                  <a:rPr lang="ru-RU">
                    <a:noFill/>
                  </a:rPr>
                  <a:t> </a:t>
                </a:r>
              </a:p>
            </p:txBody>
          </p:sp>
        </mc:Fallback>
      </mc:AlternateContent>
    </p:spTree>
    <p:extLst>
      <p:ext uri="{BB962C8B-B14F-4D97-AF65-F5344CB8AC3E}">
        <p14:creationId xmlns:p14="http://schemas.microsoft.com/office/powerpoint/2010/main" val="437995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19</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PIT vs TTC calibration</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mc:AlternateContent xmlns:mc="http://schemas.openxmlformats.org/markup-compatibility/2006" xmlns:a14="http://schemas.microsoft.com/office/drawing/2010/main">
        <mc:Choice Requires="a14">
          <p:sp>
            <p:nvSpPr>
              <p:cNvPr id="6" name="Прямоугольник 5"/>
              <p:cNvSpPr/>
              <p:nvPr/>
            </p:nvSpPr>
            <p:spPr>
              <a:xfrm>
                <a:off x="2583209" y="1006154"/>
                <a:ext cx="7023589" cy="671787"/>
              </a:xfrm>
              <a:prstGeom prst="rect">
                <a:avLst/>
              </a:prstGeom>
              <a:ln>
                <a:solidFill>
                  <a:schemeClr val="accent5">
                    <a:lumMod val="50000"/>
                  </a:schemeClr>
                </a:solidFill>
              </a:ln>
            </p:spPr>
            <p:txBody>
              <a:bodyPr wrap="none">
                <a:spAutoFit/>
              </a:bodyPr>
              <a:lstStyle/>
              <a:p>
                <a:r>
                  <a:rPr lang="en-US" sz="2400" dirty="0">
                    <a:latin typeface="Arial" panose="020B0604020202020204" pitchFamily="34" charset="0"/>
                    <a:cs typeface="Arial" panose="020B0604020202020204" pitchFamily="34" charset="0"/>
                  </a:rPr>
                  <a:t>DR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𝑁𝑢𝑚𝑏𝑒𝑟</m:t>
                        </m:r>
                        <m:r>
                          <a:rPr lang="en-US" sz="2400" b="0" i="1" smtClean="0">
                            <a:latin typeface="Cambria Math" panose="02040503050406030204" pitchFamily="18" charset="0"/>
                          </a:rPr>
                          <m:t> </m:t>
                        </m:r>
                        <m:r>
                          <a:rPr lang="en-US" sz="2400" b="0" i="1" smtClean="0">
                            <a:latin typeface="Cambria Math" panose="02040503050406030204" pitchFamily="18" charset="0"/>
                          </a:rPr>
                          <m:t>𝑜𝑓</m:t>
                        </m:r>
                        <m:r>
                          <a:rPr lang="en-US" sz="2400" b="0" i="1" smtClean="0">
                            <a:latin typeface="Cambria Math" panose="02040503050406030204" pitchFamily="18" charset="0"/>
                          </a:rPr>
                          <m:t> </m:t>
                        </m:r>
                        <m:r>
                          <a:rPr lang="en-US" sz="2400" b="0" i="1" smtClean="0">
                            <a:latin typeface="Cambria Math" panose="02040503050406030204" pitchFamily="18" charset="0"/>
                          </a:rPr>
                          <m:t>𝑑𝑒𝑓𝑎𝑢𝑙𝑡𝑠</m:t>
                        </m:r>
                        <m:r>
                          <a:rPr lang="en-US" sz="2400" b="0" i="1" smtClean="0">
                            <a:latin typeface="Cambria Math" panose="02040503050406030204" pitchFamily="18" charset="0"/>
                          </a:rPr>
                          <m:t> </m:t>
                        </m:r>
                        <m:r>
                          <a:rPr lang="en-US" sz="2400" b="0" i="1" smtClean="0">
                            <a:latin typeface="Cambria Math" panose="02040503050406030204" pitchFamily="18" charset="0"/>
                          </a:rPr>
                          <m:t>𝑑𝑢𝑟𝑖𝑛𝑔</m:t>
                        </m:r>
                        <m:r>
                          <a:rPr lang="en-US" sz="2400" b="0" i="1" smtClean="0">
                            <a:latin typeface="Cambria Math" panose="02040503050406030204" pitchFamily="18" charset="0"/>
                          </a:rPr>
                          <m:t> </m:t>
                        </m:r>
                        <m:r>
                          <a:rPr lang="en-US" sz="2400" b="0" i="1" smtClean="0">
                            <a:latin typeface="Cambria Math" panose="02040503050406030204" pitchFamily="18" charset="0"/>
                          </a:rPr>
                          <m:t>𝑡h𝑒</m:t>
                        </m:r>
                        <m:r>
                          <a:rPr lang="en-US" sz="2400" b="0" i="1" smtClean="0">
                            <a:latin typeface="Cambria Math" panose="02040503050406030204" pitchFamily="18" charset="0"/>
                          </a:rPr>
                          <m:t> </m:t>
                        </m:r>
                        <m:r>
                          <a:rPr lang="en-US" sz="2400" b="0" i="1" smtClean="0">
                            <a:latin typeface="Cambria Math" panose="02040503050406030204" pitchFamily="18" charset="0"/>
                          </a:rPr>
                          <m:t>𝑝𝑒𝑟𝑖𝑜𝑑</m:t>
                        </m:r>
                      </m:num>
                      <m:den>
                        <m:r>
                          <a:rPr lang="en-US" sz="2400" b="0" i="1" smtClean="0">
                            <a:latin typeface="Cambria Math" panose="02040503050406030204" pitchFamily="18" charset="0"/>
                          </a:rPr>
                          <m:t>𝑁𝑢𝑚𝑏𝑒𝑟</m:t>
                        </m:r>
                        <m:r>
                          <a:rPr lang="en-US" sz="2400" b="0" i="1" smtClean="0">
                            <a:latin typeface="Cambria Math" panose="02040503050406030204" pitchFamily="18" charset="0"/>
                          </a:rPr>
                          <m:t> </m:t>
                        </m:r>
                        <m:r>
                          <a:rPr lang="en-US" sz="2400" b="0" i="1" smtClean="0">
                            <a:latin typeface="Cambria Math" panose="02040503050406030204" pitchFamily="18" charset="0"/>
                          </a:rPr>
                          <m:t>𝑜𝑓</m:t>
                        </m:r>
                        <m:r>
                          <a:rPr lang="en-US" sz="2400" b="0" i="1" smtClean="0">
                            <a:latin typeface="Cambria Math" panose="02040503050406030204" pitchFamily="18" charset="0"/>
                          </a:rPr>
                          <m:t> </m:t>
                        </m:r>
                        <m:r>
                          <a:rPr lang="en-US" sz="2400" b="0" i="1" smtClean="0">
                            <a:latin typeface="Cambria Math" panose="02040503050406030204" pitchFamily="18" charset="0"/>
                          </a:rPr>
                          <m:t>𝑛𝑜𝑛</m:t>
                        </m:r>
                        <m:r>
                          <a:rPr lang="en-US" sz="2400" b="0" i="1" smtClean="0">
                            <a:latin typeface="Cambria Math" panose="02040503050406030204" pitchFamily="18" charset="0"/>
                          </a:rPr>
                          <m:t> </m:t>
                        </m:r>
                        <m:r>
                          <a:rPr lang="en-US" sz="2400" b="0" i="1" smtClean="0">
                            <a:latin typeface="Cambria Math" panose="02040503050406030204" pitchFamily="18" charset="0"/>
                          </a:rPr>
                          <m:t>𝑑𝑒𝑓𝑎𝑢𝑙𝑡𝑠</m:t>
                        </m:r>
                        <m:r>
                          <a:rPr lang="en-US" sz="2400" b="0" i="1" smtClean="0">
                            <a:latin typeface="Cambria Math" panose="02040503050406030204" pitchFamily="18" charset="0"/>
                          </a:rPr>
                          <m:t> </m:t>
                        </m:r>
                        <m:r>
                          <a:rPr lang="en-US" sz="2400" b="0" i="1" smtClean="0">
                            <a:latin typeface="Cambria Math" panose="02040503050406030204" pitchFamily="18" charset="0"/>
                          </a:rPr>
                          <m:t>𝑎𝑡</m:t>
                        </m:r>
                        <m:r>
                          <a:rPr lang="en-US" sz="2400" b="0" i="1" smtClean="0">
                            <a:latin typeface="Cambria Math" panose="02040503050406030204" pitchFamily="18" charset="0"/>
                          </a:rPr>
                          <m:t> </m:t>
                        </m:r>
                        <m:r>
                          <a:rPr lang="en-US" sz="2400" b="0" i="1" smtClean="0">
                            <a:latin typeface="Cambria Math" panose="02040503050406030204" pitchFamily="18" charset="0"/>
                          </a:rPr>
                          <m:t>𝑡h𝑒</m:t>
                        </m:r>
                        <m:r>
                          <a:rPr lang="en-US" sz="2400" b="0" i="1" smtClean="0">
                            <a:latin typeface="Cambria Math" panose="02040503050406030204" pitchFamily="18" charset="0"/>
                          </a:rPr>
                          <m:t> </m:t>
                        </m:r>
                        <m:r>
                          <a:rPr lang="en-US" sz="2400" b="0" i="1" smtClean="0">
                            <a:latin typeface="Cambria Math" panose="02040503050406030204" pitchFamily="18" charset="0"/>
                          </a:rPr>
                          <m:t>𝑏𝑒𝑔𝑖𝑛𝑖𝑛𝑔</m:t>
                        </m:r>
                        <m:r>
                          <a:rPr lang="en-US" sz="2400" b="0" i="1" smtClean="0">
                            <a:latin typeface="Cambria Math" panose="02040503050406030204" pitchFamily="18" charset="0"/>
                          </a:rPr>
                          <m:t> </m:t>
                        </m:r>
                        <m:r>
                          <a:rPr lang="en-US" sz="2400" b="0" i="1" smtClean="0">
                            <a:latin typeface="Cambria Math" panose="02040503050406030204" pitchFamily="18" charset="0"/>
                          </a:rPr>
                          <m:t>𝑜𝑓</m:t>
                        </m:r>
                        <m:r>
                          <a:rPr lang="en-US" sz="2400" b="0" i="1" smtClean="0">
                            <a:latin typeface="Cambria Math" panose="02040503050406030204" pitchFamily="18" charset="0"/>
                          </a:rPr>
                          <m:t> </m:t>
                        </m:r>
                        <m:r>
                          <a:rPr lang="en-US" sz="2400" b="0" i="1" smtClean="0">
                            <a:latin typeface="Cambria Math" panose="02040503050406030204" pitchFamily="18" charset="0"/>
                          </a:rPr>
                          <m:t>𝑡h𝑒</m:t>
                        </m:r>
                        <m:r>
                          <a:rPr lang="en-US" sz="2400" b="0" i="1" smtClean="0">
                            <a:latin typeface="Cambria Math" panose="02040503050406030204" pitchFamily="18" charset="0"/>
                          </a:rPr>
                          <m:t> </m:t>
                        </m:r>
                        <m:r>
                          <a:rPr lang="en-US" sz="2400" b="0" i="1" smtClean="0">
                            <a:latin typeface="Cambria Math" panose="02040503050406030204" pitchFamily="18" charset="0"/>
                          </a:rPr>
                          <m:t>𝑝𝑒𝑟𝑖𝑜𝑑</m:t>
                        </m:r>
                      </m:den>
                    </m:f>
                  </m:oMath>
                </a14:m>
                <a:endParaRPr lang="en-US" sz="2400" dirty="0">
                  <a:latin typeface="Arial" panose="020B0604020202020204" pitchFamily="34" charset="0"/>
                  <a:cs typeface="Arial" panose="020B0604020202020204" pitchFamily="34" charset="0"/>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2583209" y="1006154"/>
                <a:ext cx="7023589" cy="671787"/>
              </a:xfrm>
              <a:prstGeom prst="rect">
                <a:avLst/>
              </a:prstGeom>
              <a:blipFill>
                <a:blip r:embed="rId3"/>
                <a:stretch>
                  <a:fillRect l="-1300" b="-893"/>
                </a:stretch>
              </a:blipFill>
              <a:ln>
                <a:solidFill>
                  <a:schemeClr val="accent5">
                    <a:lumMod val="50000"/>
                  </a:schemeClr>
                </a:solidFill>
              </a:ln>
            </p:spPr>
            <p:txBody>
              <a:bodyPr/>
              <a:lstStyle/>
              <a:p>
                <a:r>
                  <a:rPr lang="ru-RU">
                    <a:noFill/>
                  </a:rPr>
                  <a:t> </a:t>
                </a:r>
              </a:p>
            </p:txBody>
          </p:sp>
        </mc:Fallback>
      </mc:AlternateContent>
      <p:pic>
        <p:nvPicPr>
          <p:cNvPr id="8" name="Рисунок 7"/>
          <p:cNvPicPr>
            <a:picLocks noChangeAspect="1"/>
          </p:cNvPicPr>
          <p:nvPr/>
        </p:nvPicPr>
        <p:blipFill>
          <a:blip r:embed="rId4"/>
          <a:stretch>
            <a:fillRect/>
          </a:stretch>
        </p:blipFill>
        <p:spPr>
          <a:xfrm>
            <a:off x="1074877" y="1771049"/>
            <a:ext cx="9084522" cy="4853375"/>
          </a:xfrm>
          <a:prstGeom prst="rect">
            <a:avLst/>
          </a:prstGeom>
        </p:spPr>
      </p:pic>
    </p:spTree>
    <p:extLst>
      <p:ext uri="{BB962C8B-B14F-4D97-AF65-F5344CB8AC3E}">
        <p14:creationId xmlns:p14="http://schemas.microsoft.com/office/powerpoint/2010/main" val="123856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Definition of credit risk</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4" name="Прямоугольник 3"/>
          <p:cNvSpPr/>
          <p:nvPr/>
        </p:nvSpPr>
        <p:spPr>
          <a:xfrm>
            <a:off x="381958" y="980880"/>
            <a:ext cx="11643465" cy="5478423"/>
          </a:xfrm>
          <a:prstGeom prst="rect">
            <a:avLst/>
          </a:prstGeom>
        </p:spPr>
        <p:txBody>
          <a:bodyPr wrap="square">
            <a:spAutoFit/>
          </a:bodyPr>
          <a:lstStyle/>
          <a:p>
            <a:r>
              <a:rPr lang="en-US" sz="2500" dirty="0">
                <a:solidFill>
                  <a:srgbClr val="111111"/>
                </a:solidFill>
                <a:latin typeface="SourceSansPro"/>
              </a:rPr>
              <a:t>Credit risk is the </a:t>
            </a:r>
            <a:r>
              <a:rPr lang="en-US" sz="2500" b="1" dirty="0">
                <a:solidFill>
                  <a:srgbClr val="111111"/>
                </a:solidFill>
                <a:latin typeface="SourceSansPro"/>
              </a:rPr>
              <a:t>possibility</a:t>
            </a:r>
            <a:r>
              <a:rPr lang="en-US" sz="2500" dirty="0">
                <a:solidFill>
                  <a:srgbClr val="111111"/>
                </a:solidFill>
                <a:latin typeface="SourceSansPro"/>
              </a:rPr>
              <a:t> of a </a:t>
            </a:r>
            <a:r>
              <a:rPr lang="en-US" sz="2500" b="1" dirty="0">
                <a:solidFill>
                  <a:srgbClr val="111111"/>
                </a:solidFill>
                <a:latin typeface="SourceSansPro"/>
              </a:rPr>
              <a:t>loss</a:t>
            </a:r>
            <a:r>
              <a:rPr lang="en-US" sz="2500" dirty="0">
                <a:solidFill>
                  <a:srgbClr val="111111"/>
                </a:solidFill>
                <a:latin typeface="SourceSansPro"/>
              </a:rPr>
              <a:t> resulting from a borrower's </a:t>
            </a:r>
            <a:r>
              <a:rPr lang="en-US" sz="2500" b="1" dirty="0">
                <a:solidFill>
                  <a:srgbClr val="111111"/>
                </a:solidFill>
                <a:latin typeface="SourceSansPro"/>
              </a:rPr>
              <a:t>failure to repay a loan</a:t>
            </a:r>
            <a:r>
              <a:rPr lang="en-US" sz="2500" dirty="0">
                <a:solidFill>
                  <a:srgbClr val="111111"/>
                </a:solidFill>
                <a:latin typeface="SourceSansPro"/>
              </a:rPr>
              <a:t> or </a:t>
            </a:r>
            <a:r>
              <a:rPr lang="en-US" sz="2500" b="1" dirty="0">
                <a:solidFill>
                  <a:srgbClr val="111111"/>
                </a:solidFill>
                <a:latin typeface="SourceSansPro"/>
              </a:rPr>
              <a:t>meet contractual obligations</a:t>
            </a:r>
            <a:r>
              <a:rPr lang="en-US" sz="2500" dirty="0">
                <a:solidFill>
                  <a:srgbClr val="111111"/>
                </a:solidFill>
                <a:latin typeface="SourceSansPro"/>
              </a:rPr>
              <a:t>.</a:t>
            </a:r>
          </a:p>
          <a:p>
            <a:endParaRPr lang="en-US" sz="2500" dirty="0">
              <a:solidFill>
                <a:srgbClr val="111111"/>
              </a:solidFill>
              <a:latin typeface="SourceSansPro"/>
            </a:endParaRPr>
          </a:p>
          <a:p>
            <a:r>
              <a:rPr lang="en-US" sz="2500" dirty="0">
                <a:solidFill>
                  <a:srgbClr val="111111"/>
                </a:solidFill>
                <a:latin typeface="SourceSansPro"/>
              </a:rPr>
              <a:t>Examples:</a:t>
            </a:r>
          </a:p>
          <a:p>
            <a:pPr marL="342900" indent="-342900">
              <a:buFont typeface="Arial" panose="020B0604020202020204" pitchFamily="34" charset="0"/>
              <a:buChar char="•"/>
            </a:pPr>
            <a:r>
              <a:rPr lang="en-US" sz="2500" dirty="0">
                <a:solidFill>
                  <a:srgbClr val="111111"/>
                </a:solidFill>
                <a:latin typeface="SourceSansPro"/>
              </a:rPr>
              <a:t>Unwillingness to pay because of any reasons (bankruptcy, legal claim to the bank, other)</a:t>
            </a:r>
          </a:p>
          <a:p>
            <a:pPr marL="342900" indent="-342900">
              <a:buFont typeface="Arial" panose="020B0604020202020204" pitchFamily="34" charset="0"/>
              <a:buChar char="•"/>
            </a:pPr>
            <a:r>
              <a:rPr lang="en-US" sz="2500" dirty="0">
                <a:solidFill>
                  <a:srgbClr val="111111"/>
                </a:solidFill>
                <a:latin typeface="SourceSansPro"/>
              </a:rPr>
              <a:t>Overdue payments</a:t>
            </a:r>
          </a:p>
          <a:p>
            <a:pPr marL="342900" indent="-342900">
              <a:buFont typeface="Arial" panose="020B0604020202020204" pitchFamily="34" charset="0"/>
              <a:buChar char="•"/>
            </a:pPr>
            <a:r>
              <a:rPr lang="en-US" sz="2500" dirty="0">
                <a:solidFill>
                  <a:srgbClr val="111111"/>
                </a:solidFill>
                <a:latin typeface="SourceSansPro"/>
              </a:rPr>
              <a:t>Concession with discount</a:t>
            </a:r>
          </a:p>
          <a:p>
            <a:pPr marL="342900" indent="-342900">
              <a:buFont typeface="Arial" panose="020B0604020202020204" pitchFamily="34" charset="0"/>
              <a:buChar char="•"/>
            </a:pPr>
            <a:r>
              <a:rPr lang="en-US" sz="2500" dirty="0">
                <a:solidFill>
                  <a:srgbClr val="111111"/>
                </a:solidFill>
                <a:latin typeface="SourceSansPro"/>
              </a:rPr>
              <a:t>Restructuring:</a:t>
            </a:r>
          </a:p>
          <a:p>
            <a:pPr marL="800100" lvl="1" indent="-342900">
              <a:buFont typeface="Arial" panose="020B0604020202020204" pitchFamily="34" charset="0"/>
              <a:buChar char="•"/>
            </a:pPr>
            <a:r>
              <a:rPr lang="en-US" sz="2500" dirty="0">
                <a:solidFill>
                  <a:srgbClr val="111111"/>
                </a:solidFill>
                <a:latin typeface="SourceSansPro"/>
              </a:rPr>
              <a:t>Write-off of any outstanding balance (principal, interest, commission, fines other balances)</a:t>
            </a:r>
          </a:p>
          <a:p>
            <a:pPr marL="800100" lvl="1" indent="-342900">
              <a:buFont typeface="Arial" panose="020B0604020202020204" pitchFamily="34" charset="0"/>
              <a:buChar char="•"/>
            </a:pPr>
            <a:r>
              <a:rPr lang="en-US" sz="2500" dirty="0">
                <a:solidFill>
                  <a:srgbClr val="111111"/>
                </a:solidFill>
                <a:latin typeface="SourceSansPro"/>
              </a:rPr>
              <a:t>Payment holidays</a:t>
            </a:r>
          </a:p>
          <a:p>
            <a:pPr marL="800100" lvl="1" indent="-342900">
              <a:buFont typeface="Arial" panose="020B0604020202020204" pitchFamily="34" charset="0"/>
              <a:buChar char="•"/>
            </a:pPr>
            <a:r>
              <a:rPr lang="en-US" sz="2500" dirty="0">
                <a:solidFill>
                  <a:srgbClr val="111111"/>
                </a:solidFill>
                <a:latin typeface="SourceSansPro"/>
              </a:rPr>
              <a:t>Decrease of interest rate on Loan as consequence</a:t>
            </a:r>
            <a:r>
              <a:rPr lang="ru-RU" sz="2500" dirty="0">
                <a:solidFill>
                  <a:srgbClr val="111111"/>
                </a:solidFill>
                <a:latin typeface="SourceSansPro"/>
              </a:rPr>
              <a:t> </a:t>
            </a:r>
            <a:r>
              <a:rPr lang="en-US" sz="2500" dirty="0">
                <a:solidFill>
                  <a:srgbClr val="111111"/>
                </a:solidFill>
                <a:latin typeface="SourceSansPro"/>
              </a:rPr>
              <a:t>of financial problems of the borrower</a:t>
            </a:r>
          </a:p>
        </p:txBody>
      </p:sp>
    </p:spTree>
    <p:extLst>
      <p:ext uri="{BB962C8B-B14F-4D97-AF65-F5344CB8AC3E}">
        <p14:creationId xmlns:p14="http://schemas.microsoft.com/office/powerpoint/2010/main" val="2684015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1"/>
            </p:custDataLst>
            <p:extLst>
              <p:ext uri="{D42A27DB-BD31-4B8C-83A1-F6EECF244321}">
                <p14:modId xmlns:p14="http://schemas.microsoft.com/office/powerpoint/2010/main" val="220596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4" name="Объект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8" name="Rectangle 62">
            <a:extLst>
              <a:ext uri="{FF2B5EF4-FFF2-40B4-BE49-F238E27FC236}">
                <a16:creationId xmlns:a16="http://schemas.microsoft.com/office/drawing/2014/main" id="{A75CD90E-3BF7-45C4-A05E-5A1D94F0CF9B}"/>
              </a:ext>
            </a:extLst>
          </p:cNvPr>
          <p:cNvSpPr/>
          <p:nvPr/>
        </p:nvSpPr>
        <p:spPr>
          <a:xfrm>
            <a:off x="2153528" y="5526853"/>
            <a:ext cx="4866235" cy="11572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A839E10-539A-4403-9A86-CEA877A7F342}"/>
              </a:ext>
            </a:extLst>
          </p:cNvPr>
          <p:cNvSpPr txBox="1"/>
          <p:nvPr/>
        </p:nvSpPr>
        <p:spPr>
          <a:xfrm>
            <a:off x="2193515" y="5590150"/>
            <a:ext cx="1201277" cy="430887"/>
          </a:xfrm>
          <a:prstGeom prst="rect">
            <a:avLst/>
          </a:prstGeom>
          <a:noFill/>
        </p:spPr>
        <p:txBody>
          <a:bodyPr wrap="square" rtlCol="0">
            <a:spAutoFit/>
          </a:bodyPr>
          <a:lstStyle/>
          <a:p>
            <a:r>
              <a:rPr lang="en-US" sz="1100" i="1" dirty="0">
                <a:latin typeface="Arial" panose="020B0604020202020204" pitchFamily="34" charset="0"/>
                <a:cs typeface="Arial" panose="020B0604020202020204" pitchFamily="34" charset="0"/>
              </a:rPr>
              <a:t>Or Basel slotting</a:t>
            </a:r>
          </a:p>
        </p:txBody>
      </p:sp>
      <p:sp>
        <p:nvSpPr>
          <p:cNvPr id="2" name="Номер слайда 1"/>
          <p:cNvSpPr>
            <a:spLocks noGrp="1"/>
          </p:cNvSpPr>
          <p:nvPr>
            <p:ph type="sldNum" sz="quarter" idx="12"/>
          </p:nvPr>
        </p:nvSpPr>
        <p:spPr/>
        <p:txBody>
          <a:bodyPr/>
          <a:lstStyle/>
          <a:p>
            <a:fld id="{48F63A3B-78C7-47BE-AE5E-E10140E04643}" type="slidenum">
              <a:rPr lang="en-US" smtClean="0"/>
              <a:t>20</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RWA on Credit risk - IRB calculations (2/2)</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7" name="Rectangle 51">
            <a:extLst>
              <a:ext uri="{FF2B5EF4-FFF2-40B4-BE49-F238E27FC236}">
                <a16:creationId xmlns:a16="http://schemas.microsoft.com/office/drawing/2014/main" id="{887772E1-BB81-4047-9030-1BACBF476B7E}"/>
              </a:ext>
            </a:extLst>
          </p:cNvPr>
          <p:cNvSpPr/>
          <p:nvPr/>
        </p:nvSpPr>
        <p:spPr>
          <a:xfrm>
            <a:off x="2153529" y="3631046"/>
            <a:ext cx="4100261" cy="123695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6">
            <a:extLst>
              <a:ext uri="{FF2B5EF4-FFF2-40B4-BE49-F238E27FC236}">
                <a16:creationId xmlns:a16="http://schemas.microsoft.com/office/drawing/2014/main" id="{FDF7FB0C-4D23-4CDA-9FDF-675F8B96CEE2}"/>
              </a:ext>
            </a:extLst>
          </p:cNvPr>
          <p:cNvSpPr/>
          <p:nvPr/>
        </p:nvSpPr>
        <p:spPr>
          <a:xfrm>
            <a:off x="6362678" y="2447594"/>
            <a:ext cx="650292" cy="51761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0">
            <a:extLst>
              <a:ext uri="{FF2B5EF4-FFF2-40B4-BE49-F238E27FC236}">
                <a16:creationId xmlns:a16="http://schemas.microsoft.com/office/drawing/2014/main" id="{87380AEB-5114-43C9-B00E-70E926AB2F59}"/>
              </a:ext>
            </a:extLst>
          </p:cNvPr>
          <p:cNvSpPr/>
          <p:nvPr/>
        </p:nvSpPr>
        <p:spPr>
          <a:xfrm>
            <a:off x="2155234" y="2450151"/>
            <a:ext cx="4100261" cy="51761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78">
            <a:extLst>
              <a:ext uri="{FF2B5EF4-FFF2-40B4-BE49-F238E27FC236}">
                <a16:creationId xmlns:a16="http://schemas.microsoft.com/office/drawing/2014/main" id="{6FFB6BDB-C5BD-4044-9EE9-D78CE0D5E102}"/>
              </a:ext>
            </a:extLst>
          </p:cNvPr>
          <p:cNvSpPr/>
          <p:nvPr/>
        </p:nvSpPr>
        <p:spPr bwMode="ltGray">
          <a:xfrm>
            <a:off x="260821" y="2453437"/>
            <a:ext cx="1780637" cy="505539"/>
          </a:xfrm>
          <a:prstGeom prst="rect">
            <a:avLst/>
          </a:prstGeom>
          <a:solidFill>
            <a:srgbClr val="F2F2F2"/>
          </a:solidFill>
          <a:ln>
            <a:noFill/>
          </a:ln>
          <a:effectLst/>
        </p:spPr>
        <p:style>
          <a:lnRef idx="3">
            <a:schemeClr val="lt1"/>
          </a:lnRef>
          <a:fillRef idx="1">
            <a:schemeClr val="accent2"/>
          </a:fillRef>
          <a:effectRef idx="1">
            <a:schemeClr val="accent2"/>
          </a:effectRef>
          <a:fontRef idx="minor">
            <a:schemeClr val="lt1"/>
          </a:fontRef>
        </p:style>
        <p:txBody>
          <a:bodyPr lIns="87333" tIns="43666" rIns="87333" bIns="43666" rtlCol="0" anchor="ctr"/>
          <a:lstStyle/>
          <a:p>
            <a:pPr algn="ctr" defTabSz="946094"/>
            <a:r>
              <a:rPr lang="en-US" sz="1452" b="1" dirty="0">
                <a:solidFill>
                  <a:schemeClr val="tx2"/>
                </a:solidFill>
              </a:rPr>
              <a:t>Other corporates</a:t>
            </a:r>
            <a:endParaRPr lang="ru-RU" sz="1452" b="1" dirty="0">
              <a:solidFill>
                <a:schemeClr val="tx2"/>
              </a:solidFill>
            </a:endParaRPr>
          </a:p>
        </p:txBody>
      </p:sp>
      <p:grpSp>
        <p:nvGrpSpPr>
          <p:cNvPr id="12" name="Group 1">
            <a:extLst>
              <a:ext uri="{FF2B5EF4-FFF2-40B4-BE49-F238E27FC236}">
                <a16:creationId xmlns:a16="http://schemas.microsoft.com/office/drawing/2014/main" id="{1A8B1E20-3844-4DC1-B77B-40341CB33B89}"/>
              </a:ext>
            </a:extLst>
          </p:cNvPr>
          <p:cNvGrpSpPr/>
          <p:nvPr/>
        </p:nvGrpSpPr>
        <p:grpSpPr>
          <a:xfrm>
            <a:off x="260821" y="1414445"/>
            <a:ext cx="5760838" cy="722388"/>
            <a:chOff x="2092659" y="1073653"/>
            <a:chExt cx="5105581" cy="722388"/>
          </a:xfrm>
        </p:grpSpPr>
        <p:sp>
          <p:nvSpPr>
            <p:cNvPr id="13" name="Rectangle 77">
              <a:extLst>
                <a:ext uri="{FF2B5EF4-FFF2-40B4-BE49-F238E27FC236}">
                  <a16:creationId xmlns:a16="http://schemas.microsoft.com/office/drawing/2014/main" id="{20302DE4-2218-4FED-878B-796550A7E49B}"/>
                </a:ext>
              </a:extLst>
            </p:cNvPr>
            <p:cNvSpPr/>
            <p:nvPr/>
          </p:nvSpPr>
          <p:spPr bwMode="ltGray">
            <a:xfrm>
              <a:off x="2092659" y="1073653"/>
              <a:ext cx="5105580" cy="528877"/>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94"/>
              <a:endParaRPr lang="ru-RU" sz="1862" dirty="0">
                <a:solidFill>
                  <a:srgbClr val="FFFFFF"/>
                </a:solidFill>
                <a:latin typeface="Georgia"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3EBBFCB-C0D2-4810-A2C6-767CE40AFF46}"/>
                    </a:ext>
                  </a:extLst>
                </p:cNvPr>
                <p:cNvSpPr txBox="1"/>
                <p:nvPr/>
              </p:nvSpPr>
              <p:spPr>
                <a:xfrm>
                  <a:off x="2092659" y="1094887"/>
                  <a:ext cx="5105581" cy="701154"/>
                </a:xfrm>
                <a:prstGeom prst="rect">
                  <a:avLst/>
                </a:prstGeom>
                <a:noFill/>
                <a:ln>
                  <a:noFill/>
                </a:ln>
              </p:spPr>
              <p:txBody>
                <a:bodyPr wrap="square" lIns="0" tIns="0" rIns="0" bIns="0" rtlCol="0">
                  <a:spAutoFit/>
                </a:bodyPr>
                <a:lstStyle/>
                <a:p>
                  <a:pPr indent="-248863" defTabSz="946094">
                    <a:spcAft>
                      <a:spcPts val="816"/>
                    </a:spcAft>
                  </a:pPr>
                  <a14:m>
                    <m:oMathPara xmlns:m="http://schemas.openxmlformats.org/officeDocument/2006/math">
                      <m:oMathParaPr>
                        <m:jc m:val="centerGroup"/>
                      </m:oMathParaPr>
                      <m:oMath xmlns:m="http://schemas.openxmlformats.org/officeDocument/2006/math">
                        <m:sSub>
                          <m:sSubPr>
                            <m:ctrlPr>
                              <a:rPr lang="en-US" sz="1089" i="1" smtClean="0">
                                <a:solidFill>
                                  <a:srgbClr val="000000"/>
                                </a:solidFill>
                                <a:latin typeface="Cambria Math" panose="02040503050406030204" pitchFamily="18" charset="0"/>
                              </a:rPr>
                            </m:ctrlPr>
                          </m:sSubPr>
                          <m:e>
                            <m:r>
                              <a:rPr lang="en-US" sz="1089" b="0" i="1" smtClean="0">
                                <a:solidFill>
                                  <a:srgbClr val="000000"/>
                                </a:solidFill>
                                <a:latin typeface="Cambria Math" panose="02040503050406030204" pitchFamily="18" charset="0"/>
                              </a:rPr>
                              <m:t>𝐼𝑅𝐵</m:t>
                            </m:r>
                            <m:r>
                              <a:rPr lang="ru-RU" sz="1089" i="1">
                                <a:solidFill>
                                  <a:srgbClr val="000000"/>
                                </a:solidFill>
                                <a:latin typeface="Cambria Math" panose="02040503050406030204" pitchFamily="18" charset="0"/>
                              </a:rPr>
                              <m:t>К</m:t>
                            </m:r>
                          </m:e>
                          <m:sub>
                            <m:r>
                              <a:rPr lang="en-US" sz="1089" b="0" i="1" smtClean="0">
                                <a:solidFill>
                                  <a:srgbClr val="000000"/>
                                </a:solidFill>
                                <a:latin typeface="Cambria Math" panose="02040503050406030204" pitchFamily="18" charset="0"/>
                              </a:rPr>
                              <m:t>𝑟𝑤</m:t>
                            </m:r>
                          </m:sub>
                        </m:sSub>
                        <m:r>
                          <a:rPr lang="en-US" sz="1089" i="1">
                            <a:solidFill>
                              <a:srgbClr val="000000"/>
                            </a:solidFill>
                            <a:latin typeface="Cambria Math" panose="02040503050406030204" pitchFamily="18" charset="0"/>
                          </a:rPr>
                          <m:t>=12,5</m:t>
                        </m:r>
                        <m:d>
                          <m:dPr>
                            <m:ctrlPr>
                              <a:rPr lang="en-US" sz="1089" i="1">
                                <a:solidFill>
                                  <a:srgbClr val="000000"/>
                                </a:solidFill>
                                <a:latin typeface="Cambria Math" panose="02040503050406030204" pitchFamily="18" charset="0"/>
                              </a:rPr>
                            </m:ctrlPr>
                          </m:dPr>
                          <m:e>
                            <m:r>
                              <a:rPr lang="en-US" sz="1089" i="1">
                                <a:solidFill>
                                  <a:srgbClr val="000000"/>
                                </a:solidFill>
                                <a:latin typeface="Cambria Math" panose="02040503050406030204" pitchFamily="18" charset="0"/>
                              </a:rPr>
                              <m:t>Ф</m:t>
                            </m:r>
                            <m:d>
                              <m:dPr>
                                <m:begChr m:val="["/>
                                <m:endChr m:val="]"/>
                                <m:ctrlPr>
                                  <a:rPr lang="en-US" sz="1089" i="1">
                                    <a:solidFill>
                                      <a:srgbClr val="000000"/>
                                    </a:solidFill>
                                    <a:latin typeface="Cambria Math" panose="02040503050406030204" pitchFamily="18" charset="0"/>
                                  </a:rPr>
                                </m:ctrlPr>
                              </m:dPr>
                              <m:e>
                                <m:f>
                                  <m:fPr>
                                    <m:ctrlPr>
                                      <a:rPr lang="en-US" sz="1089" i="1">
                                        <a:solidFill>
                                          <a:srgbClr val="000000"/>
                                        </a:solidFill>
                                        <a:latin typeface="Cambria Math" panose="02040503050406030204" pitchFamily="18" charset="0"/>
                                      </a:rPr>
                                    </m:ctrlPr>
                                  </m:fPr>
                                  <m:num>
                                    <m:sSup>
                                      <m:sSupPr>
                                        <m:ctrlPr>
                                          <a:rPr lang="en-US" sz="1089" i="1">
                                            <a:solidFill>
                                              <a:srgbClr val="000000"/>
                                            </a:solidFill>
                                            <a:latin typeface="Cambria Math" panose="02040503050406030204" pitchFamily="18" charset="0"/>
                                          </a:rPr>
                                        </m:ctrlPr>
                                      </m:sSupPr>
                                      <m:e>
                                        <m:r>
                                          <a:rPr lang="ru-RU" sz="1089" i="1">
                                            <a:solidFill>
                                              <a:srgbClr val="000000"/>
                                            </a:solidFill>
                                            <a:latin typeface="Cambria Math" panose="02040503050406030204" pitchFamily="18" charset="0"/>
                                          </a:rPr>
                                          <m:t>Ф</m:t>
                                        </m:r>
                                      </m:e>
                                      <m:sup>
                                        <m:r>
                                          <a:rPr lang="en-US" sz="1089" i="1">
                                            <a:solidFill>
                                              <a:srgbClr val="000000"/>
                                            </a:solidFill>
                                            <a:latin typeface="Cambria Math" panose="02040503050406030204" pitchFamily="18" charset="0"/>
                                          </a:rPr>
                                          <m:t>−1</m:t>
                                        </m:r>
                                      </m:sup>
                                    </m:sSup>
                                    <m:d>
                                      <m:dPr>
                                        <m:ctrlPr>
                                          <a:rPr lang="en-US" sz="1089" i="1">
                                            <a:solidFill>
                                              <a:srgbClr val="000000"/>
                                            </a:solidFill>
                                            <a:latin typeface="Cambria Math" panose="02040503050406030204" pitchFamily="18" charset="0"/>
                                          </a:rPr>
                                        </m:ctrlPr>
                                      </m:dPr>
                                      <m:e>
                                        <m:r>
                                          <a:rPr lang="en-US" sz="1089" i="1">
                                            <a:solidFill>
                                              <a:srgbClr val="000000"/>
                                            </a:solidFill>
                                            <a:latin typeface="Cambria Math" panose="02040503050406030204" pitchFamily="18" charset="0"/>
                                          </a:rPr>
                                          <m:t>𝑃𝐷</m:t>
                                        </m:r>
                                      </m:e>
                                    </m:d>
                                    <m:r>
                                      <a:rPr lang="en-US" sz="1089" i="1">
                                        <a:solidFill>
                                          <a:srgbClr val="000000"/>
                                        </a:solidFill>
                                        <a:latin typeface="Cambria Math" panose="02040503050406030204" pitchFamily="18" charset="0"/>
                                      </a:rPr>
                                      <m:t>+</m:t>
                                    </m:r>
                                    <m:rad>
                                      <m:radPr>
                                        <m:degHide m:val="on"/>
                                        <m:ctrlPr>
                                          <a:rPr lang="en-US" sz="1089" i="1">
                                            <a:solidFill>
                                              <a:srgbClr val="000000"/>
                                            </a:solidFill>
                                            <a:latin typeface="Cambria Math" panose="02040503050406030204" pitchFamily="18" charset="0"/>
                                          </a:rPr>
                                        </m:ctrlPr>
                                      </m:radPr>
                                      <m:deg/>
                                      <m:e>
                                        <m:r>
                                          <a:rPr lang="en-US" sz="1089" i="1">
                                            <a:solidFill>
                                              <a:srgbClr val="000000"/>
                                            </a:solidFill>
                                            <a:latin typeface="Cambria Math" panose="02040503050406030204" pitchFamily="18" charset="0"/>
                                          </a:rPr>
                                          <m:t>𝑅</m:t>
                                        </m:r>
                                      </m:e>
                                    </m:rad>
                                    <m:r>
                                      <a:rPr lang="en-US" sz="1089" i="1">
                                        <a:solidFill>
                                          <a:srgbClr val="000000"/>
                                        </a:solidFill>
                                        <a:latin typeface="Cambria Math" panose="02040503050406030204" pitchFamily="18" charset="0"/>
                                      </a:rPr>
                                      <m:t>∙</m:t>
                                    </m:r>
                                    <m:sSup>
                                      <m:sSupPr>
                                        <m:ctrlPr>
                                          <a:rPr lang="en-US" sz="1089" i="1">
                                            <a:solidFill>
                                              <a:srgbClr val="000000"/>
                                            </a:solidFill>
                                            <a:latin typeface="Cambria Math" panose="02040503050406030204" pitchFamily="18" charset="0"/>
                                          </a:rPr>
                                        </m:ctrlPr>
                                      </m:sSupPr>
                                      <m:e>
                                        <m:r>
                                          <a:rPr lang="ru-RU" sz="1089" i="1">
                                            <a:solidFill>
                                              <a:srgbClr val="000000"/>
                                            </a:solidFill>
                                            <a:latin typeface="Cambria Math" panose="02040503050406030204" pitchFamily="18" charset="0"/>
                                          </a:rPr>
                                          <m:t>Ф</m:t>
                                        </m:r>
                                      </m:e>
                                      <m:sup>
                                        <m:r>
                                          <a:rPr lang="en-US" sz="1089" i="1">
                                            <a:solidFill>
                                              <a:srgbClr val="000000"/>
                                            </a:solidFill>
                                            <a:latin typeface="Cambria Math" panose="02040503050406030204" pitchFamily="18" charset="0"/>
                                          </a:rPr>
                                          <m:t>−1</m:t>
                                        </m:r>
                                      </m:sup>
                                    </m:sSup>
                                    <m:d>
                                      <m:dPr>
                                        <m:ctrlPr>
                                          <a:rPr lang="en-US" sz="1089" i="1">
                                            <a:solidFill>
                                              <a:srgbClr val="000000"/>
                                            </a:solidFill>
                                            <a:latin typeface="Cambria Math" panose="02040503050406030204" pitchFamily="18" charset="0"/>
                                          </a:rPr>
                                        </m:ctrlPr>
                                      </m:dPr>
                                      <m:e>
                                        <m:r>
                                          <a:rPr lang="en-US" sz="1089" i="1">
                                            <a:solidFill>
                                              <a:srgbClr val="000000"/>
                                            </a:solidFill>
                                            <a:latin typeface="Cambria Math" panose="02040503050406030204" pitchFamily="18" charset="0"/>
                                          </a:rPr>
                                          <m:t>0,999</m:t>
                                        </m:r>
                                      </m:e>
                                    </m:d>
                                  </m:num>
                                  <m:den>
                                    <m:rad>
                                      <m:radPr>
                                        <m:degHide m:val="on"/>
                                        <m:ctrlPr>
                                          <a:rPr lang="en-US" sz="1089" i="1">
                                            <a:solidFill>
                                              <a:srgbClr val="000000"/>
                                            </a:solidFill>
                                            <a:latin typeface="Cambria Math" panose="02040503050406030204" pitchFamily="18" charset="0"/>
                                          </a:rPr>
                                        </m:ctrlPr>
                                      </m:radPr>
                                      <m:deg/>
                                      <m:e>
                                        <m:r>
                                          <a:rPr lang="en-US" sz="1089" i="1">
                                            <a:solidFill>
                                              <a:srgbClr val="000000"/>
                                            </a:solidFill>
                                            <a:latin typeface="Cambria Math" panose="02040503050406030204" pitchFamily="18" charset="0"/>
                                          </a:rPr>
                                          <m:t>1−</m:t>
                                        </m:r>
                                        <m:r>
                                          <a:rPr lang="en-US" sz="1089" i="1">
                                            <a:solidFill>
                                              <a:srgbClr val="000000"/>
                                            </a:solidFill>
                                            <a:latin typeface="Cambria Math" panose="02040503050406030204" pitchFamily="18" charset="0"/>
                                          </a:rPr>
                                          <m:t>𝑅</m:t>
                                        </m:r>
                                      </m:e>
                                    </m:rad>
                                  </m:den>
                                </m:f>
                              </m:e>
                            </m:d>
                            <m:r>
                              <a:rPr lang="en-US" sz="1089" i="1">
                                <a:solidFill>
                                  <a:srgbClr val="000000"/>
                                </a:solidFill>
                                <a:latin typeface="Cambria Math" panose="02040503050406030204" pitchFamily="18" charset="0"/>
                              </a:rPr>
                              <m:t>∙</m:t>
                            </m:r>
                            <m:r>
                              <a:rPr lang="en-US" sz="1089" b="0" i="1" smtClean="0">
                                <a:solidFill>
                                  <a:srgbClr val="000000"/>
                                </a:solidFill>
                                <a:latin typeface="Cambria Math" panose="02040503050406030204" pitchFamily="18" charset="0"/>
                              </a:rPr>
                              <m:t>𝐿𝐺𝐷</m:t>
                            </m:r>
                            <m:r>
                              <a:rPr lang="en-US" sz="1089" i="1">
                                <a:solidFill>
                                  <a:srgbClr val="000000"/>
                                </a:solidFill>
                                <a:latin typeface="Cambria Math" panose="02040503050406030204" pitchFamily="18" charset="0"/>
                              </a:rPr>
                              <m:t>−</m:t>
                            </m:r>
                            <m:r>
                              <a:rPr lang="en-US" sz="1089" i="1">
                                <a:solidFill>
                                  <a:srgbClr val="000000"/>
                                </a:solidFill>
                                <a:latin typeface="Cambria Math" panose="02040503050406030204" pitchFamily="18" charset="0"/>
                              </a:rPr>
                              <m:t>𝑃𝐷</m:t>
                            </m:r>
                            <m:r>
                              <a:rPr lang="en-US" sz="1089" i="1">
                                <a:solidFill>
                                  <a:srgbClr val="000000"/>
                                </a:solidFill>
                                <a:latin typeface="Cambria Math" panose="02040503050406030204" pitchFamily="18" charset="0"/>
                              </a:rPr>
                              <m:t>∙</m:t>
                            </m:r>
                            <m:r>
                              <a:rPr lang="en-US" sz="1089" b="0" i="1" smtClean="0">
                                <a:solidFill>
                                  <a:srgbClr val="000000"/>
                                </a:solidFill>
                                <a:latin typeface="Cambria Math" panose="02040503050406030204" pitchFamily="18" charset="0"/>
                              </a:rPr>
                              <m:t>𝐿𝐺𝐷</m:t>
                            </m:r>
                          </m:e>
                        </m:d>
                        <m:r>
                          <a:rPr lang="en-US" sz="1089" i="1">
                            <a:solidFill>
                              <a:srgbClr val="000000"/>
                            </a:solidFill>
                            <a:latin typeface="Cambria Math" panose="02040503050406030204" pitchFamily="18" charset="0"/>
                          </a:rPr>
                          <m:t>∙</m:t>
                        </m:r>
                        <m:f>
                          <m:fPr>
                            <m:ctrlPr>
                              <a:rPr lang="en-US" sz="1089" i="1">
                                <a:solidFill>
                                  <a:srgbClr val="000000"/>
                                </a:solidFill>
                                <a:latin typeface="Cambria Math" panose="02040503050406030204" pitchFamily="18" charset="0"/>
                              </a:rPr>
                            </m:ctrlPr>
                          </m:fPr>
                          <m:num>
                            <m:r>
                              <a:rPr lang="en-US" sz="1089" i="1">
                                <a:solidFill>
                                  <a:srgbClr val="000000"/>
                                </a:solidFill>
                                <a:latin typeface="Cambria Math" panose="02040503050406030204" pitchFamily="18" charset="0"/>
                              </a:rPr>
                              <m:t>1+</m:t>
                            </m:r>
                            <m:d>
                              <m:dPr>
                                <m:ctrlPr>
                                  <a:rPr lang="en-US" sz="1089" i="1">
                                    <a:solidFill>
                                      <a:srgbClr val="000000"/>
                                    </a:solidFill>
                                    <a:latin typeface="Cambria Math" panose="02040503050406030204" pitchFamily="18" charset="0"/>
                                  </a:rPr>
                                </m:ctrlPr>
                              </m:dPr>
                              <m:e>
                                <m:r>
                                  <a:rPr lang="en-US" sz="1089" i="1">
                                    <a:solidFill>
                                      <a:srgbClr val="000000"/>
                                    </a:solidFill>
                                    <a:latin typeface="Cambria Math" panose="02040503050406030204" pitchFamily="18" charset="0"/>
                                  </a:rPr>
                                  <m:t>𝑀</m:t>
                                </m:r>
                                <m:r>
                                  <a:rPr lang="en-US" sz="1089" i="1">
                                    <a:solidFill>
                                      <a:srgbClr val="000000"/>
                                    </a:solidFill>
                                    <a:latin typeface="Cambria Math" panose="02040503050406030204" pitchFamily="18" charset="0"/>
                                  </a:rPr>
                                  <m:t>−2,5</m:t>
                                </m:r>
                              </m:e>
                            </m:d>
                            <m:r>
                              <a:rPr lang="en-US" sz="1089" i="1">
                                <a:solidFill>
                                  <a:srgbClr val="000000"/>
                                </a:solidFill>
                                <a:latin typeface="Cambria Math" panose="02040503050406030204" pitchFamily="18" charset="0"/>
                              </a:rPr>
                              <m:t>∙</m:t>
                            </m:r>
                            <m:r>
                              <a:rPr lang="en-US" sz="1089" i="1">
                                <a:solidFill>
                                  <a:srgbClr val="000000"/>
                                </a:solidFill>
                                <a:latin typeface="Cambria Math" panose="02040503050406030204" pitchFamily="18" charset="0"/>
                              </a:rPr>
                              <m:t>𝑏</m:t>
                            </m:r>
                          </m:num>
                          <m:den>
                            <m:r>
                              <a:rPr lang="en-US" sz="1089" i="1">
                                <a:solidFill>
                                  <a:srgbClr val="000000"/>
                                </a:solidFill>
                                <a:latin typeface="Cambria Math" panose="02040503050406030204" pitchFamily="18" charset="0"/>
                              </a:rPr>
                              <m:t>1−1,5∙</m:t>
                            </m:r>
                            <m:r>
                              <a:rPr lang="en-US" sz="1089" i="1">
                                <a:solidFill>
                                  <a:srgbClr val="000000"/>
                                </a:solidFill>
                                <a:latin typeface="Cambria Math" panose="02040503050406030204" pitchFamily="18" charset="0"/>
                              </a:rPr>
                              <m:t>𝑏</m:t>
                            </m:r>
                          </m:den>
                        </m:f>
                      </m:oMath>
                    </m:oMathPara>
                  </a14:m>
                  <a:endParaRPr lang="en-US" sz="1089" dirty="0">
                    <a:solidFill>
                      <a:srgbClr val="000000"/>
                    </a:solidFill>
                    <a:latin typeface="Georgia" pitchFamily="18" charset="0"/>
                  </a:endParaRPr>
                </a:p>
              </p:txBody>
            </p:sp>
          </mc:Choice>
          <mc:Fallback xmlns="">
            <p:sp>
              <p:nvSpPr>
                <p:cNvPr id="14" name="TextBox 13">
                  <a:extLst>
                    <a:ext uri="{FF2B5EF4-FFF2-40B4-BE49-F238E27FC236}">
                      <a16:creationId xmlns:a16="http://schemas.microsoft.com/office/drawing/2014/main" id="{23EBBFCB-C0D2-4810-A2C6-767CE40AFF46}"/>
                    </a:ext>
                  </a:extLst>
                </p:cNvPr>
                <p:cNvSpPr txBox="1">
                  <a:spLocks noRot="1" noChangeAspect="1" noMove="1" noResize="1" noEditPoints="1" noAdjustHandles="1" noChangeArrowheads="1" noChangeShapeType="1" noTextEdit="1"/>
                </p:cNvSpPr>
                <p:nvPr/>
              </p:nvSpPr>
              <p:spPr>
                <a:xfrm>
                  <a:off x="2092659" y="1094887"/>
                  <a:ext cx="5105581" cy="701154"/>
                </a:xfrm>
                <a:prstGeom prst="rect">
                  <a:avLst/>
                </a:prstGeom>
                <a:blipFill>
                  <a:blip r:embed="rId6"/>
                  <a:stretch>
                    <a:fillRect/>
                  </a:stretch>
                </a:blipFill>
                <a:ln>
                  <a:noFill/>
                </a:ln>
              </p:spPr>
              <p:txBody>
                <a:bodyPr/>
                <a:lstStyle/>
                <a:p>
                  <a:r>
                    <a:rPr lang="ru-RU">
                      <a:noFill/>
                    </a:rPr>
                    <a:t> </a:t>
                  </a:r>
                </a:p>
              </p:txBody>
            </p:sp>
          </mc:Fallback>
        </mc:AlternateContent>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5CAEC7E-4632-48D4-AB70-4BC1C486A9D8}"/>
                  </a:ext>
                </a:extLst>
              </p:cNvPr>
              <p:cNvSpPr txBox="1"/>
              <p:nvPr/>
            </p:nvSpPr>
            <p:spPr>
              <a:xfrm>
                <a:off x="2155234" y="2447536"/>
                <a:ext cx="4100261" cy="576064"/>
              </a:xfrm>
              <a:prstGeom prst="rect">
                <a:avLst/>
              </a:prstGeom>
              <a:noFill/>
            </p:spPr>
            <p:txBody>
              <a:bodyPr wrap="none" lIns="0" tIns="0" rIns="0" bIns="0" rtlCol="0">
                <a:noAutofit/>
              </a:bodyPr>
              <a:lstStyle/>
              <a:p>
                <a:pPr indent="-274320">
                  <a:spcAft>
                    <a:spcPts val="900"/>
                  </a:spcAft>
                </a:pPr>
                <a14:m>
                  <m:oMathPara xmlns:m="http://schemas.openxmlformats.org/officeDocument/2006/math">
                    <m:oMathParaPr>
                      <m:jc m:val="center"/>
                    </m:oMathParaPr>
                    <m:oMath xmlns:m="http://schemas.openxmlformats.org/officeDocument/2006/math">
                      <m:r>
                        <a:rPr lang="en-US" sz="1300" b="0" i="1" smtClean="0">
                          <a:solidFill>
                            <a:schemeClr val="tx1"/>
                          </a:solidFill>
                          <a:latin typeface="Cambria Math" panose="02040503050406030204" pitchFamily="18" charset="0"/>
                        </a:rPr>
                        <m:t>𝑅</m:t>
                      </m:r>
                      <m:r>
                        <a:rPr lang="en-US" sz="1300" b="0" i="1" smtClean="0">
                          <a:latin typeface="Cambria Math" panose="02040503050406030204" pitchFamily="18" charset="0"/>
                        </a:rPr>
                        <m:t>=0,12</m:t>
                      </m:r>
                      <m:d>
                        <m:dPr>
                          <m:ctrlPr>
                            <a:rPr lang="en-US" sz="1300" b="0" i="1" smtClean="0">
                              <a:latin typeface="Cambria Math" panose="02040503050406030204" pitchFamily="18" charset="0"/>
                            </a:rPr>
                          </m:ctrlPr>
                        </m:dPr>
                        <m:e>
                          <m:f>
                            <m:fPr>
                              <m:ctrlPr>
                                <a:rPr lang="en-US" sz="1300" b="0" i="1" smtClean="0">
                                  <a:latin typeface="Cambria Math" panose="02040503050406030204" pitchFamily="18" charset="0"/>
                                </a:rPr>
                              </m:ctrlPr>
                            </m:fPr>
                            <m:num>
                              <m:r>
                                <a:rPr lang="en-US" sz="1300" b="0" i="1" smtClean="0">
                                  <a:latin typeface="Cambria Math" panose="02040503050406030204" pitchFamily="18" charset="0"/>
                                </a:rPr>
                                <m:t>1−</m:t>
                              </m:r>
                              <m:sSup>
                                <m:sSupPr>
                                  <m:ctrlPr>
                                    <a:rPr lang="en-US" sz="1300" b="0" i="1" smtClean="0">
                                      <a:latin typeface="Cambria Math" panose="02040503050406030204" pitchFamily="18" charset="0"/>
                                    </a:rPr>
                                  </m:ctrlPr>
                                </m:sSupPr>
                                <m:e>
                                  <m:r>
                                    <a:rPr lang="en-US" sz="1300" b="0" i="1" smtClean="0">
                                      <a:latin typeface="Cambria Math" panose="02040503050406030204" pitchFamily="18" charset="0"/>
                                    </a:rPr>
                                    <m:t>𝑒</m:t>
                                  </m:r>
                                </m:e>
                                <m:sup>
                                  <m:r>
                                    <a:rPr lang="en-US" sz="1300" b="0" i="1" smtClean="0">
                                      <a:latin typeface="Cambria Math" panose="02040503050406030204" pitchFamily="18" charset="0"/>
                                    </a:rPr>
                                    <m:t>−50∙</m:t>
                                  </m:r>
                                  <m:r>
                                    <a:rPr lang="en-US" sz="1300" b="0" i="1" smtClean="0">
                                      <a:latin typeface="Cambria Math" panose="02040503050406030204" pitchFamily="18" charset="0"/>
                                    </a:rPr>
                                    <m:t>𝑃𝐷</m:t>
                                  </m:r>
                                </m:sup>
                              </m:sSup>
                            </m:num>
                            <m:den>
                              <m:r>
                                <a:rPr lang="en-US" sz="1300" b="0" i="1" smtClean="0">
                                  <a:latin typeface="Cambria Math" panose="02040503050406030204" pitchFamily="18" charset="0"/>
                                </a:rPr>
                                <m:t>1−</m:t>
                              </m:r>
                              <m:sSup>
                                <m:sSupPr>
                                  <m:ctrlPr>
                                    <a:rPr lang="en-US" sz="1300" b="0" i="1" smtClean="0">
                                      <a:latin typeface="Cambria Math" panose="02040503050406030204" pitchFamily="18" charset="0"/>
                                    </a:rPr>
                                  </m:ctrlPr>
                                </m:sSupPr>
                                <m:e>
                                  <m:r>
                                    <a:rPr lang="en-US" sz="1300" b="0" i="1" smtClean="0">
                                      <a:latin typeface="Cambria Math" panose="02040503050406030204" pitchFamily="18" charset="0"/>
                                    </a:rPr>
                                    <m:t>𝑒</m:t>
                                  </m:r>
                                </m:e>
                                <m:sup>
                                  <m:r>
                                    <a:rPr lang="en-US" sz="1300" b="0" i="1" smtClean="0">
                                      <a:latin typeface="Cambria Math" panose="02040503050406030204" pitchFamily="18" charset="0"/>
                                    </a:rPr>
                                    <m:t>−50</m:t>
                                  </m:r>
                                </m:sup>
                              </m:sSup>
                            </m:den>
                          </m:f>
                        </m:e>
                      </m:d>
                      <m:r>
                        <a:rPr lang="en-US" sz="1300" b="0" i="1" smtClean="0">
                          <a:latin typeface="Cambria Math" panose="02040503050406030204" pitchFamily="18" charset="0"/>
                        </a:rPr>
                        <m:t>+0,24</m:t>
                      </m:r>
                      <m:d>
                        <m:dPr>
                          <m:ctrlPr>
                            <a:rPr lang="en-US" sz="1300" b="0" i="1" smtClean="0">
                              <a:latin typeface="Cambria Math" panose="02040503050406030204" pitchFamily="18" charset="0"/>
                            </a:rPr>
                          </m:ctrlPr>
                        </m:dPr>
                        <m:e>
                          <m:r>
                            <a:rPr lang="en-US" sz="1300" b="0" i="1" smtClean="0">
                              <a:latin typeface="Cambria Math" panose="02040503050406030204" pitchFamily="18" charset="0"/>
                            </a:rPr>
                            <m:t>1−</m:t>
                          </m:r>
                          <m:f>
                            <m:fPr>
                              <m:ctrlPr>
                                <a:rPr lang="en-US" sz="1300" b="0" i="1" smtClean="0">
                                  <a:latin typeface="Cambria Math" panose="02040503050406030204" pitchFamily="18" charset="0"/>
                                </a:rPr>
                              </m:ctrlPr>
                            </m:fPr>
                            <m:num>
                              <m:r>
                                <a:rPr lang="en-US" sz="1300" b="0" i="1" smtClean="0">
                                  <a:latin typeface="Cambria Math" panose="02040503050406030204" pitchFamily="18" charset="0"/>
                                </a:rPr>
                                <m:t>1−</m:t>
                              </m:r>
                              <m:sSup>
                                <m:sSupPr>
                                  <m:ctrlPr>
                                    <a:rPr lang="en-US" sz="1300" b="0" i="1" smtClean="0">
                                      <a:latin typeface="Cambria Math" panose="02040503050406030204" pitchFamily="18" charset="0"/>
                                    </a:rPr>
                                  </m:ctrlPr>
                                </m:sSupPr>
                                <m:e>
                                  <m:r>
                                    <a:rPr lang="en-US" sz="1300" b="0" i="1" smtClean="0">
                                      <a:latin typeface="Cambria Math" panose="02040503050406030204" pitchFamily="18" charset="0"/>
                                    </a:rPr>
                                    <m:t>𝑒</m:t>
                                  </m:r>
                                </m:e>
                                <m:sup>
                                  <m:r>
                                    <a:rPr lang="en-US" sz="1300" b="0" i="1" smtClean="0">
                                      <a:latin typeface="Cambria Math" panose="02040503050406030204" pitchFamily="18" charset="0"/>
                                    </a:rPr>
                                    <m:t>−50∙</m:t>
                                  </m:r>
                                  <m:r>
                                    <a:rPr lang="en-US" sz="1300" b="0" i="1" smtClean="0">
                                      <a:latin typeface="Cambria Math" panose="02040503050406030204" pitchFamily="18" charset="0"/>
                                    </a:rPr>
                                    <m:t>𝑃𝐷</m:t>
                                  </m:r>
                                </m:sup>
                              </m:sSup>
                            </m:num>
                            <m:den>
                              <m:r>
                                <a:rPr lang="en-US" sz="1300" b="0" i="1" smtClean="0">
                                  <a:latin typeface="Cambria Math" panose="02040503050406030204" pitchFamily="18" charset="0"/>
                                </a:rPr>
                                <m:t>1−</m:t>
                              </m:r>
                              <m:sSup>
                                <m:sSupPr>
                                  <m:ctrlPr>
                                    <a:rPr lang="en-US" sz="1300" b="0" i="1" smtClean="0">
                                      <a:latin typeface="Cambria Math" panose="02040503050406030204" pitchFamily="18" charset="0"/>
                                    </a:rPr>
                                  </m:ctrlPr>
                                </m:sSupPr>
                                <m:e>
                                  <m:r>
                                    <a:rPr lang="en-US" sz="1300" b="0" i="1" smtClean="0">
                                      <a:latin typeface="Cambria Math" panose="02040503050406030204" pitchFamily="18" charset="0"/>
                                    </a:rPr>
                                    <m:t>𝑒</m:t>
                                  </m:r>
                                </m:e>
                                <m:sup>
                                  <m:r>
                                    <a:rPr lang="en-US" sz="1300" b="0" i="1" smtClean="0">
                                      <a:latin typeface="Cambria Math" panose="02040503050406030204" pitchFamily="18" charset="0"/>
                                    </a:rPr>
                                    <m:t>−50</m:t>
                                  </m:r>
                                </m:sup>
                              </m:sSup>
                            </m:den>
                          </m:f>
                        </m:e>
                      </m:d>
                    </m:oMath>
                  </m:oMathPara>
                </a14:m>
                <a:endParaRPr lang="en-US" sz="1300" dirty="0" err="1">
                  <a:latin typeface="Georgia" pitchFamily="18" charset="0"/>
                </a:endParaRPr>
              </a:p>
            </p:txBody>
          </p:sp>
        </mc:Choice>
        <mc:Fallback xmlns="">
          <p:sp>
            <p:nvSpPr>
              <p:cNvPr id="15" name="TextBox 14">
                <a:extLst>
                  <a:ext uri="{FF2B5EF4-FFF2-40B4-BE49-F238E27FC236}">
                    <a16:creationId xmlns:a16="http://schemas.microsoft.com/office/drawing/2014/main" id="{E5CAEC7E-4632-48D4-AB70-4BC1C486A9D8}"/>
                  </a:ext>
                </a:extLst>
              </p:cNvPr>
              <p:cNvSpPr txBox="1">
                <a:spLocks noRot="1" noChangeAspect="1" noMove="1" noResize="1" noEditPoints="1" noAdjustHandles="1" noChangeArrowheads="1" noChangeShapeType="1" noTextEdit="1"/>
              </p:cNvSpPr>
              <p:nvPr/>
            </p:nvSpPr>
            <p:spPr>
              <a:xfrm>
                <a:off x="2155234" y="2447536"/>
                <a:ext cx="4100261" cy="576064"/>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434A03D-9019-429C-A0DA-8B94B368E23E}"/>
                  </a:ext>
                </a:extLst>
              </p:cNvPr>
              <p:cNvSpPr txBox="1"/>
              <p:nvPr/>
            </p:nvSpPr>
            <p:spPr>
              <a:xfrm>
                <a:off x="2153530" y="3648423"/>
                <a:ext cx="4055776" cy="1021305"/>
              </a:xfrm>
              <a:prstGeom prst="rect">
                <a:avLst/>
              </a:prstGeom>
              <a:noFill/>
            </p:spPr>
            <p:txBody>
              <a:bodyPr wrap="square" lIns="0" tIns="0" rIns="0" bIns="0" rtlCol="0">
                <a:spAutoFit/>
              </a:bodyPr>
              <a:lstStyle/>
              <a:p>
                <a:pPr indent="-274320">
                  <a:spcAft>
                    <a:spcPts val="900"/>
                  </a:spcAft>
                </a:pPr>
                <a14:m>
                  <m:oMathPara xmlns:m="http://schemas.openxmlformats.org/officeDocument/2006/math">
                    <m:oMathParaPr>
                      <m:jc m:val="centerGroup"/>
                    </m:oMathParaPr>
                    <m:oMath xmlns:m="http://schemas.openxmlformats.org/officeDocument/2006/math">
                      <m:r>
                        <a:rPr lang="en-US" sz="1300" b="0" i="1" smtClean="0">
                          <a:latin typeface="Cambria Math" panose="02040503050406030204" pitchFamily="18" charset="0"/>
                        </a:rPr>
                        <m:t>𝑅</m:t>
                      </m:r>
                      <m:r>
                        <a:rPr lang="en-US" sz="1300" b="0" i="1" smtClean="0">
                          <a:latin typeface="Cambria Math" panose="02040503050406030204" pitchFamily="18" charset="0"/>
                        </a:rPr>
                        <m:t>=0,12</m:t>
                      </m:r>
                      <m:d>
                        <m:dPr>
                          <m:ctrlPr>
                            <a:rPr lang="en-US" sz="1300" b="0" i="1" smtClean="0">
                              <a:latin typeface="Cambria Math" panose="02040503050406030204" pitchFamily="18" charset="0"/>
                            </a:rPr>
                          </m:ctrlPr>
                        </m:dPr>
                        <m:e>
                          <m:f>
                            <m:fPr>
                              <m:ctrlPr>
                                <a:rPr lang="en-US" sz="1300" b="0" i="1" smtClean="0">
                                  <a:latin typeface="Cambria Math" panose="02040503050406030204" pitchFamily="18" charset="0"/>
                                </a:rPr>
                              </m:ctrlPr>
                            </m:fPr>
                            <m:num>
                              <m:r>
                                <a:rPr lang="en-US" sz="1300" b="0" i="1" smtClean="0">
                                  <a:latin typeface="Cambria Math" panose="02040503050406030204" pitchFamily="18" charset="0"/>
                                </a:rPr>
                                <m:t>1−</m:t>
                              </m:r>
                              <m:sSup>
                                <m:sSupPr>
                                  <m:ctrlPr>
                                    <a:rPr lang="en-US" sz="1300" b="0" i="1" smtClean="0">
                                      <a:latin typeface="Cambria Math" panose="02040503050406030204" pitchFamily="18" charset="0"/>
                                    </a:rPr>
                                  </m:ctrlPr>
                                </m:sSupPr>
                                <m:e>
                                  <m:r>
                                    <a:rPr lang="en-US" sz="1300" b="0" i="1" smtClean="0">
                                      <a:latin typeface="Cambria Math" panose="02040503050406030204" pitchFamily="18" charset="0"/>
                                    </a:rPr>
                                    <m:t>𝑒</m:t>
                                  </m:r>
                                </m:e>
                                <m:sup>
                                  <m:r>
                                    <a:rPr lang="en-US" sz="1300" b="0" i="1" smtClean="0">
                                      <a:latin typeface="Cambria Math" panose="02040503050406030204" pitchFamily="18" charset="0"/>
                                    </a:rPr>
                                    <m:t>−50∙</m:t>
                                  </m:r>
                                  <m:r>
                                    <a:rPr lang="en-US" sz="1300" b="0" i="1" smtClean="0">
                                      <a:latin typeface="Cambria Math" panose="02040503050406030204" pitchFamily="18" charset="0"/>
                                    </a:rPr>
                                    <m:t>𝑃𝐷</m:t>
                                  </m:r>
                                </m:sup>
                              </m:sSup>
                            </m:num>
                            <m:den>
                              <m:r>
                                <a:rPr lang="en-US" sz="1300" b="0" i="1" smtClean="0">
                                  <a:latin typeface="Cambria Math" panose="02040503050406030204" pitchFamily="18" charset="0"/>
                                </a:rPr>
                                <m:t>1−</m:t>
                              </m:r>
                              <m:sSup>
                                <m:sSupPr>
                                  <m:ctrlPr>
                                    <a:rPr lang="en-US" sz="1300" b="0" i="1" smtClean="0">
                                      <a:latin typeface="Cambria Math" panose="02040503050406030204" pitchFamily="18" charset="0"/>
                                    </a:rPr>
                                  </m:ctrlPr>
                                </m:sSupPr>
                                <m:e>
                                  <m:r>
                                    <a:rPr lang="en-US" sz="1300" b="0" i="1" smtClean="0">
                                      <a:latin typeface="Cambria Math" panose="02040503050406030204" pitchFamily="18" charset="0"/>
                                    </a:rPr>
                                    <m:t>𝑒</m:t>
                                  </m:r>
                                </m:e>
                                <m:sup>
                                  <m:r>
                                    <a:rPr lang="en-US" sz="1300" b="0" i="1" smtClean="0">
                                      <a:latin typeface="Cambria Math" panose="02040503050406030204" pitchFamily="18" charset="0"/>
                                    </a:rPr>
                                    <m:t>−50</m:t>
                                  </m:r>
                                </m:sup>
                              </m:sSup>
                            </m:den>
                          </m:f>
                        </m:e>
                      </m:d>
                      <m:r>
                        <a:rPr lang="en-US" sz="1300" b="0" i="1" smtClean="0">
                          <a:latin typeface="Cambria Math" panose="02040503050406030204" pitchFamily="18" charset="0"/>
                        </a:rPr>
                        <m:t>+0,24</m:t>
                      </m:r>
                      <m:d>
                        <m:dPr>
                          <m:ctrlPr>
                            <a:rPr lang="en-US" sz="1300" b="0" i="1" smtClean="0">
                              <a:latin typeface="Cambria Math" panose="02040503050406030204" pitchFamily="18" charset="0"/>
                            </a:rPr>
                          </m:ctrlPr>
                        </m:dPr>
                        <m:e>
                          <m:r>
                            <a:rPr lang="en-US" sz="1300" b="0" i="1" smtClean="0">
                              <a:latin typeface="Cambria Math" panose="02040503050406030204" pitchFamily="18" charset="0"/>
                            </a:rPr>
                            <m:t>1−</m:t>
                          </m:r>
                          <m:f>
                            <m:fPr>
                              <m:ctrlPr>
                                <a:rPr lang="en-US" sz="1300" b="0" i="1" smtClean="0">
                                  <a:latin typeface="Cambria Math" panose="02040503050406030204" pitchFamily="18" charset="0"/>
                                </a:rPr>
                              </m:ctrlPr>
                            </m:fPr>
                            <m:num>
                              <m:r>
                                <a:rPr lang="en-US" sz="1300" b="0" i="1" smtClean="0">
                                  <a:latin typeface="Cambria Math" panose="02040503050406030204" pitchFamily="18" charset="0"/>
                                </a:rPr>
                                <m:t>1−</m:t>
                              </m:r>
                              <m:sSup>
                                <m:sSupPr>
                                  <m:ctrlPr>
                                    <a:rPr lang="en-US" sz="1300" b="0" i="1" smtClean="0">
                                      <a:latin typeface="Cambria Math" panose="02040503050406030204" pitchFamily="18" charset="0"/>
                                    </a:rPr>
                                  </m:ctrlPr>
                                </m:sSupPr>
                                <m:e>
                                  <m:r>
                                    <a:rPr lang="en-US" sz="1300" b="0" i="1" smtClean="0">
                                      <a:latin typeface="Cambria Math" panose="02040503050406030204" pitchFamily="18" charset="0"/>
                                    </a:rPr>
                                    <m:t>𝑒</m:t>
                                  </m:r>
                                </m:e>
                                <m:sup>
                                  <m:r>
                                    <a:rPr lang="en-US" sz="1300" b="0" i="1" smtClean="0">
                                      <a:latin typeface="Cambria Math" panose="02040503050406030204" pitchFamily="18" charset="0"/>
                                    </a:rPr>
                                    <m:t>−50∙</m:t>
                                  </m:r>
                                  <m:r>
                                    <a:rPr lang="en-US" sz="1300" b="0" i="1" smtClean="0">
                                      <a:latin typeface="Cambria Math" panose="02040503050406030204" pitchFamily="18" charset="0"/>
                                    </a:rPr>
                                    <m:t>𝑃𝐷</m:t>
                                  </m:r>
                                </m:sup>
                              </m:sSup>
                            </m:num>
                            <m:den>
                              <m:r>
                                <a:rPr lang="en-US" sz="1300" b="0" i="1" smtClean="0">
                                  <a:latin typeface="Cambria Math" panose="02040503050406030204" pitchFamily="18" charset="0"/>
                                </a:rPr>
                                <m:t>1−</m:t>
                              </m:r>
                              <m:sSup>
                                <m:sSupPr>
                                  <m:ctrlPr>
                                    <a:rPr lang="en-US" sz="1300" b="0" i="1" smtClean="0">
                                      <a:latin typeface="Cambria Math" panose="02040503050406030204" pitchFamily="18" charset="0"/>
                                    </a:rPr>
                                  </m:ctrlPr>
                                </m:sSupPr>
                                <m:e>
                                  <m:r>
                                    <a:rPr lang="en-US" sz="1300" b="0" i="1" smtClean="0">
                                      <a:latin typeface="Cambria Math" panose="02040503050406030204" pitchFamily="18" charset="0"/>
                                    </a:rPr>
                                    <m:t>𝑒</m:t>
                                  </m:r>
                                </m:e>
                                <m:sup>
                                  <m:r>
                                    <a:rPr lang="en-US" sz="1300" b="0" i="1" smtClean="0">
                                      <a:latin typeface="Cambria Math" panose="02040503050406030204" pitchFamily="18" charset="0"/>
                                    </a:rPr>
                                    <m:t>−50</m:t>
                                  </m:r>
                                </m:sup>
                              </m:sSup>
                            </m:den>
                          </m:f>
                        </m:e>
                      </m:d>
                    </m:oMath>
                    <m:oMath xmlns:m="http://schemas.openxmlformats.org/officeDocument/2006/math">
                      <m:r>
                        <a:rPr lang="ru-RU" sz="1300" b="0" i="1" smtClean="0">
                          <a:latin typeface="Cambria Math" panose="02040503050406030204" pitchFamily="18" charset="0"/>
                        </a:rPr>
                        <m:t>−0,04×</m:t>
                      </m:r>
                      <m:d>
                        <m:dPr>
                          <m:ctrlPr>
                            <a:rPr lang="en-US" sz="1300" b="0" i="1" smtClean="0">
                              <a:latin typeface="Cambria Math" panose="02040503050406030204" pitchFamily="18" charset="0"/>
                            </a:rPr>
                          </m:ctrlPr>
                        </m:dPr>
                        <m:e>
                          <m:r>
                            <a:rPr lang="en-US" sz="1300" b="0" i="1" smtClean="0">
                              <a:latin typeface="Cambria Math" panose="02040503050406030204" pitchFamily="18" charset="0"/>
                            </a:rPr>
                            <m:t>1−</m:t>
                          </m:r>
                          <m:f>
                            <m:fPr>
                              <m:ctrlPr>
                                <a:rPr lang="en-US" sz="1300" b="0" i="1" smtClean="0">
                                  <a:latin typeface="Cambria Math" panose="02040503050406030204" pitchFamily="18" charset="0"/>
                                </a:rPr>
                              </m:ctrlPr>
                            </m:fPr>
                            <m:num>
                              <m:r>
                                <a:rPr lang="en-US" sz="1300" b="0" i="1" smtClean="0">
                                  <a:latin typeface="Cambria Math" panose="02040503050406030204" pitchFamily="18" charset="0"/>
                                </a:rPr>
                                <m:t>𝑆</m:t>
                              </m:r>
                              <m:r>
                                <a:rPr lang="en-US" sz="1300" b="0" i="1" smtClean="0">
                                  <a:latin typeface="Cambria Math" panose="02040503050406030204" pitchFamily="18" charset="0"/>
                                </a:rPr>
                                <m:t>−0,1</m:t>
                              </m:r>
                              <m:r>
                                <a:rPr lang="en-US" sz="1300" b="0" i="1" smtClean="0">
                                  <a:latin typeface="Cambria Math" panose="02040503050406030204" pitchFamily="18" charset="0"/>
                                </a:rPr>
                                <m:t>𝐿</m:t>
                              </m:r>
                            </m:num>
                            <m:den>
                              <m:r>
                                <a:rPr lang="en-US" sz="1300" b="0" i="1" smtClean="0">
                                  <a:latin typeface="Cambria Math" panose="02040503050406030204" pitchFamily="18" charset="0"/>
                                </a:rPr>
                                <m:t>0,9</m:t>
                              </m:r>
                              <m:r>
                                <a:rPr lang="en-US" sz="1300" b="0" i="1" smtClean="0">
                                  <a:latin typeface="Cambria Math" panose="02040503050406030204" pitchFamily="18" charset="0"/>
                                </a:rPr>
                                <m:t>𝐿</m:t>
                              </m:r>
                            </m:den>
                          </m:f>
                        </m:e>
                      </m:d>
                    </m:oMath>
                  </m:oMathPara>
                </a14:m>
                <a:endParaRPr lang="en-US" sz="1300" dirty="0" err="1">
                  <a:latin typeface="Georgia" pitchFamily="18" charset="0"/>
                </a:endParaRPr>
              </a:p>
            </p:txBody>
          </p:sp>
        </mc:Choice>
        <mc:Fallback xmlns="">
          <p:sp>
            <p:nvSpPr>
              <p:cNvPr id="16" name="TextBox 15">
                <a:extLst>
                  <a:ext uri="{FF2B5EF4-FFF2-40B4-BE49-F238E27FC236}">
                    <a16:creationId xmlns:a16="http://schemas.microsoft.com/office/drawing/2014/main" id="{B434A03D-9019-429C-A0DA-8B94B368E23E}"/>
                  </a:ext>
                </a:extLst>
              </p:cNvPr>
              <p:cNvSpPr txBox="1">
                <a:spLocks noRot="1" noChangeAspect="1" noMove="1" noResize="1" noEditPoints="1" noAdjustHandles="1" noChangeArrowheads="1" noChangeShapeType="1" noTextEdit="1"/>
              </p:cNvSpPr>
              <p:nvPr/>
            </p:nvSpPr>
            <p:spPr>
              <a:xfrm>
                <a:off x="2153530" y="3648423"/>
                <a:ext cx="4055776" cy="1021305"/>
              </a:xfrm>
              <a:prstGeom prst="rect">
                <a:avLst/>
              </a:prstGeom>
              <a:blipFill>
                <a:blip r:embed="rId8"/>
                <a:stretch>
                  <a:fillRect t="-595"/>
                </a:stretch>
              </a:blipFill>
            </p:spPr>
            <p:txBody>
              <a:bodyPr/>
              <a:lstStyle/>
              <a:p>
                <a:r>
                  <a:rPr lang="ru-RU">
                    <a:noFill/>
                  </a:rPr>
                  <a:t> </a:t>
                </a:r>
              </a:p>
            </p:txBody>
          </p:sp>
        </mc:Fallback>
      </mc:AlternateContent>
      <p:sp>
        <p:nvSpPr>
          <p:cNvPr id="17" name="TextBox 16">
            <a:extLst>
              <a:ext uri="{FF2B5EF4-FFF2-40B4-BE49-F238E27FC236}">
                <a16:creationId xmlns:a16="http://schemas.microsoft.com/office/drawing/2014/main" id="{7204B0AD-3589-4649-ADBF-E56C941B0B0B}"/>
              </a:ext>
            </a:extLst>
          </p:cNvPr>
          <p:cNvSpPr txBox="1"/>
          <p:nvPr/>
        </p:nvSpPr>
        <p:spPr>
          <a:xfrm>
            <a:off x="6364269" y="2557781"/>
            <a:ext cx="650291"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4</a:t>
            </a:r>
            <a:r>
              <a:rPr lang="ru-RU" sz="1400" dirty="0">
                <a:latin typeface="Arial" panose="020B0604020202020204" pitchFamily="34" charset="0"/>
                <a:cs typeface="Arial" panose="020B0604020202020204" pitchFamily="34" charset="0"/>
              </a:rPr>
              <a:t>0</a:t>
            </a:r>
            <a:r>
              <a:rPr lang="en-US" sz="14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72038E8-0B7A-40AB-920C-323F97592EAB}"/>
                  </a:ext>
                </a:extLst>
              </p:cNvPr>
              <p:cNvSpPr txBox="1"/>
              <p:nvPr/>
            </p:nvSpPr>
            <p:spPr>
              <a:xfrm>
                <a:off x="7666593" y="1570358"/>
                <a:ext cx="3505149" cy="369332"/>
              </a:xfrm>
              <a:prstGeom prst="rect">
                <a:avLst/>
              </a:prstGeom>
              <a:noFill/>
            </p:spPr>
            <p:txBody>
              <a:bodyPr wrap="none" lIns="0" tIns="0" rIns="0" bIns="0" rtlCol="0">
                <a:noAutofit/>
              </a:bodyPr>
              <a:lstStyle/>
              <a:p>
                <a:pPr indent="-274320">
                  <a:spcAft>
                    <a:spcPts val="900"/>
                  </a:spcAft>
                </a:pPr>
                <a14:m>
                  <m:oMathPara xmlns:m="http://schemas.openxmlformats.org/officeDocument/2006/math">
                    <m:oMathParaPr>
                      <m:jc m:val="left"/>
                    </m:oMathParaPr>
                    <m:oMath xmlns:m="http://schemas.openxmlformats.org/officeDocument/2006/math">
                      <m:sSub>
                        <m:sSubPr>
                          <m:ctrlPr>
                            <a:rPr lang="ru-RU" sz="1300" b="0" i="1" smtClean="0">
                              <a:latin typeface="Cambria Math" panose="02040503050406030204" pitchFamily="18" charset="0"/>
                            </a:rPr>
                          </m:ctrlPr>
                        </m:sSubPr>
                        <m:e>
                          <m:r>
                            <a:rPr lang="en-US" sz="1300" b="0" i="1" smtClean="0">
                              <a:latin typeface="Cambria Math" panose="02040503050406030204" pitchFamily="18" charset="0"/>
                            </a:rPr>
                            <m:t>𝐼𝑅𝐵</m:t>
                          </m:r>
                        </m:e>
                        <m:sub>
                          <m:r>
                            <a:rPr lang="en-US" sz="1300" b="0" i="1" smtClean="0">
                              <a:latin typeface="Cambria Math" panose="02040503050406030204" pitchFamily="18" charset="0"/>
                            </a:rPr>
                            <m:t>𝑟𝑤</m:t>
                          </m:r>
                        </m:sub>
                      </m:sSub>
                      <m:r>
                        <a:rPr lang="en-US" sz="1300" b="0" i="1" smtClean="0">
                          <a:latin typeface="Cambria Math" panose="02040503050406030204" pitchFamily="18" charset="0"/>
                        </a:rPr>
                        <m:t>=</m:t>
                      </m:r>
                      <m:r>
                        <m:rPr>
                          <m:sty m:val="p"/>
                        </m:rPr>
                        <a:rPr lang="en-US" sz="1300" b="0" i="0" smtClean="0">
                          <a:latin typeface="Cambria Math" panose="02040503050406030204" pitchFamily="18" charset="0"/>
                        </a:rPr>
                        <m:t>max</m:t>
                      </m:r>
                      <m:r>
                        <a:rPr lang="en-US" sz="1300" b="0" i="1" smtClean="0">
                          <a:latin typeface="Cambria Math" panose="02040503050406030204" pitchFamily="18" charset="0"/>
                        </a:rPr>
                        <m:t>⁡(0;100%−</m:t>
                      </m:r>
                      <m:r>
                        <a:rPr lang="en-US" sz="1300" b="0" i="1" smtClean="0">
                          <a:latin typeface="Cambria Math" panose="02040503050406030204" pitchFamily="18" charset="0"/>
                        </a:rPr>
                        <m:t>𝑟𝑎𝑡𝑒</m:t>
                      </m:r>
                      <m:r>
                        <a:rPr lang="en-US" sz="1300" b="0" i="1" smtClean="0">
                          <a:latin typeface="Cambria Math" panose="02040503050406030204" pitchFamily="18" charset="0"/>
                        </a:rPr>
                        <m:t> </m:t>
                      </m:r>
                      <m:r>
                        <a:rPr lang="en-US" sz="1300" b="0" i="1" smtClean="0">
                          <a:latin typeface="Cambria Math" panose="02040503050406030204" pitchFamily="18" charset="0"/>
                        </a:rPr>
                        <m:t>𝑜𝑓</m:t>
                      </m:r>
                      <m:r>
                        <a:rPr lang="en-US" sz="1300" b="0" i="1" smtClean="0">
                          <a:latin typeface="Cambria Math" panose="02040503050406030204" pitchFamily="18" charset="0"/>
                        </a:rPr>
                        <m:t> </m:t>
                      </m:r>
                      <m:r>
                        <a:rPr lang="en-US" sz="1300" b="0" i="1" smtClean="0">
                          <a:latin typeface="Cambria Math" panose="02040503050406030204" pitchFamily="18" charset="0"/>
                        </a:rPr>
                        <m:t>𝑝𝑟𝑢𝑑𝑒𝑛𝑡𝑖𝑎𝑙</m:t>
                      </m:r>
                      <m:r>
                        <a:rPr lang="en-US" sz="1300" b="0" i="1" smtClean="0">
                          <a:latin typeface="Cambria Math" panose="02040503050406030204" pitchFamily="18" charset="0"/>
                        </a:rPr>
                        <m:t> </m:t>
                      </m:r>
                      <m:r>
                        <a:rPr lang="en-US" sz="1300" b="0" i="1" smtClean="0">
                          <a:latin typeface="Cambria Math" panose="02040503050406030204" pitchFamily="18" charset="0"/>
                        </a:rPr>
                        <m:t>𝑝𝑟𝑜𝑣𝑖𝑠𝑖𝑜𝑛𝑠</m:t>
                      </m:r>
                      <m:r>
                        <a:rPr lang="ru-RU" sz="1300" b="0" i="1" smtClean="0">
                          <a:latin typeface="Cambria Math" panose="02040503050406030204" pitchFamily="18" charset="0"/>
                        </a:rPr>
                        <m:t>)</m:t>
                      </m:r>
                    </m:oMath>
                  </m:oMathPara>
                </a14:m>
                <a:endParaRPr lang="en-US" sz="1300" dirty="0" err="1">
                  <a:latin typeface="Georgia" pitchFamily="18" charset="0"/>
                </a:endParaRPr>
              </a:p>
            </p:txBody>
          </p:sp>
        </mc:Choice>
        <mc:Fallback xmlns="">
          <p:sp>
            <p:nvSpPr>
              <p:cNvPr id="18" name="TextBox 17">
                <a:extLst>
                  <a:ext uri="{FF2B5EF4-FFF2-40B4-BE49-F238E27FC236}">
                    <a16:creationId xmlns:a16="http://schemas.microsoft.com/office/drawing/2014/main" id="{B72038E8-0B7A-40AB-920C-323F97592EAB}"/>
                  </a:ext>
                </a:extLst>
              </p:cNvPr>
              <p:cNvSpPr txBox="1">
                <a:spLocks noRot="1" noChangeAspect="1" noMove="1" noResize="1" noEditPoints="1" noAdjustHandles="1" noChangeArrowheads="1" noChangeShapeType="1" noTextEdit="1"/>
              </p:cNvSpPr>
              <p:nvPr/>
            </p:nvSpPr>
            <p:spPr>
              <a:xfrm>
                <a:off x="7666593" y="1570358"/>
                <a:ext cx="3505149" cy="369332"/>
              </a:xfrm>
              <a:prstGeom prst="rect">
                <a:avLst/>
              </a:prstGeom>
              <a:blipFill>
                <a:blip r:embed="rId9"/>
                <a:stretch>
                  <a:fillRect l="-1739" r="-18435"/>
                </a:stretch>
              </a:blipFill>
            </p:spPr>
            <p:txBody>
              <a:bodyPr/>
              <a:lstStyle/>
              <a:p>
                <a:r>
                  <a:rPr lang="ru-RU">
                    <a:noFill/>
                  </a:rPr>
                  <a:t> </a:t>
                </a:r>
              </a:p>
            </p:txBody>
          </p:sp>
        </mc:Fallback>
      </mc:AlternateContent>
      <p:sp>
        <p:nvSpPr>
          <p:cNvPr id="20" name="Rectangle 28">
            <a:extLst>
              <a:ext uri="{FF2B5EF4-FFF2-40B4-BE49-F238E27FC236}">
                <a16:creationId xmlns:a16="http://schemas.microsoft.com/office/drawing/2014/main" id="{F669D8B8-B7CD-4359-9D03-D7B49F16271B}"/>
              </a:ext>
            </a:extLst>
          </p:cNvPr>
          <p:cNvSpPr/>
          <p:nvPr/>
        </p:nvSpPr>
        <p:spPr bwMode="ltGray">
          <a:xfrm>
            <a:off x="260821" y="2141593"/>
            <a:ext cx="1780637" cy="262271"/>
          </a:xfrm>
          <a:prstGeom prst="rect">
            <a:avLst/>
          </a:prstGeom>
          <a:noFill/>
          <a:ln w="6350">
            <a:noFill/>
          </a:ln>
          <a:effectLst/>
        </p:spPr>
        <p:style>
          <a:lnRef idx="3">
            <a:schemeClr val="lt1"/>
          </a:lnRef>
          <a:fillRef idx="1">
            <a:schemeClr val="accent2"/>
          </a:fillRef>
          <a:effectRef idx="1">
            <a:schemeClr val="accent2"/>
          </a:effectRef>
          <a:fontRef idx="minor">
            <a:schemeClr val="lt1"/>
          </a:fontRef>
        </p:style>
        <p:txBody>
          <a:bodyPr lIns="87333" tIns="43666" rIns="87333" bIns="43666" rtlCol="0" anchor="ctr"/>
          <a:lstStyle/>
          <a:p>
            <a:pPr algn="ctr" defTabSz="946094"/>
            <a:r>
              <a:rPr lang="en-US" sz="1452" b="1" dirty="0">
                <a:solidFill>
                  <a:schemeClr val="tx1">
                    <a:lumMod val="65000"/>
                    <a:lumOff val="35000"/>
                  </a:schemeClr>
                </a:solidFill>
              </a:rPr>
              <a:t>Segment</a:t>
            </a:r>
            <a:endParaRPr lang="ru-RU" sz="1452" b="1" dirty="0">
              <a:solidFill>
                <a:schemeClr val="tx1">
                  <a:lumMod val="65000"/>
                  <a:lumOff val="35000"/>
                </a:schemeClr>
              </a:solidFill>
            </a:endParaRPr>
          </a:p>
        </p:txBody>
      </p:sp>
      <p:sp>
        <p:nvSpPr>
          <p:cNvPr id="21" name="Rectangle 34">
            <a:extLst>
              <a:ext uri="{FF2B5EF4-FFF2-40B4-BE49-F238E27FC236}">
                <a16:creationId xmlns:a16="http://schemas.microsoft.com/office/drawing/2014/main" id="{F7BAD79B-EF8D-4A31-9052-3AD459475696}"/>
              </a:ext>
            </a:extLst>
          </p:cNvPr>
          <p:cNvSpPr/>
          <p:nvPr/>
        </p:nvSpPr>
        <p:spPr bwMode="ltGray">
          <a:xfrm>
            <a:off x="2158416" y="2136222"/>
            <a:ext cx="4050890" cy="262271"/>
          </a:xfrm>
          <a:prstGeom prst="rect">
            <a:avLst/>
          </a:prstGeom>
          <a:noFill/>
          <a:ln w="6350">
            <a:noFill/>
          </a:ln>
          <a:effectLst/>
        </p:spPr>
        <p:style>
          <a:lnRef idx="3">
            <a:schemeClr val="lt1"/>
          </a:lnRef>
          <a:fillRef idx="1">
            <a:schemeClr val="accent2"/>
          </a:fillRef>
          <a:effectRef idx="1">
            <a:schemeClr val="accent2"/>
          </a:effectRef>
          <a:fontRef idx="minor">
            <a:schemeClr val="lt1"/>
          </a:fontRef>
        </p:style>
        <p:txBody>
          <a:bodyPr lIns="87333" tIns="43666" rIns="87333" bIns="43666" rtlCol="0" anchor="ctr"/>
          <a:lstStyle/>
          <a:p>
            <a:pPr algn="ctr" defTabSz="946094"/>
            <a:r>
              <a:rPr lang="en-US" sz="1452" b="1" dirty="0">
                <a:solidFill>
                  <a:schemeClr val="tx1">
                    <a:lumMod val="65000"/>
                    <a:lumOff val="35000"/>
                  </a:schemeClr>
                </a:solidFill>
              </a:rPr>
              <a:t>Formula for R</a:t>
            </a:r>
            <a:endParaRPr lang="ru-RU" sz="1452" b="1" dirty="0">
              <a:solidFill>
                <a:schemeClr val="tx1">
                  <a:lumMod val="65000"/>
                  <a:lumOff val="35000"/>
                </a:schemeClr>
              </a:solidFill>
            </a:endParaRPr>
          </a:p>
        </p:txBody>
      </p:sp>
      <p:sp>
        <p:nvSpPr>
          <p:cNvPr id="22" name="Rectangle 35">
            <a:extLst>
              <a:ext uri="{FF2B5EF4-FFF2-40B4-BE49-F238E27FC236}">
                <a16:creationId xmlns:a16="http://schemas.microsoft.com/office/drawing/2014/main" id="{50D40BAD-07AE-4F57-A4E1-3B1298FB46F6}"/>
              </a:ext>
            </a:extLst>
          </p:cNvPr>
          <p:cNvSpPr/>
          <p:nvPr/>
        </p:nvSpPr>
        <p:spPr bwMode="ltGray">
          <a:xfrm>
            <a:off x="6365860" y="2141593"/>
            <a:ext cx="647110" cy="262271"/>
          </a:xfrm>
          <a:prstGeom prst="rect">
            <a:avLst/>
          </a:prstGeom>
          <a:noFill/>
          <a:ln w="6350">
            <a:noFill/>
          </a:ln>
          <a:effectLst/>
        </p:spPr>
        <p:style>
          <a:lnRef idx="3">
            <a:schemeClr val="lt1"/>
          </a:lnRef>
          <a:fillRef idx="1">
            <a:schemeClr val="accent2"/>
          </a:fillRef>
          <a:effectRef idx="1">
            <a:schemeClr val="accent2"/>
          </a:effectRef>
          <a:fontRef idx="minor">
            <a:schemeClr val="lt1"/>
          </a:fontRef>
        </p:style>
        <p:txBody>
          <a:bodyPr lIns="87333" tIns="43666" rIns="87333" bIns="43666" rtlCol="0" anchor="ctr"/>
          <a:lstStyle/>
          <a:p>
            <a:pPr algn="ctr" defTabSz="946094"/>
            <a:r>
              <a:rPr lang="en-US" sz="1452" b="1" dirty="0">
                <a:solidFill>
                  <a:schemeClr val="tx1">
                    <a:lumMod val="65000"/>
                    <a:lumOff val="35000"/>
                  </a:schemeClr>
                </a:solidFill>
              </a:rPr>
              <a:t>LGD</a:t>
            </a:r>
            <a:endParaRPr lang="ru-RU" sz="1452" b="1" dirty="0">
              <a:solidFill>
                <a:schemeClr val="tx1">
                  <a:lumMod val="65000"/>
                  <a:lumOff val="35000"/>
                </a:schemeClr>
              </a:solidFill>
            </a:endParaRPr>
          </a:p>
        </p:txBody>
      </p:sp>
      <p:sp>
        <p:nvSpPr>
          <p:cNvPr id="23" name="Rectangle 45">
            <a:extLst>
              <a:ext uri="{FF2B5EF4-FFF2-40B4-BE49-F238E27FC236}">
                <a16:creationId xmlns:a16="http://schemas.microsoft.com/office/drawing/2014/main" id="{FC32F121-8493-480A-BE54-458460061318}"/>
              </a:ext>
            </a:extLst>
          </p:cNvPr>
          <p:cNvSpPr/>
          <p:nvPr/>
        </p:nvSpPr>
        <p:spPr bwMode="ltGray">
          <a:xfrm>
            <a:off x="260821" y="3041855"/>
            <a:ext cx="1780637" cy="505539"/>
          </a:xfrm>
          <a:prstGeom prst="rect">
            <a:avLst/>
          </a:prstGeom>
          <a:solidFill>
            <a:srgbClr val="F2F2F2"/>
          </a:solidFill>
          <a:ln>
            <a:noFill/>
          </a:ln>
          <a:effectLst/>
        </p:spPr>
        <p:style>
          <a:lnRef idx="3">
            <a:schemeClr val="lt1"/>
          </a:lnRef>
          <a:fillRef idx="1">
            <a:schemeClr val="accent2"/>
          </a:fillRef>
          <a:effectRef idx="1">
            <a:schemeClr val="accent2"/>
          </a:effectRef>
          <a:fontRef idx="minor">
            <a:schemeClr val="lt1"/>
          </a:fontRef>
        </p:style>
        <p:txBody>
          <a:bodyPr lIns="87333" tIns="43666" rIns="87333" bIns="43666" rtlCol="0" anchor="ctr"/>
          <a:lstStyle/>
          <a:p>
            <a:pPr algn="ctr" defTabSz="946094"/>
            <a:r>
              <a:rPr lang="en-US" sz="1452" b="1" dirty="0">
                <a:solidFill>
                  <a:schemeClr val="tx2"/>
                </a:solidFill>
              </a:rPr>
              <a:t>Financial organizations</a:t>
            </a:r>
            <a:endParaRPr lang="ru-RU" sz="1452" b="1" dirty="0">
              <a:solidFill>
                <a:schemeClr val="tx2"/>
              </a:solidFill>
            </a:endParaRPr>
          </a:p>
        </p:txBody>
      </p:sp>
      <p:sp>
        <p:nvSpPr>
          <p:cNvPr id="24" name="Rectangle 47">
            <a:extLst>
              <a:ext uri="{FF2B5EF4-FFF2-40B4-BE49-F238E27FC236}">
                <a16:creationId xmlns:a16="http://schemas.microsoft.com/office/drawing/2014/main" id="{7514E09E-4658-47EB-AD2C-7986335E3362}"/>
              </a:ext>
            </a:extLst>
          </p:cNvPr>
          <p:cNvSpPr/>
          <p:nvPr/>
        </p:nvSpPr>
        <p:spPr>
          <a:xfrm>
            <a:off x="2158417" y="3044964"/>
            <a:ext cx="4095374" cy="51761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6ED478E-B4C4-4764-B000-4003F6FEBE50}"/>
                  </a:ext>
                </a:extLst>
              </p:cNvPr>
              <p:cNvSpPr txBox="1"/>
              <p:nvPr/>
            </p:nvSpPr>
            <p:spPr>
              <a:xfrm>
                <a:off x="2153529" y="3051793"/>
                <a:ext cx="4100261" cy="576064"/>
              </a:xfrm>
              <a:prstGeom prst="rect">
                <a:avLst/>
              </a:prstGeom>
              <a:noFill/>
            </p:spPr>
            <p:txBody>
              <a:bodyPr wrap="none" lIns="0" tIns="0" rIns="0" bIns="0" rtlCol="0">
                <a:noAutofit/>
              </a:bodyPr>
              <a:lstStyle/>
              <a:p>
                <a:pPr indent="-274320">
                  <a:spcAft>
                    <a:spcPts val="900"/>
                  </a:spcAft>
                </a:pPr>
                <a14:m>
                  <m:oMathPara xmlns:m="http://schemas.openxmlformats.org/officeDocument/2006/math">
                    <m:oMathParaPr>
                      <m:jc m:val="center"/>
                    </m:oMathParaPr>
                    <m:oMath xmlns:m="http://schemas.openxmlformats.org/officeDocument/2006/math">
                      <m:r>
                        <a:rPr lang="en-US" sz="1300" b="0" i="1" smtClean="0">
                          <a:solidFill>
                            <a:schemeClr val="tx1"/>
                          </a:solidFill>
                          <a:latin typeface="Cambria Math" panose="02040503050406030204" pitchFamily="18" charset="0"/>
                        </a:rPr>
                        <m:t>𝑅</m:t>
                      </m:r>
                      <m:r>
                        <a:rPr lang="en-US" sz="1300" b="0" i="1" smtClean="0">
                          <a:latin typeface="Cambria Math" panose="02040503050406030204" pitchFamily="18" charset="0"/>
                        </a:rPr>
                        <m:t>=</m:t>
                      </m:r>
                      <m:r>
                        <a:rPr lang="ru-RU" sz="1300" b="1" i="1" smtClean="0">
                          <a:latin typeface="Cambria Math" panose="02040503050406030204" pitchFamily="18" charset="0"/>
                        </a:rPr>
                        <m:t>𝟏</m:t>
                      </m:r>
                      <m:r>
                        <a:rPr lang="ru-RU" sz="1300" b="1" i="1" smtClean="0">
                          <a:latin typeface="Cambria Math" panose="02040503050406030204" pitchFamily="18" charset="0"/>
                        </a:rPr>
                        <m:t>,</m:t>
                      </m:r>
                      <m:r>
                        <a:rPr lang="ru-RU" sz="1300" b="1" i="1" smtClean="0">
                          <a:latin typeface="Cambria Math" panose="02040503050406030204" pitchFamily="18" charset="0"/>
                        </a:rPr>
                        <m:t>𝟐𝟓</m:t>
                      </m:r>
                      <m:r>
                        <a:rPr lang="ru-RU" sz="1300" b="1" i="1" smtClean="0">
                          <a:latin typeface="Cambria Math" panose="02040503050406030204" pitchFamily="18" charset="0"/>
                        </a:rPr>
                        <m:t> </m:t>
                      </m:r>
                      <m:d>
                        <m:dPr>
                          <m:begChr m:val="["/>
                          <m:endChr m:val="]"/>
                          <m:ctrlPr>
                            <a:rPr lang="ru-RU" sz="1300" b="0" i="1" smtClean="0">
                              <a:latin typeface="Cambria Math" panose="02040503050406030204" pitchFamily="18" charset="0"/>
                            </a:rPr>
                          </m:ctrlPr>
                        </m:dPr>
                        <m:e>
                          <m:r>
                            <a:rPr lang="en-US" sz="1300" i="1">
                              <a:latin typeface="Cambria Math" panose="02040503050406030204" pitchFamily="18" charset="0"/>
                            </a:rPr>
                            <m:t>0,12</m:t>
                          </m:r>
                          <m:d>
                            <m:dPr>
                              <m:ctrlPr>
                                <a:rPr lang="en-US" sz="1300" i="1">
                                  <a:latin typeface="Cambria Math" panose="02040503050406030204" pitchFamily="18" charset="0"/>
                                </a:rPr>
                              </m:ctrlPr>
                            </m:dPr>
                            <m:e>
                              <m:f>
                                <m:fPr>
                                  <m:ctrlPr>
                                    <a:rPr lang="en-US" sz="1300" i="1">
                                      <a:latin typeface="Cambria Math" panose="02040503050406030204" pitchFamily="18" charset="0"/>
                                    </a:rPr>
                                  </m:ctrlPr>
                                </m:fPr>
                                <m:num>
                                  <m:r>
                                    <a:rPr lang="en-US" sz="1300" i="1">
                                      <a:latin typeface="Cambria Math" panose="02040503050406030204" pitchFamily="18" charset="0"/>
                                    </a:rPr>
                                    <m:t>1−</m:t>
                                  </m:r>
                                  <m:sSup>
                                    <m:sSupPr>
                                      <m:ctrlPr>
                                        <a:rPr lang="en-US" sz="1300" i="1">
                                          <a:latin typeface="Cambria Math" panose="02040503050406030204" pitchFamily="18" charset="0"/>
                                        </a:rPr>
                                      </m:ctrlPr>
                                    </m:sSupPr>
                                    <m:e>
                                      <m:r>
                                        <a:rPr lang="en-US" sz="1300" i="1">
                                          <a:latin typeface="Cambria Math" panose="02040503050406030204" pitchFamily="18" charset="0"/>
                                        </a:rPr>
                                        <m:t>𝑒</m:t>
                                      </m:r>
                                    </m:e>
                                    <m:sup>
                                      <m:r>
                                        <a:rPr lang="en-US" sz="1300" i="1">
                                          <a:latin typeface="Cambria Math" panose="02040503050406030204" pitchFamily="18" charset="0"/>
                                        </a:rPr>
                                        <m:t>−50∙</m:t>
                                      </m:r>
                                      <m:r>
                                        <a:rPr lang="en-US" sz="1300" i="1">
                                          <a:latin typeface="Cambria Math" panose="02040503050406030204" pitchFamily="18" charset="0"/>
                                        </a:rPr>
                                        <m:t>𝑃𝐷</m:t>
                                      </m:r>
                                    </m:sup>
                                  </m:sSup>
                                </m:num>
                                <m:den>
                                  <m:r>
                                    <a:rPr lang="en-US" sz="1300" i="1">
                                      <a:latin typeface="Cambria Math" panose="02040503050406030204" pitchFamily="18" charset="0"/>
                                    </a:rPr>
                                    <m:t>1−</m:t>
                                  </m:r>
                                  <m:sSup>
                                    <m:sSupPr>
                                      <m:ctrlPr>
                                        <a:rPr lang="en-US" sz="1300" i="1">
                                          <a:latin typeface="Cambria Math" panose="02040503050406030204" pitchFamily="18" charset="0"/>
                                        </a:rPr>
                                      </m:ctrlPr>
                                    </m:sSupPr>
                                    <m:e>
                                      <m:r>
                                        <a:rPr lang="en-US" sz="1300" i="1">
                                          <a:latin typeface="Cambria Math" panose="02040503050406030204" pitchFamily="18" charset="0"/>
                                        </a:rPr>
                                        <m:t>𝑒</m:t>
                                      </m:r>
                                    </m:e>
                                    <m:sup>
                                      <m:r>
                                        <a:rPr lang="en-US" sz="1300" i="1">
                                          <a:latin typeface="Cambria Math" panose="02040503050406030204" pitchFamily="18" charset="0"/>
                                        </a:rPr>
                                        <m:t>−50</m:t>
                                      </m:r>
                                    </m:sup>
                                  </m:sSup>
                                </m:den>
                              </m:f>
                            </m:e>
                          </m:d>
                          <m:r>
                            <a:rPr lang="en-US" sz="1300" i="1">
                              <a:latin typeface="Cambria Math" panose="02040503050406030204" pitchFamily="18" charset="0"/>
                            </a:rPr>
                            <m:t>+0,24</m:t>
                          </m:r>
                          <m:d>
                            <m:dPr>
                              <m:ctrlPr>
                                <a:rPr lang="en-US" sz="1300" i="1">
                                  <a:latin typeface="Cambria Math" panose="02040503050406030204" pitchFamily="18" charset="0"/>
                                </a:rPr>
                              </m:ctrlPr>
                            </m:dPr>
                            <m:e>
                              <m:r>
                                <a:rPr lang="en-US" sz="1300" i="1">
                                  <a:latin typeface="Cambria Math" panose="02040503050406030204" pitchFamily="18" charset="0"/>
                                </a:rPr>
                                <m:t>1−</m:t>
                              </m:r>
                              <m:f>
                                <m:fPr>
                                  <m:ctrlPr>
                                    <a:rPr lang="en-US" sz="1300" i="1">
                                      <a:latin typeface="Cambria Math" panose="02040503050406030204" pitchFamily="18" charset="0"/>
                                    </a:rPr>
                                  </m:ctrlPr>
                                </m:fPr>
                                <m:num>
                                  <m:r>
                                    <a:rPr lang="en-US" sz="1300" i="1">
                                      <a:latin typeface="Cambria Math" panose="02040503050406030204" pitchFamily="18" charset="0"/>
                                    </a:rPr>
                                    <m:t>1−</m:t>
                                  </m:r>
                                  <m:sSup>
                                    <m:sSupPr>
                                      <m:ctrlPr>
                                        <a:rPr lang="en-US" sz="1300" i="1">
                                          <a:latin typeface="Cambria Math" panose="02040503050406030204" pitchFamily="18" charset="0"/>
                                        </a:rPr>
                                      </m:ctrlPr>
                                    </m:sSupPr>
                                    <m:e>
                                      <m:r>
                                        <a:rPr lang="en-US" sz="1300" i="1">
                                          <a:latin typeface="Cambria Math" panose="02040503050406030204" pitchFamily="18" charset="0"/>
                                        </a:rPr>
                                        <m:t>𝑒</m:t>
                                      </m:r>
                                    </m:e>
                                    <m:sup>
                                      <m:r>
                                        <a:rPr lang="en-US" sz="1300" i="1">
                                          <a:latin typeface="Cambria Math" panose="02040503050406030204" pitchFamily="18" charset="0"/>
                                        </a:rPr>
                                        <m:t>−50∙</m:t>
                                      </m:r>
                                      <m:r>
                                        <a:rPr lang="en-US" sz="1300" i="1">
                                          <a:latin typeface="Cambria Math" panose="02040503050406030204" pitchFamily="18" charset="0"/>
                                        </a:rPr>
                                        <m:t>𝑃𝐷</m:t>
                                      </m:r>
                                    </m:sup>
                                  </m:sSup>
                                </m:num>
                                <m:den>
                                  <m:r>
                                    <a:rPr lang="en-US" sz="1300" i="1">
                                      <a:latin typeface="Cambria Math" panose="02040503050406030204" pitchFamily="18" charset="0"/>
                                    </a:rPr>
                                    <m:t>1−</m:t>
                                  </m:r>
                                  <m:sSup>
                                    <m:sSupPr>
                                      <m:ctrlPr>
                                        <a:rPr lang="en-US" sz="1300" i="1">
                                          <a:latin typeface="Cambria Math" panose="02040503050406030204" pitchFamily="18" charset="0"/>
                                        </a:rPr>
                                      </m:ctrlPr>
                                    </m:sSupPr>
                                    <m:e>
                                      <m:r>
                                        <a:rPr lang="en-US" sz="1300" i="1">
                                          <a:latin typeface="Cambria Math" panose="02040503050406030204" pitchFamily="18" charset="0"/>
                                        </a:rPr>
                                        <m:t>𝑒</m:t>
                                      </m:r>
                                    </m:e>
                                    <m:sup>
                                      <m:r>
                                        <a:rPr lang="en-US" sz="1300" i="1">
                                          <a:latin typeface="Cambria Math" panose="02040503050406030204" pitchFamily="18" charset="0"/>
                                        </a:rPr>
                                        <m:t>−50</m:t>
                                      </m:r>
                                    </m:sup>
                                  </m:sSup>
                                </m:den>
                              </m:f>
                            </m:e>
                          </m:d>
                        </m:e>
                      </m:d>
                    </m:oMath>
                  </m:oMathPara>
                </a14:m>
                <a:endParaRPr lang="en-US" sz="1300" dirty="0" err="1">
                  <a:latin typeface="Georgia" pitchFamily="18" charset="0"/>
                </a:endParaRPr>
              </a:p>
            </p:txBody>
          </p:sp>
        </mc:Choice>
        <mc:Fallback xmlns="">
          <p:sp>
            <p:nvSpPr>
              <p:cNvPr id="25" name="TextBox 24">
                <a:extLst>
                  <a:ext uri="{FF2B5EF4-FFF2-40B4-BE49-F238E27FC236}">
                    <a16:creationId xmlns:a16="http://schemas.microsoft.com/office/drawing/2014/main" id="{96ED478E-B4C4-4764-B000-4003F6FEBE50}"/>
                  </a:ext>
                </a:extLst>
              </p:cNvPr>
              <p:cNvSpPr txBox="1">
                <a:spLocks noRot="1" noChangeAspect="1" noMove="1" noResize="1" noEditPoints="1" noAdjustHandles="1" noChangeArrowheads="1" noChangeShapeType="1" noTextEdit="1"/>
              </p:cNvSpPr>
              <p:nvPr/>
            </p:nvSpPr>
            <p:spPr>
              <a:xfrm>
                <a:off x="2153529" y="3051793"/>
                <a:ext cx="4100261" cy="576064"/>
              </a:xfrm>
              <a:prstGeom prst="rect">
                <a:avLst/>
              </a:prstGeom>
              <a:blipFill>
                <a:blip r:embed="rId10"/>
                <a:stretch>
                  <a:fillRect/>
                </a:stretch>
              </a:blipFill>
            </p:spPr>
            <p:txBody>
              <a:bodyPr/>
              <a:lstStyle/>
              <a:p>
                <a:r>
                  <a:rPr lang="ru-RU">
                    <a:noFill/>
                  </a:rPr>
                  <a:t> </a:t>
                </a:r>
              </a:p>
            </p:txBody>
          </p:sp>
        </mc:Fallback>
      </mc:AlternateContent>
      <p:sp>
        <p:nvSpPr>
          <p:cNvPr id="26" name="Rectangle 48">
            <a:extLst>
              <a:ext uri="{FF2B5EF4-FFF2-40B4-BE49-F238E27FC236}">
                <a16:creationId xmlns:a16="http://schemas.microsoft.com/office/drawing/2014/main" id="{D88DF3F0-396B-4AE7-8A4D-995A68548246}"/>
              </a:ext>
            </a:extLst>
          </p:cNvPr>
          <p:cNvSpPr/>
          <p:nvPr/>
        </p:nvSpPr>
        <p:spPr bwMode="ltGray">
          <a:xfrm>
            <a:off x="260821" y="3626954"/>
            <a:ext cx="1780638" cy="1232505"/>
          </a:xfrm>
          <a:prstGeom prst="rect">
            <a:avLst/>
          </a:prstGeom>
          <a:solidFill>
            <a:srgbClr val="F2F2F2"/>
          </a:solidFill>
          <a:ln>
            <a:noFill/>
          </a:ln>
          <a:effectLst/>
        </p:spPr>
        <p:style>
          <a:lnRef idx="3">
            <a:schemeClr val="lt1"/>
          </a:lnRef>
          <a:fillRef idx="1">
            <a:schemeClr val="accent2"/>
          </a:fillRef>
          <a:effectRef idx="1">
            <a:schemeClr val="accent2"/>
          </a:effectRef>
          <a:fontRef idx="minor">
            <a:schemeClr val="lt1"/>
          </a:fontRef>
        </p:style>
        <p:txBody>
          <a:bodyPr lIns="87333" tIns="43666" rIns="87333" bIns="43666" rtlCol="0" anchor="ctr"/>
          <a:lstStyle/>
          <a:p>
            <a:pPr algn="ctr" defTabSz="946094"/>
            <a:r>
              <a:rPr lang="en-US" sz="1452" b="1" dirty="0">
                <a:solidFill>
                  <a:schemeClr val="tx2"/>
                </a:solidFill>
              </a:rPr>
              <a:t>SME</a:t>
            </a:r>
            <a:endParaRPr lang="ru-RU" sz="1452" b="1" dirty="0">
              <a:solidFill>
                <a:schemeClr val="tx2"/>
              </a:solidFill>
            </a:endParaRPr>
          </a:p>
        </p:txBody>
      </p:sp>
      <p:sp>
        <p:nvSpPr>
          <p:cNvPr id="27" name="Rectangle 49">
            <a:extLst>
              <a:ext uri="{FF2B5EF4-FFF2-40B4-BE49-F238E27FC236}">
                <a16:creationId xmlns:a16="http://schemas.microsoft.com/office/drawing/2014/main" id="{CED88749-9C6A-4B92-ACAF-ADCAF87A439C}"/>
              </a:ext>
            </a:extLst>
          </p:cNvPr>
          <p:cNvSpPr/>
          <p:nvPr/>
        </p:nvSpPr>
        <p:spPr>
          <a:xfrm>
            <a:off x="6362678" y="3046943"/>
            <a:ext cx="650292" cy="51761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BA4CC25-F779-48B5-BEBA-465556C5F85B}"/>
              </a:ext>
            </a:extLst>
          </p:cNvPr>
          <p:cNvSpPr txBox="1"/>
          <p:nvPr/>
        </p:nvSpPr>
        <p:spPr>
          <a:xfrm>
            <a:off x="6364269" y="3157130"/>
            <a:ext cx="650291"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4</a:t>
            </a:r>
            <a:r>
              <a:rPr lang="ru-RU"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p>
        </p:txBody>
      </p:sp>
      <p:sp>
        <p:nvSpPr>
          <p:cNvPr id="29" name="Rectangle 52">
            <a:extLst>
              <a:ext uri="{FF2B5EF4-FFF2-40B4-BE49-F238E27FC236}">
                <a16:creationId xmlns:a16="http://schemas.microsoft.com/office/drawing/2014/main" id="{B9A87A59-BD38-41E7-89D9-D723D4031ABB}"/>
              </a:ext>
            </a:extLst>
          </p:cNvPr>
          <p:cNvSpPr/>
          <p:nvPr/>
        </p:nvSpPr>
        <p:spPr>
          <a:xfrm>
            <a:off x="6362678" y="3635438"/>
            <a:ext cx="650292" cy="122402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000C2A4-8869-484C-9099-E96C0234EF09}"/>
              </a:ext>
            </a:extLst>
          </p:cNvPr>
          <p:cNvSpPr txBox="1"/>
          <p:nvPr/>
        </p:nvSpPr>
        <p:spPr>
          <a:xfrm>
            <a:off x="6369472" y="4060619"/>
            <a:ext cx="650291"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4</a:t>
            </a:r>
            <a:r>
              <a:rPr lang="ru-RU" sz="1400" dirty="0">
                <a:latin typeface="Arial" panose="020B0604020202020204" pitchFamily="34" charset="0"/>
                <a:cs typeface="Arial" panose="020B0604020202020204" pitchFamily="34" charset="0"/>
              </a:rPr>
              <a:t>0</a:t>
            </a:r>
            <a:r>
              <a:rPr lang="en-US" sz="1400" dirty="0">
                <a:latin typeface="Arial" panose="020B0604020202020204" pitchFamily="34" charset="0"/>
                <a:cs typeface="Arial" panose="020B0604020202020204" pitchFamily="34" charset="0"/>
              </a:rPr>
              <a:t>%</a:t>
            </a:r>
          </a:p>
        </p:txBody>
      </p:sp>
      <p:sp>
        <p:nvSpPr>
          <p:cNvPr id="31" name="Rectangle 54">
            <a:extLst>
              <a:ext uri="{FF2B5EF4-FFF2-40B4-BE49-F238E27FC236}">
                <a16:creationId xmlns:a16="http://schemas.microsoft.com/office/drawing/2014/main" id="{0BAB9E88-2197-4BC1-8CF6-FEA6118D72B0}"/>
              </a:ext>
            </a:extLst>
          </p:cNvPr>
          <p:cNvSpPr/>
          <p:nvPr/>
        </p:nvSpPr>
        <p:spPr>
          <a:xfrm>
            <a:off x="2161182" y="4488171"/>
            <a:ext cx="4092608" cy="430887"/>
          </a:xfrm>
          <a:prstGeom prst="rect">
            <a:avLst/>
          </a:prstGeom>
        </p:spPr>
        <p:txBody>
          <a:bodyPr wrap="square">
            <a:spAutoFit/>
          </a:bodyPr>
          <a:lstStyle/>
          <a:p>
            <a:r>
              <a:rPr lang="en-US" sz="1050" dirty="0">
                <a:latin typeface="Arial" panose="020B0604020202020204" pitchFamily="34" charset="0"/>
                <a:cs typeface="Arial" panose="020B0604020202020204" pitchFamily="34" charset="0"/>
              </a:rPr>
              <a:t>S </a:t>
            </a:r>
            <a:r>
              <a:rPr lang="ru-RU" sz="105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annual revenue of borrower</a:t>
            </a:r>
            <a:r>
              <a:rPr lang="ru-RU" sz="105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L – limit on revenue</a:t>
            </a:r>
            <a:r>
              <a:rPr lang="ru-RU" sz="1050" dirty="0">
                <a:latin typeface="Arial" panose="020B0604020202020204" pitchFamily="34" charset="0"/>
                <a:cs typeface="Arial" panose="020B0604020202020204" pitchFamily="34" charset="0"/>
              </a:rPr>
              <a:t> 209-ФЗ (120 </a:t>
            </a:r>
            <a:r>
              <a:rPr lang="en-US" sz="1050" dirty="0" err="1">
                <a:latin typeface="Arial" panose="020B0604020202020204" pitchFamily="34" charset="0"/>
                <a:cs typeface="Arial" panose="020B0604020202020204" pitchFamily="34" charset="0"/>
              </a:rPr>
              <a:t>mln</a:t>
            </a:r>
            <a:r>
              <a:rPr lang="ru-RU" sz="1050" dirty="0">
                <a:latin typeface="Arial" panose="020B0604020202020204" pitchFamily="34" charset="0"/>
                <a:cs typeface="Arial" panose="020B0604020202020204" pitchFamily="34" charset="0"/>
              </a:rPr>
              <a:t>/ 800 </a:t>
            </a:r>
            <a:r>
              <a:rPr lang="en-US" sz="1050" dirty="0" err="1">
                <a:latin typeface="Arial" panose="020B0604020202020204" pitchFamily="34" charset="0"/>
                <a:cs typeface="Arial" panose="020B0604020202020204" pitchFamily="34" charset="0"/>
              </a:rPr>
              <a:t>mln</a:t>
            </a:r>
            <a:r>
              <a:rPr lang="ru-RU" sz="1050" dirty="0">
                <a:latin typeface="Arial" panose="020B0604020202020204" pitchFamily="34" charset="0"/>
                <a:cs typeface="Arial" panose="020B0604020202020204" pitchFamily="34" charset="0"/>
              </a:rPr>
              <a:t>/ 2 </a:t>
            </a:r>
            <a:r>
              <a:rPr lang="en-US" sz="1050" dirty="0" err="1">
                <a:latin typeface="Arial" panose="020B0604020202020204" pitchFamily="34" charset="0"/>
                <a:cs typeface="Arial" panose="020B0604020202020204" pitchFamily="34" charset="0"/>
              </a:rPr>
              <a:t>bln</a:t>
            </a:r>
            <a:r>
              <a:rPr lang="ru-RU" sz="1050" dirty="0">
                <a:latin typeface="Arial" panose="020B0604020202020204" pitchFamily="34" charset="0"/>
                <a:cs typeface="Arial" panose="020B0604020202020204" pitchFamily="34" charset="0"/>
              </a:rPr>
              <a:t>) </a:t>
            </a:r>
          </a:p>
        </p:txBody>
      </p:sp>
      <p:sp>
        <p:nvSpPr>
          <p:cNvPr id="32" name="Rectangle 57">
            <a:extLst>
              <a:ext uri="{FF2B5EF4-FFF2-40B4-BE49-F238E27FC236}">
                <a16:creationId xmlns:a16="http://schemas.microsoft.com/office/drawing/2014/main" id="{929EB880-C068-4B7F-A05F-0F3AA9BD606E}"/>
              </a:ext>
            </a:extLst>
          </p:cNvPr>
          <p:cNvSpPr/>
          <p:nvPr/>
        </p:nvSpPr>
        <p:spPr>
          <a:xfrm>
            <a:off x="6369472" y="4950847"/>
            <a:ext cx="650292" cy="51761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8">
            <a:extLst>
              <a:ext uri="{FF2B5EF4-FFF2-40B4-BE49-F238E27FC236}">
                <a16:creationId xmlns:a16="http://schemas.microsoft.com/office/drawing/2014/main" id="{51C0DA72-CC10-42F4-9EAE-974B8EAABF74}"/>
              </a:ext>
            </a:extLst>
          </p:cNvPr>
          <p:cNvSpPr/>
          <p:nvPr/>
        </p:nvSpPr>
        <p:spPr>
          <a:xfrm>
            <a:off x="2153529" y="4953403"/>
            <a:ext cx="4100261" cy="51506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79FDB44-87FD-4087-B7F7-8986EDBA8CC4}"/>
                  </a:ext>
                </a:extLst>
              </p:cNvPr>
              <p:cNvSpPr txBox="1"/>
              <p:nvPr/>
            </p:nvSpPr>
            <p:spPr>
              <a:xfrm>
                <a:off x="2153530" y="4950789"/>
                <a:ext cx="4100260" cy="576064"/>
              </a:xfrm>
              <a:prstGeom prst="rect">
                <a:avLst/>
              </a:prstGeom>
              <a:noFill/>
            </p:spPr>
            <p:txBody>
              <a:bodyPr wrap="none" lIns="0" tIns="0" rIns="0" bIns="0" rtlCol="0">
                <a:noAutofit/>
              </a:bodyPr>
              <a:lstStyle/>
              <a:p>
                <a:pPr indent="-274320">
                  <a:spcAft>
                    <a:spcPts val="900"/>
                  </a:spcAft>
                </a:pPr>
                <a14:m>
                  <m:oMathPara xmlns:m="http://schemas.openxmlformats.org/officeDocument/2006/math">
                    <m:oMathParaPr>
                      <m:jc m:val="center"/>
                    </m:oMathParaPr>
                    <m:oMath xmlns:m="http://schemas.openxmlformats.org/officeDocument/2006/math">
                      <m:r>
                        <a:rPr lang="en-US" sz="1300" b="0" i="1" smtClean="0">
                          <a:solidFill>
                            <a:schemeClr val="tx1"/>
                          </a:solidFill>
                          <a:latin typeface="Cambria Math" panose="02040503050406030204" pitchFamily="18" charset="0"/>
                        </a:rPr>
                        <m:t>𝑅</m:t>
                      </m:r>
                      <m:r>
                        <a:rPr lang="en-US" sz="1300" b="0" i="1" smtClean="0">
                          <a:latin typeface="Cambria Math" panose="02040503050406030204" pitchFamily="18" charset="0"/>
                        </a:rPr>
                        <m:t>=0,12</m:t>
                      </m:r>
                      <m:d>
                        <m:dPr>
                          <m:ctrlPr>
                            <a:rPr lang="en-US" sz="1300" b="0" i="1" smtClean="0">
                              <a:latin typeface="Cambria Math" panose="02040503050406030204" pitchFamily="18" charset="0"/>
                            </a:rPr>
                          </m:ctrlPr>
                        </m:dPr>
                        <m:e>
                          <m:f>
                            <m:fPr>
                              <m:ctrlPr>
                                <a:rPr lang="en-US" sz="1300" b="0" i="1" smtClean="0">
                                  <a:latin typeface="Cambria Math" panose="02040503050406030204" pitchFamily="18" charset="0"/>
                                </a:rPr>
                              </m:ctrlPr>
                            </m:fPr>
                            <m:num>
                              <m:r>
                                <a:rPr lang="en-US" sz="1300" b="0" i="1" smtClean="0">
                                  <a:latin typeface="Cambria Math" panose="02040503050406030204" pitchFamily="18" charset="0"/>
                                </a:rPr>
                                <m:t>1−</m:t>
                              </m:r>
                              <m:sSup>
                                <m:sSupPr>
                                  <m:ctrlPr>
                                    <a:rPr lang="en-US" sz="1300" b="0" i="1" smtClean="0">
                                      <a:latin typeface="Cambria Math" panose="02040503050406030204" pitchFamily="18" charset="0"/>
                                    </a:rPr>
                                  </m:ctrlPr>
                                </m:sSupPr>
                                <m:e>
                                  <m:r>
                                    <a:rPr lang="en-US" sz="1300" b="0" i="1" smtClean="0">
                                      <a:latin typeface="Cambria Math" panose="02040503050406030204" pitchFamily="18" charset="0"/>
                                    </a:rPr>
                                    <m:t>𝑒</m:t>
                                  </m:r>
                                </m:e>
                                <m:sup>
                                  <m:r>
                                    <a:rPr lang="en-US" sz="1300" b="0" i="1" smtClean="0">
                                      <a:latin typeface="Cambria Math" panose="02040503050406030204" pitchFamily="18" charset="0"/>
                                    </a:rPr>
                                    <m:t>−50∙</m:t>
                                  </m:r>
                                  <m:r>
                                    <a:rPr lang="en-US" sz="1300" b="0" i="1" smtClean="0">
                                      <a:latin typeface="Cambria Math" panose="02040503050406030204" pitchFamily="18" charset="0"/>
                                    </a:rPr>
                                    <m:t>𝑃𝐷</m:t>
                                  </m:r>
                                </m:sup>
                              </m:sSup>
                            </m:num>
                            <m:den>
                              <m:r>
                                <a:rPr lang="en-US" sz="1300" b="0" i="1" smtClean="0">
                                  <a:latin typeface="Cambria Math" panose="02040503050406030204" pitchFamily="18" charset="0"/>
                                </a:rPr>
                                <m:t>1−</m:t>
                              </m:r>
                              <m:sSup>
                                <m:sSupPr>
                                  <m:ctrlPr>
                                    <a:rPr lang="en-US" sz="1300" b="0" i="1" smtClean="0">
                                      <a:latin typeface="Cambria Math" panose="02040503050406030204" pitchFamily="18" charset="0"/>
                                    </a:rPr>
                                  </m:ctrlPr>
                                </m:sSupPr>
                                <m:e>
                                  <m:r>
                                    <a:rPr lang="en-US" sz="1300" b="0" i="1" smtClean="0">
                                      <a:latin typeface="Cambria Math" panose="02040503050406030204" pitchFamily="18" charset="0"/>
                                    </a:rPr>
                                    <m:t>𝑒</m:t>
                                  </m:r>
                                </m:e>
                                <m:sup>
                                  <m:r>
                                    <a:rPr lang="en-US" sz="1300" b="0" i="1" smtClean="0">
                                      <a:latin typeface="Cambria Math" panose="02040503050406030204" pitchFamily="18" charset="0"/>
                                    </a:rPr>
                                    <m:t>−50</m:t>
                                  </m:r>
                                </m:sup>
                              </m:sSup>
                            </m:den>
                          </m:f>
                        </m:e>
                      </m:d>
                      <m:r>
                        <a:rPr lang="en-US" sz="1300" b="0" i="1" smtClean="0">
                          <a:latin typeface="Cambria Math" panose="02040503050406030204" pitchFamily="18" charset="0"/>
                        </a:rPr>
                        <m:t>+</m:t>
                      </m:r>
                      <m:r>
                        <a:rPr lang="en-US" sz="1300" b="1" i="1" smtClean="0">
                          <a:latin typeface="Cambria Math" panose="02040503050406030204" pitchFamily="18" charset="0"/>
                        </a:rPr>
                        <m:t>𝟎</m:t>
                      </m:r>
                      <m:r>
                        <a:rPr lang="ru-RU" sz="1300" b="1" i="1" smtClean="0">
                          <a:latin typeface="Cambria Math" panose="02040503050406030204" pitchFamily="18" charset="0"/>
                        </a:rPr>
                        <m:t>,</m:t>
                      </m:r>
                      <m:r>
                        <a:rPr lang="ru-RU" sz="1300" b="1" i="1" smtClean="0">
                          <a:latin typeface="Cambria Math" panose="02040503050406030204" pitchFamily="18" charset="0"/>
                        </a:rPr>
                        <m:t>𝟑</m:t>
                      </m:r>
                      <m:d>
                        <m:dPr>
                          <m:ctrlPr>
                            <a:rPr lang="en-US" sz="1300" b="0" i="1" smtClean="0">
                              <a:latin typeface="Cambria Math" panose="02040503050406030204" pitchFamily="18" charset="0"/>
                            </a:rPr>
                          </m:ctrlPr>
                        </m:dPr>
                        <m:e>
                          <m:r>
                            <a:rPr lang="en-US" sz="1300" b="0" i="1" smtClean="0">
                              <a:latin typeface="Cambria Math" panose="02040503050406030204" pitchFamily="18" charset="0"/>
                            </a:rPr>
                            <m:t>1−</m:t>
                          </m:r>
                          <m:f>
                            <m:fPr>
                              <m:ctrlPr>
                                <a:rPr lang="en-US" sz="1300" b="0" i="1" smtClean="0">
                                  <a:latin typeface="Cambria Math" panose="02040503050406030204" pitchFamily="18" charset="0"/>
                                </a:rPr>
                              </m:ctrlPr>
                            </m:fPr>
                            <m:num>
                              <m:r>
                                <a:rPr lang="en-US" sz="1300" b="0" i="1" smtClean="0">
                                  <a:latin typeface="Cambria Math" panose="02040503050406030204" pitchFamily="18" charset="0"/>
                                </a:rPr>
                                <m:t>1−</m:t>
                              </m:r>
                              <m:sSup>
                                <m:sSupPr>
                                  <m:ctrlPr>
                                    <a:rPr lang="en-US" sz="1300" b="0" i="1" smtClean="0">
                                      <a:latin typeface="Cambria Math" panose="02040503050406030204" pitchFamily="18" charset="0"/>
                                    </a:rPr>
                                  </m:ctrlPr>
                                </m:sSupPr>
                                <m:e>
                                  <m:r>
                                    <a:rPr lang="en-US" sz="1300" b="0" i="1" smtClean="0">
                                      <a:latin typeface="Cambria Math" panose="02040503050406030204" pitchFamily="18" charset="0"/>
                                    </a:rPr>
                                    <m:t>𝑒</m:t>
                                  </m:r>
                                </m:e>
                                <m:sup>
                                  <m:r>
                                    <a:rPr lang="en-US" sz="1300" b="0" i="1" smtClean="0">
                                      <a:latin typeface="Cambria Math" panose="02040503050406030204" pitchFamily="18" charset="0"/>
                                    </a:rPr>
                                    <m:t>−50∙</m:t>
                                  </m:r>
                                  <m:r>
                                    <a:rPr lang="en-US" sz="1300" b="0" i="1" smtClean="0">
                                      <a:latin typeface="Cambria Math" panose="02040503050406030204" pitchFamily="18" charset="0"/>
                                    </a:rPr>
                                    <m:t>𝑃𝐷</m:t>
                                  </m:r>
                                </m:sup>
                              </m:sSup>
                            </m:num>
                            <m:den>
                              <m:r>
                                <a:rPr lang="en-US" sz="1300" b="0" i="1" smtClean="0">
                                  <a:latin typeface="Cambria Math" panose="02040503050406030204" pitchFamily="18" charset="0"/>
                                </a:rPr>
                                <m:t>1−</m:t>
                              </m:r>
                              <m:sSup>
                                <m:sSupPr>
                                  <m:ctrlPr>
                                    <a:rPr lang="en-US" sz="1300" b="0" i="1" smtClean="0">
                                      <a:latin typeface="Cambria Math" panose="02040503050406030204" pitchFamily="18" charset="0"/>
                                    </a:rPr>
                                  </m:ctrlPr>
                                </m:sSupPr>
                                <m:e>
                                  <m:r>
                                    <a:rPr lang="en-US" sz="1300" b="0" i="1" smtClean="0">
                                      <a:latin typeface="Cambria Math" panose="02040503050406030204" pitchFamily="18" charset="0"/>
                                    </a:rPr>
                                    <m:t>𝑒</m:t>
                                  </m:r>
                                </m:e>
                                <m:sup>
                                  <m:r>
                                    <a:rPr lang="en-US" sz="1300" b="0" i="1" smtClean="0">
                                      <a:latin typeface="Cambria Math" panose="02040503050406030204" pitchFamily="18" charset="0"/>
                                    </a:rPr>
                                    <m:t>−50</m:t>
                                  </m:r>
                                </m:sup>
                              </m:sSup>
                            </m:den>
                          </m:f>
                        </m:e>
                      </m:d>
                    </m:oMath>
                  </m:oMathPara>
                </a14:m>
                <a:endParaRPr lang="en-US" sz="1300" dirty="0" err="1">
                  <a:latin typeface="Georgia" pitchFamily="18" charset="0"/>
                </a:endParaRPr>
              </a:p>
            </p:txBody>
          </p:sp>
        </mc:Choice>
        <mc:Fallback xmlns="">
          <p:sp>
            <p:nvSpPr>
              <p:cNvPr id="34" name="TextBox 33">
                <a:extLst>
                  <a:ext uri="{FF2B5EF4-FFF2-40B4-BE49-F238E27FC236}">
                    <a16:creationId xmlns:a16="http://schemas.microsoft.com/office/drawing/2014/main" id="{E79FDB44-87FD-4087-B7F7-8986EDBA8CC4}"/>
                  </a:ext>
                </a:extLst>
              </p:cNvPr>
              <p:cNvSpPr txBox="1">
                <a:spLocks noRot="1" noChangeAspect="1" noMove="1" noResize="1" noEditPoints="1" noAdjustHandles="1" noChangeArrowheads="1" noChangeShapeType="1" noTextEdit="1"/>
              </p:cNvSpPr>
              <p:nvPr/>
            </p:nvSpPr>
            <p:spPr>
              <a:xfrm>
                <a:off x="2153530" y="4950789"/>
                <a:ext cx="4100260" cy="576064"/>
              </a:xfrm>
              <a:prstGeom prst="rect">
                <a:avLst/>
              </a:prstGeom>
              <a:blipFill>
                <a:blip r:embed="rId11"/>
                <a:stretch>
                  <a:fillRect/>
                </a:stretch>
              </a:blipFill>
            </p:spPr>
            <p:txBody>
              <a:bodyPr/>
              <a:lstStyle/>
              <a:p>
                <a:r>
                  <a:rPr lang="ru-RU">
                    <a:noFill/>
                  </a:rPr>
                  <a:t> </a:t>
                </a:r>
              </a:p>
            </p:txBody>
          </p:sp>
        </mc:Fallback>
      </mc:AlternateContent>
      <p:sp>
        <p:nvSpPr>
          <p:cNvPr id="35" name="TextBox 34">
            <a:extLst>
              <a:ext uri="{FF2B5EF4-FFF2-40B4-BE49-F238E27FC236}">
                <a16:creationId xmlns:a16="http://schemas.microsoft.com/office/drawing/2014/main" id="{D4216A0F-6639-49E4-B134-DB774AA2A8C4}"/>
              </a:ext>
            </a:extLst>
          </p:cNvPr>
          <p:cNvSpPr txBox="1"/>
          <p:nvPr/>
        </p:nvSpPr>
        <p:spPr>
          <a:xfrm>
            <a:off x="6371063" y="5061034"/>
            <a:ext cx="650291"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4</a:t>
            </a:r>
            <a:r>
              <a:rPr lang="ru-RU" sz="1400" dirty="0">
                <a:latin typeface="Arial" panose="020B0604020202020204" pitchFamily="34" charset="0"/>
                <a:cs typeface="Arial" panose="020B0604020202020204" pitchFamily="34" charset="0"/>
              </a:rPr>
              <a:t>0</a:t>
            </a:r>
            <a:r>
              <a:rPr lang="en-US" sz="1400" dirty="0">
                <a:latin typeface="Arial" panose="020B0604020202020204" pitchFamily="34" charset="0"/>
                <a:cs typeface="Arial" panose="020B0604020202020204" pitchFamily="34" charset="0"/>
              </a:rPr>
              <a:t>%</a:t>
            </a:r>
          </a:p>
        </p:txBody>
      </p:sp>
      <p:sp>
        <p:nvSpPr>
          <p:cNvPr id="36" name="Rectangle 61">
            <a:extLst>
              <a:ext uri="{FF2B5EF4-FFF2-40B4-BE49-F238E27FC236}">
                <a16:creationId xmlns:a16="http://schemas.microsoft.com/office/drawing/2014/main" id="{8AFB57EE-0598-46C4-AB33-9B624EFA08C7}"/>
              </a:ext>
            </a:extLst>
          </p:cNvPr>
          <p:cNvSpPr/>
          <p:nvPr/>
        </p:nvSpPr>
        <p:spPr bwMode="ltGray">
          <a:xfrm>
            <a:off x="260821" y="1112058"/>
            <a:ext cx="1693987" cy="262271"/>
          </a:xfrm>
          <a:prstGeom prst="rect">
            <a:avLst/>
          </a:prstGeom>
          <a:noFill/>
          <a:ln w="6350">
            <a:noFill/>
          </a:ln>
          <a:effectLst/>
        </p:spPr>
        <p:style>
          <a:lnRef idx="3">
            <a:schemeClr val="lt1"/>
          </a:lnRef>
          <a:fillRef idx="1">
            <a:schemeClr val="accent2"/>
          </a:fillRef>
          <a:effectRef idx="1">
            <a:schemeClr val="accent2"/>
          </a:effectRef>
          <a:fontRef idx="minor">
            <a:schemeClr val="lt1"/>
          </a:fontRef>
        </p:style>
        <p:txBody>
          <a:bodyPr lIns="87333" tIns="43666" rIns="87333" bIns="43666" rtlCol="0" anchor="ctr"/>
          <a:lstStyle/>
          <a:p>
            <a:pPr defTabSz="946094"/>
            <a:r>
              <a:rPr lang="ru-RU" sz="1452" b="1" dirty="0">
                <a:solidFill>
                  <a:schemeClr val="tx1"/>
                </a:solidFill>
              </a:rPr>
              <a:t>1. </a:t>
            </a:r>
            <a:r>
              <a:rPr lang="en-US" sz="1452" b="1" dirty="0">
                <a:solidFill>
                  <a:schemeClr val="tx1"/>
                </a:solidFill>
              </a:rPr>
              <a:t>Not default</a:t>
            </a:r>
            <a:endParaRPr lang="ru-RU" sz="1452" b="1" dirty="0">
              <a:solidFill>
                <a:schemeClr val="tx1"/>
              </a:solidFill>
            </a:endParaRPr>
          </a:p>
        </p:txBody>
      </p:sp>
      <p:graphicFrame>
        <p:nvGraphicFramePr>
          <p:cNvPr id="37" name="Table 42">
            <a:extLst>
              <a:ext uri="{FF2B5EF4-FFF2-40B4-BE49-F238E27FC236}">
                <a16:creationId xmlns:a16="http://schemas.microsoft.com/office/drawing/2014/main" id="{807A8876-6EA7-4B64-A1AA-EAFC7DD67A37}"/>
              </a:ext>
            </a:extLst>
          </p:cNvPr>
          <p:cNvGraphicFramePr>
            <a:graphicFrameLocks noGrp="1"/>
          </p:cNvGraphicFramePr>
          <p:nvPr>
            <p:extLst>
              <p:ext uri="{D42A27DB-BD31-4B8C-83A1-F6EECF244321}">
                <p14:modId xmlns:p14="http://schemas.microsoft.com/office/powerpoint/2010/main" val="2377909569"/>
              </p:ext>
            </p:extLst>
          </p:nvPr>
        </p:nvGraphicFramePr>
        <p:xfrm>
          <a:off x="3394792" y="5598632"/>
          <a:ext cx="3528000" cy="1019686"/>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726986139"/>
                    </a:ext>
                  </a:extLst>
                </a:gridCol>
                <a:gridCol w="504000">
                  <a:extLst>
                    <a:ext uri="{9D8B030D-6E8A-4147-A177-3AD203B41FA5}">
                      <a16:colId xmlns:a16="http://schemas.microsoft.com/office/drawing/2014/main" val="3547425397"/>
                    </a:ext>
                  </a:extLst>
                </a:gridCol>
                <a:gridCol w="432000">
                  <a:extLst>
                    <a:ext uri="{9D8B030D-6E8A-4147-A177-3AD203B41FA5}">
                      <a16:colId xmlns:a16="http://schemas.microsoft.com/office/drawing/2014/main" val="2412184685"/>
                    </a:ext>
                  </a:extLst>
                </a:gridCol>
                <a:gridCol w="432000">
                  <a:extLst>
                    <a:ext uri="{9D8B030D-6E8A-4147-A177-3AD203B41FA5}">
                      <a16:colId xmlns:a16="http://schemas.microsoft.com/office/drawing/2014/main" val="1197897281"/>
                    </a:ext>
                  </a:extLst>
                </a:gridCol>
                <a:gridCol w="432000">
                  <a:extLst>
                    <a:ext uri="{9D8B030D-6E8A-4147-A177-3AD203B41FA5}">
                      <a16:colId xmlns:a16="http://schemas.microsoft.com/office/drawing/2014/main" val="1302142464"/>
                    </a:ext>
                  </a:extLst>
                </a:gridCol>
                <a:gridCol w="648000">
                  <a:extLst>
                    <a:ext uri="{9D8B030D-6E8A-4147-A177-3AD203B41FA5}">
                      <a16:colId xmlns:a16="http://schemas.microsoft.com/office/drawing/2014/main" val="447271030"/>
                    </a:ext>
                  </a:extLst>
                </a:gridCol>
              </a:tblGrid>
              <a:tr h="0">
                <a:tc rowSpan="2">
                  <a:txBody>
                    <a:bodyPr/>
                    <a:lstStyle/>
                    <a:p>
                      <a:pPr algn="ctr" fontAlgn="ctr"/>
                      <a:r>
                        <a:rPr lang="en-US" sz="1000" b="1" i="0" u="none" strike="noStrike" dirty="0">
                          <a:solidFill>
                            <a:schemeClr val="bg1"/>
                          </a:solidFill>
                          <a:effectLst/>
                          <a:latin typeface="+mj-lt"/>
                        </a:rPr>
                        <a:t>SL class</a:t>
                      </a:r>
                      <a:endParaRPr lang="ru-RU" sz="1000" b="1" i="0" u="none" strike="noStrike" dirty="0">
                        <a:solidFill>
                          <a:schemeClr val="bg1"/>
                        </a:solidFill>
                        <a:effectLst/>
                        <a:latin typeface="+mj-lt"/>
                      </a:endParaRPr>
                    </a:p>
                  </a:txBody>
                  <a:tcPr marL="0" marR="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solidFill>
                  </a:tcPr>
                </a:tc>
                <a:tc gridSpan="5">
                  <a:txBody>
                    <a:bodyPr/>
                    <a:lstStyle/>
                    <a:p>
                      <a:pPr algn="ctr" fontAlgn="ctr"/>
                      <a:r>
                        <a:rPr lang="en-US" sz="1000" b="1" i="0" u="none" strike="noStrike" dirty="0">
                          <a:solidFill>
                            <a:schemeClr val="bg1"/>
                          </a:solidFill>
                          <a:effectLst/>
                          <a:latin typeface="+mj-lt"/>
                        </a:rPr>
                        <a:t>Level of creditworthiness</a:t>
                      </a:r>
                      <a:endParaRPr lang="ru-RU" sz="1000" b="1" i="0" u="none" strike="noStrike" dirty="0">
                        <a:solidFill>
                          <a:schemeClr val="bg1"/>
                        </a:solidFill>
                        <a:effectLst/>
                        <a:latin typeface="+mj-lt"/>
                      </a:endParaRPr>
                    </a:p>
                  </a:txBody>
                  <a:tcPr marL="0" marR="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solidFill>
                  </a:tcPr>
                </a:tc>
                <a:tc hMerge="1">
                  <a:txBody>
                    <a:bodyPr/>
                    <a:lstStyle/>
                    <a:p>
                      <a:pPr algn="ctr" fontAlgn="ctr"/>
                      <a:endParaRPr lang="ru-RU" sz="1000" b="1" i="0" u="none" strike="noStrike" dirty="0">
                        <a:solidFill>
                          <a:schemeClr val="bg1"/>
                        </a:solidFill>
                        <a:effectLst/>
                        <a:latin typeface="+mj-lt"/>
                      </a:endParaRPr>
                    </a:p>
                  </a:txBody>
                  <a:tcPr marL="0" marR="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solidFill>
                  </a:tcPr>
                </a:tc>
                <a:tc hMerge="1">
                  <a:txBody>
                    <a:bodyPr/>
                    <a:lstStyle/>
                    <a:p>
                      <a:pPr algn="ctr" fontAlgn="ctr"/>
                      <a:endParaRPr lang="ru-RU" sz="1000" b="1" i="0" u="none" strike="noStrike" dirty="0">
                        <a:solidFill>
                          <a:schemeClr val="bg1"/>
                        </a:solidFill>
                        <a:effectLst/>
                        <a:latin typeface="+mj-lt"/>
                      </a:endParaRPr>
                    </a:p>
                  </a:txBody>
                  <a:tcPr marL="0" marR="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solidFill>
                  </a:tcPr>
                </a:tc>
                <a:tc hMerge="1">
                  <a:txBody>
                    <a:bodyPr/>
                    <a:lstStyle/>
                    <a:p>
                      <a:pPr algn="ctr" fontAlgn="ctr"/>
                      <a:endParaRPr lang="ru-RU" sz="1000" b="1" i="0" u="none" strike="noStrike" dirty="0">
                        <a:solidFill>
                          <a:schemeClr val="bg1"/>
                        </a:solidFill>
                        <a:effectLst/>
                        <a:latin typeface="+mj-lt"/>
                      </a:endParaRPr>
                    </a:p>
                  </a:txBody>
                  <a:tcPr marL="0" marR="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solidFill>
                  </a:tcPr>
                </a:tc>
                <a:tc hMerge="1">
                  <a:txBody>
                    <a:bodyPr/>
                    <a:lstStyle/>
                    <a:p>
                      <a:pPr algn="ctr" fontAlgn="ctr"/>
                      <a:endParaRPr lang="ru-RU" sz="1000" b="1" i="0" u="none" strike="noStrike" dirty="0">
                        <a:solidFill>
                          <a:schemeClr val="bg1"/>
                        </a:solidFill>
                        <a:effectLst/>
                        <a:latin typeface="+mj-lt"/>
                      </a:endParaRPr>
                    </a:p>
                  </a:txBody>
                  <a:tcPr marL="0" marR="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371650315"/>
                  </a:ext>
                </a:extLst>
              </a:tr>
              <a:tr h="233344">
                <a:tc vMerge="1">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endParaRPr lang="ru-RU" sz="1000" b="1" i="0" u="none" strike="noStrike" dirty="0">
                        <a:solidFill>
                          <a:schemeClr val="tx1"/>
                        </a:solidFill>
                        <a:effectLst/>
                        <a:latin typeface="+mj-lt"/>
                      </a:endParaRPr>
                    </a:p>
                  </a:txBody>
                  <a:tcPr marL="0" marR="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tc>
                  <a:txBody>
                    <a:bodyPr/>
                    <a:lstStyle/>
                    <a:p>
                      <a:pPr algn="ctr" fontAlgn="ctr"/>
                      <a:r>
                        <a:rPr lang="en-US" sz="1100" b="1" i="0" u="none" strike="noStrike" dirty="0">
                          <a:solidFill>
                            <a:schemeClr val="tx1"/>
                          </a:solidFill>
                          <a:effectLst/>
                          <a:latin typeface="+mj-lt"/>
                        </a:rPr>
                        <a:t>BBB- </a:t>
                      </a:r>
                      <a:r>
                        <a:rPr lang="ru-RU" sz="1100" b="1" i="0" u="none" strike="noStrike" dirty="0">
                          <a:solidFill>
                            <a:schemeClr val="tx1"/>
                          </a:solidFill>
                          <a:effectLst/>
                          <a:latin typeface="+mj-lt"/>
                        </a:rPr>
                        <a:t>и выше</a:t>
                      </a:r>
                    </a:p>
                  </a:txBody>
                  <a:tcPr marL="65317" marR="32659" marT="32659" marB="3265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tc>
                  <a:txBody>
                    <a:bodyPr/>
                    <a:lstStyle/>
                    <a:p>
                      <a:pPr algn="ctr" fontAlgn="ctr"/>
                      <a:r>
                        <a:rPr lang="en-US" sz="1100" b="1" i="0" u="none" strike="noStrike" dirty="0">
                          <a:solidFill>
                            <a:schemeClr val="tx1"/>
                          </a:solidFill>
                          <a:effectLst/>
                          <a:latin typeface="+mj-lt"/>
                        </a:rPr>
                        <a:t>BB+/ BB</a:t>
                      </a:r>
                      <a:endParaRPr lang="ru-RU" sz="1100" b="1" i="0" u="none" strike="noStrike" dirty="0">
                        <a:solidFill>
                          <a:schemeClr val="tx1"/>
                        </a:solidFill>
                        <a:effectLst/>
                        <a:latin typeface="+mj-lt"/>
                      </a:endParaRPr>
                    </a:p>
                  </a:txBody>
                  <a:tcPr marL="65317" marR="32659" marT="32659" marB="3265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tc>
                  <a:txBody>
                    <a:bodyPr/>
                    <a:lstStyle/>
                    <a:p>
                      <a:pPr algn="ctr" fontAlgn="ctr"/>
                      <a:r>
                        <a:rPr lang="en-US" sz="1100" b="1" i="0" u="none" strike="noStrike" dirty="0">
                          <a:solidFill>
                            <a:schemeClr val="tx1"/>
                          </a:solidFill>
                          <a:effectLst/>
                          <a:latin typeface="+mj-lt"/>
                        </a:rPr>
                        <a:t>BB- / B+</a:t>
                      </a:r>
                      <a:endParaRPr lang="ru-RU" sz="1100" b="1" i="0" u="none" strike="noStrike" dirty="0">
                        <a:solidFill>
                          <a:schemeClr val="tx1"/>
                        </a:solidFill>
                        <a:effectLst/>
                        <a:latin typeface="+mj-lt"/>
                      </a:endParaRPr>
                    </a:p>
                  </a:txBody>
                  <a:tcPr marL="65317" marR="32659" marT="32659" marB="3265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tc>
                  <a:txBody>
                    <a:bodyPr/>
                    <a:lstStyle/>
                    <a:p>
                      <a:pPr algn="ctr" fontAlgn="ctr"/>
                      <a:r>
                        <a:rPr lang="ru-RU" sz="1100" b="1" i="0" u="none" strike="noStrike" dirty="0">
                          <a:solidFill>
                            <a:schemeClr val="tx1"/>
                          </a:solidFill>
                          <a:effectLst/>
                          <a:latin typeface="+mj-lt"/>
                        </a:rPr>
                        <a:t>от </a:t>
                      </a:r>
                      <a:r>
                        <a:rPr lang="en-US" sz="1100" b="1" i="0" u="none" strike="noStrike" dirty="0">
                          <a:solidFill>
                            <a:schemeClr val="tx1"/>
                          </a:solidFill>
                          <a:effectLst/>
                          <a:latin typeface="+mj-lt"/>
                        </a:rPr>
                        <a:t>B</a:t>
                      </a:r>
                      <a:r>
                        <a:rPr lang="ru-RU" sz="1100" b="1" i="0" u="none" strike="noStrike" dirty="0">
                          <a:solidFill>
                            <a:schemeClr val="tx1"/>
                          </a:solidFill>
                          <a:effectLst/>
                          <a:latin typeface="+mj-lt"/>
                        </a:rPr>
                        <a:t> до</a:t>
                      </a:r>
                      <a:r>
                        <a:rPr lang="en-US" sz="1100" b="1" i="0" u="none" strike="noStrike" dirty="0">
                          <a:solidFill>
                            <a:schemeClr val="tx1"/>
                          </a:solidFill>
                          <a:effectLst/>
                          <a:latin typeface="+mj-lt"/>
                        </a:rPr>
                        <a:t> C</a:t>
                      </a:r>
                      <a:endParaRPr lang="ru-RU" sz="1100" b="1" i="0" u="none" strike="noStrike" dirty="0">
                        <a:solidFill>
                          <a:schemeClr val="tx1"/>
                        </a:solidFill>
                        <a:effectLst/>
                        <a:latin typeface="+mj-lt"/>
                      </a:endParaRPr>
                    </a:p>
                  </a:txBody>
                  <a:tcPr marL="65317" marR="32659" marT="32659" marB="3265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tc>
                  <a:txBody>
                    <a:bodyPr/>
                    <a:lstStyle/>
                    <a:p>
                      <a:pPr algn="ctr" fontAlgn="ctr"/>
                      <a:r>
                        <a:rPr lang="en-US" sz="1100" b="1" i="0" u="none" strike="noStrike" dirty="0">
                          <a:solidFill>
                            <a:schemeClr val="tx1"/>
                          </a:solidFill>
                          <a:effectLst/>
                          <a:latin typeface="+mj-lt"/>
                        </a:rPr>
                        <a:t>Default</a:t>
                      </a:r>
                      <a:endParaRPr lang="ru-RU" sz="1100" b="1" i="0" u="none" strike="noStrike" dirty="0">
                        <a:solidFill>
                          <a:schemeClr val="tx1"/>
                        </a:solidFill>
                        <a:effectLst/>
                        <a:latin typeface="+mj-lt"/>
                      </a:endParaRPr>
                    </a:p>
                  </a:txBody>
                  <a:tcPr marL="65317" marR="32659" marT="32659" marB="3265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extLst>
                  <a:ext uri="{0D108BD9-81ED-4DB2-BD59-A6C34878D82A}">
                    <a16:rowId xmlns:a16="http://schemas.microsoft.com/office/drawing/2014/main" val="3654891798"/>
                  </a:ext>
                </a:extLst>
              </a:tr>
              <a:tr h="233344">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en-US" sz="1000" b="1" i="0" u="none" strike="noStrike" dirty="0">
                          <a:solidFill>
                            <a:schemeClr val="tx1"/>
                          </a:solidFill>
                          <a:effectLst/>
                          <a:latin typeface="+mj-lt"/>
                        </a:rPr>
                        <a:t>HVCRE</a:t>
                      </a:r>
                      <a:endParaRPr lang="ru-RU" sz="1000" b="1" i="0" u="none" strike="noStrike" dirty="0">
                        <a:solidFill>
                          <a:schemeClr val="tx1"/>
                        </a:solidFill>
                        <a:effectLst/>
                        <a:latin typeface="+mj-lt"/>
                      </a:endParaRPr>
                    </a:p>
                  </a:txBody>
                  <a:tcPr marL="0" marR="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tc>
                  <a:txBody>
                    <a:bodyPr/>
                    <a:lstStyle/>
                    <a:p>
                      <a:pPr algn="ctr" fontAlgn="ctr"/>
                      <a:r>
                        <a:rPr lang="ru-RU" sz="1100" b="0" i="0" u="none" strike="noStrike" dirty="0">
                          <a:solidFill>
                            <a:schemeClr val="tx1"/>
                          </a:solidFill>
                          <a:effectLst/>
                          <a:latin typeface="+mj-lt"/>
                        </a:rPr>
                        <a:t>95%</a:t>
                      </a:r>
                    </a:p>
                  </a:txBody>
                  <a:tcPr marL="65317" marR="32659" marT="32659" marB="3265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chemeClr val="tx1"/>
                          </a:solidFill>
                          <a:effectLst/>
                          <a:latin typeface="+mj-lt"/>
                        </a:rPr>
                        <a:t>120%</a:t>
                      </a:r>
                    </a:p>
                  </a:txBody>
                  <a:tcPr marL="65317" marR="32659" marT="32659" marB="3265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chemeClr val="tx1"/>
                          </a:solidFill>
                          <a:effectLst/>
                          <a:latin typeface="+mj-lt"/>
                        </a:rPr>
                        <a:t>140%</a:t>
                      </a:r>
                    </a:p>
                  </a:txBody>
                  <a:tcPr marL="65317" marR="32659" marT="32659" marB="3265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chemeClr val="tx1"/>
                          </a:solidFill>
                          <a:effectLst/>
                          <a:latin typeface="+mj-lt"/>
                        </a:rPr>
                        <a:t>250%</a:t>
                      </a:r>
                    </a:p>
                  </a:txBody>
                  <a:tcPr marL="65317" marR="32659" marT="32659" marB="3265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100" b="0" i="0" u="none" strike="noStrike" kern="1200" dirty="0">
                          <a:solidFill>
                            <a:schemeClr val="tx1"/>
                          </a:solidFill>
                          <a:effectLst/>
                          <a:latin typeface="+mn-lt"/>
                          <a:ea typeface="+mn-ea"/>
                          <a:cs typeface="+mn-cs"/>
                        </a:rPr>
                        <a:t>100%-</a:t>
                      </a:r>
                      <a:r>
                        <a:rPr lang="en-US" sz="1100" b="0" i="0" u="none" strike="noStrike" kern="1200" dirty="0">
                          <a:solidFill>
                            <a:schemeClr val="tx1"/>
                          </a:solidFill>
                          <a:effectLst/>
                          <a:latin typeface="+mn-lt"/>
                          <a:ea typeface="+mn-ea"/>
                          <a:cs typeface="+mn-cs"/>
                        </a:rPr>
                        <a:t>PP</a:t>
                      </a:r>
                      <a:endParaRPr lang="ru-RU" sz="1100" b="0" i="0" u="none" strike="noStrike" kern="1200" dirty="0">
                        <a:solidFill>
                          <a:schemeClr val="tx1"/>
                        </a:solidFill>
                        <a:effectLst/>
                        <a:latin typeface="+mn-lt"/>
                        <a:ea typeface="+mn-ea"/>
                        <a:cs typeface="+mn-cs"/>
                      </a:endParaRPr>
                    </a:p>
                  </a:txBody>
                  <a:tcPr marL="65317" marR="32659" marT="32659" marB="3265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3249101589"/>
                  </a:ext>
                </a:extLst>
              </a:tr>
              <a:tr h="233344">
                <a:tc>
                  <a:txBody>
                    <a:bodyPr/>
                    <a:lstStyle/>
                    <a:p>
                      <a:pPr algn="ctr" fontAlgn="ctr"/>
                      <a:r>
                        <a:rPr lang="en-US" sz="1000" b="1" i="0" u="none" strike="noStrike" dirty="0">
                          <a:solidFill>
                            <a:schemeClr val="tx1"/>
                          </a:solidFill>
                          <a:effectLst/>
                          <a:latin typeface="+mj-lt"/>
                        </a:rPr>
                        <a:t>IPRE, PF, CF, OF</a:t>
                      </a:r>
                      <a:endParaRPr lang="ru-RU" sz="1000" b="1" i="0" u="none" strike="noStrike" dirty="0">
                        <a:solidFill>
                          <a:schemeClr val="tx1"/>
                        </a:solidFill>
                        <a:effectLst/>
                        <a:latin typeface="+mj-lt"/>
                      </a:endParaRPr>
                    </a:p>
                  </a:txBody>
                  <a:tcPr marL="0" marR="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tc>
                  <a:txBody>
                    <a:bodyPr/>
                    <a:lstStyle/>
                    <a:p>
                      <a:pPr lvl="0" algn="ctr" fontAlgn="ctr"/>
                      <a:r>
                        <a:rPr lang="ru-RU" sz="1100" b="0" i="0" u="none" strike="noStrike" dirty="0">
                          <a:solidFill>
                            <a:schemeClr val="tx1"/>
                          </a:solidFill>
                          <a:effectLst/>
                          <a:latin typeface="+mj-lt"/>
                        </a:rPr>
                        <a:t>70%</a:t>
                      </a:r>
                    </a:p>
                  </a:txBody>
                  <a:tcPr marL="65317" marR="32659" marT="32659" marB="3265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chemeClr val="tx1"/>
                          </a:solidFill>
                          <a:effectLst/>
                          <a:latin typeface="+mj-lt"/>
                        </a:rPr>
                        <a:t>90%</a:t>
                      </a:r>
                    </a:p>
                  </a:txBody>
                  <a:tcPr marL="65317" marR="32659" marT="32659" marB="3265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chemeClr val="tx1"/>
                          </a:solidFill>
                          <a:effectLst/>
                          <a:latin typeface="+mj-lt"/>
                        </a:rPr>
                        <a:t>115%</a:t>
                      </a:r>
                    </a:p>
                  </a:txBody>
                  <a:tcPr marL="65317" marR="32659" marT="32659" marB="3265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chemeClr val="tx1"/>
                          </a:solidFill>
                          <a:effectLst/>
                          <a:latin typeface="+mj-lt"/>
                        </a:rPr>
                        <a:t>250%</a:t>
                      </a:r>
                    </a:p>
                  </a:txBody>
                  <a:tcPr marL="65317" marR="32659" marT="32659" marB="3265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chemeClr val="tx1"/>
                          </a:solidFill>
                          <a:effectLst/>
                          <a:latin typeface="+mj-lt"/>
                        </a:rPr>
                        <a:t>100%-</a:t>
                      </a:r>
                      <a:r>
                        <a:rPr lang="en-US" sz="1100" b="0" i="0" u="none" strike="noStrike" kern="1200" dirty="0">
                          <a:solidFill>
                            <a:schemeClr val="tx1"/>
                          </a:solidFill>
                          <a:effectLst/>
                          <a:latin typeface="+mn-lt"/>
                          <a:ea typeface="+mn-ea"/>
                          <a:cs typeface="+mn-cs"/>
                        </a:rPr>
                        <a:t>PP</a:t>
                      </a:r>
                      <a:endParaRPr lang="ru-RU" sz="1100" b="0" i="0" u="none" strike="noStrike" dirty="0">
                        <a:solidFill>
                          <a:schemeClr val="tx1"/>
                        </a:solidFill>
                        <a:effectLst/>
                        <a:latin typeface="+mj-lt"/>
                      </a:endParaRPr>
                    </a:p>
                  </a:txBody>
                  <a:tcPr marL="65317" marR="32659" marT="32659" marB="3265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766463556"/>
                  </a:ext>
                </a:extLst>
              </a:tr>
            </a:tbl>
          </a:graphicData>
        </a:graphic>
      </p:graphicFrame>
      <p:sp>
        <p:nvSpPr>
          <p:cNvPr id="39" name="Rectangle 65">
            <a:extLst>
              <a:ext uri="{FF2B5EF4-FFF2-40B4-BE49-F238E27FC236}">
                <a16:creationId xmlns:a16="http://schemas.microsoft.com/office/drawing/2014/main" id="{5EE035BD-1B51-41B8-83DF-7DD1D58C0F6F}"/>
              </a:ext>
            </a:extLst>
          </p:cNvPr>
          <p:cNvSpPr/>
          <p:nvPr/>
        </p:nvSpPr>
        <p:spPr bwMode="ltGray">
          <a:xfrm>
            <a:off x="7485321" y="1116277"/>
            <a:ext cx="3928504" cy="262271"/>
          </a:xfrm>
          <a:prstGeom prst="rect">
            <a:avLst/>
          </a:prstGeom>
          <a:noFill/>
          <a:ln w="6350">
            <a:noFill/>
          </a:ln>
          <a:effectLst/>
        </p:spPr>
        <p:style>
          <a:lnRef idx="3">
            <a:schemeClr val="lt1"/>
          </a:lnRef>
          <a:fillRef idx="1">
            <a:schemeClr val="accent2"/>
          </a:fillRef>
          <a:effectRef idx="1">
            <a:schemeClr val="accent2"/>
          </a:effectRef>
          <a:fontRef idx="minor">
            <a:schemeClr val="lt1"/>
          </a:fontRef>
        </p:style>
        <p:txBody>
          <a:bodyPr lIns="87333" tIns="43666" rIns="87333" bIns="43666" rtlCol="0" anchor="ctr"/>
          <a:lstStyle/>
          <a:p>
            <a:pPr defTabSz="946094"/>
            <a:r>
              <a:rPr lang="ru-RU" sz="1452" b="1" dirty="0">
                <a:solidFill>
                  <a:schemeClr val="tx1"/>
                </a:solidFill>
              </a:rPr>
              <a:t>2. </a:t>
            </a:r>
            <a:r>
              <a:rPr lang="en-US" sz="1452" b="1" dirty="0">
                <a:solidFill>
                  <a:schemeClr val="tx1"/>
                </a:solidFill>
              </a:rPr>
              <a:t>Default</a:t>
            </a:r>
            <a:endParaRPr lang="ru-RU" sz="1452" b="1" dirty="0">
              <a:solidFill>
                <a:schemeClr val="tx1"/>
              </a:solidFill>
            </a:endParaRPr>
          </a:p>
        </p:txBody>
      </p:sp>
      <p:sp>
        <p:nvSpPr>
          <p:cNvPr id="40" name="Rectangle 14">
            <a:extLst>
              <a:ext uri="{FF2B5EF4-FFF2-40B4-BE49-F238E27FC236}">
                <a16:creationId xmlns:a16="http://schemas.microsoft.com/office/drawing/2014/main" id="{37AD1084-E579-4409-9F7E-46ACC3133881}"/>
              </a:ext>
            </a:extLst>
          </p:cNvPr>
          <p:cNvSpPr/>
          <p:nvPr/>
        </p:nvSpPr>
        <p:spPr>
          <a:xfrm>
            <a:off x="7577344" y="1414760"/>
            <a:ext cx="4164890" cy="528877"/>
          </a:xfrm>
          <a:prstGeom prst="rect">
            <a:avLst/>
          </a:prstGeom>
          <a:noFill/>
          <a:ln w="6350">
            <a:solidFill>
              <a:srgbClr val="2A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Прямая соединительная линия 9">
            <a:extLst>
              <a:ext uri="{FF2B5EF4-FFF2-40B4-BE49-F238E27FC236}">
                <a16:creationId xmlns:a16="http://schemas.microsoft.com/office/drawing/2014/main" id="{7896E8F6-CB4D-41B8-92EC-DC7AF766DF9E}"/>
              </a:ext>
            </a:extLst>
          </p:cNvPr>
          <p:cNvCxnSpPr>
            <a:cxnSpLocks/>
          </p:cNvCxnSpPr>
          <p:nvPr/>
        </p:nvCxnSpPr>
        <p:spPr>
          <a:xfrm flipV="1">
            <a:off x="7577344" y="2163674"/>
            <a:ext cx="3770722" cy="1329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Rectangle 9">
            <a:extLst>
              <a:ext uri="{FF2B5EF4-FFF2-40B4-BE49-F238E27FC236}">
                <a16:creationId xmlns:a16="http://schemas.microsoft.com/office/drawing/2014/main" id="{B9F9EAB2-9823-41F8-89ED-32D38265F204}"/>
              </a:ext>
            </a:extLst>
          </p:cNvPr>
          <p:cNvSpPr/>
          <p:nvPr/>
        </p:nvSpPr>
        <p:spPr>
          <a:xfrm>
            <a:off x="2519916" y="3157130"/>
            <a:ext cx="325205" cy="2620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9">
            <a:extLst>
              <a:ext uri="{FF2B5EF4-FFF2-40B4-BE49-F238E27FC236}">
                <a16:creationId xmlns:a16="http://schemas.microsoft.com/office/drawing/2014/main" id="{4007CB41-F1F9-433B-877D-7B879BEC0069}"/>
              </a:ext>
            </a:extLst>
          </p:cNvPr>
          <p:cNvSpPr/>
          <p:nvPr/>
        </p:nvSpPr>
        <p:spPr>
          <a:xfrm>
            <a:off x="4316819" y="5061944"/>
            <a:ext cx="308344" cy="2620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70">
            <a:extLst>
              <a:ext uri="{FF2B5EF4-FFF2-40B4-BE49-F238E27FC236}">
                <a16:creationId xmlns:a16="http://schemas.microsoft.com/office/drawing/2014/main" id="{BDCE58E4-9164-43CA-9AF1-B1FA991D71F8}"/>
              </a:ext>
            </a:extLst>
          </p:cNvPr>
          <p:cNvSpPr/>
          <p:nvPr/>
        </p:nvSpPr>
        <p:spPr>
          <a:xfrm>
            <a:off x="2402958" y="4096110"/>
            <a:ext cx="1775637" cy="43088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6">
            <a:extLst>
              <a:ext uri="{FF2B5EF4-FFF2-40B4-BE49-F238E27FC236}">
                <a16:creationId xmlns:a16="http://schemas.microsoft.com/office/drawing/2014/main" id="{F8DDFA9E-E60C-4791-A837-551722EB2AD2}"/>
              </a:ext>
            </a:extLst>
          </p:cNvPr>
          <p:cNvSpPr/>
          <p:nvPr/>
        </p:nvSpPr>
        <p:spPr bwMode="ltGray">
          <a:xfrm>
            <a:off x="260821" y="4952203"/>
            <a:ext cx="1780638" cy="1731877"/>
          </a:xfrm>
          <a:prstGeom prst="rect">
            <a:avLst/>
          </a:prstGeom>
          <a:solidFill>
            <a:srgbClr val="F2F2F2"/>
          </a:solidFill>
          <a:ln>
            <a:noFill/>
          </a:ln>
          <a:effectLst/>
        </p:spPr>
        <p:style>
          <a:lnRef idx="3">
            <a:schemeClr val="lt1"/>
          </a:lnRef>
          <a:fillRef idx="1">
            <a:schemeClr val="accent2"/>
          </a:fillRef>
          <a:effectRef idx="1">
            <a:schemeClr val="accent2"/>
          </a:effectRef>
          <a:fontRef idx="minor">
            <a:schemeClr val="lt1"/>
          </a:fontRef>
        </p:style>
        <p:txBody>
          <a:bodyPr lIns="87333" tIns="43666" rIns="87333" bIns="43666" rtlCol="0" anchor="ctr"/>
          <a:lstStyle/>
          <a:p>
            <a:pPr algn="ctr" defTabSz="946094"/>
            <a:r>
              <a:rPr lang="en-US" sz="1452" b="1" dirty="0">
                <a:solidFill>
                  <a:schemeClr val="tx2"/>
                </a:solidFill>
              </a:rPr>
              <a:t>Special lending</a:t>
            </a:r>
            <a:endParaRPr lang="ru-RU" sz="1452" b="1" dirty="0">
              <a:solidFill>
                <a:schemeClr val="tx2"/>
              </a:solidFill>
            </a:endParaRPr>
          </a:p>
        </p:txBody>
      </p:sp>
      <p:graphicFrame>
        <p:nvGraphicFramePr>
          <p:cNvPr id="46" name="Chart 67">
            <a:extLst>
              <a:ext uri="{FF2B5EF4-FFF2-40B4-BE49-F238E27FC236}">
                <a16:creationId xmlns:a16="http://schemas.microsoft.com/office/drawing/2014/main" id="{C0E2E141-12E7-489B-B137-683A0FFB1D6F}"/>
              </a:ext>
            </a:extLst>
          </p:cNvPr>
          <p:cNvGraphicFramePr>
            <a:graphicFrameLocks/>
          </p:cNvGraphicFramePr>
          <p:nvPr>
            <p:extLst>
              <p:ext uri="{D42A27DB-BD31-4B8C-83A1-F6EECF244321}">
                <p14:modId xmlns:p14="http://schemas.microsoft.com/office/powerpoint/2010/main" val="3547419752"/>
              </p:ext>
            </p:extLst>
          </p:nvPr>
        </p:nvGraphicFramePr>
        <p:xfrm>
          <a:off x="7012970" y="2292675"/>
          <a:ext cx="5284827" cy="4322923"/>
        </p:xfrm>
        <a:graphic>
          <a:graphicData uri="http://schemas.openxmlformats.org/drawingml/2006/chart">
            <c:chart xmlns:c="http://schemas.openxmlformats.org/drawingml/2006/chart" xmlns:r="http://schemas.openxmlformats.org/officeDocument/2006/relationships" r:id="rId12"/>
          </a:graphicData>
        </a:graphic>
      </p:graphicFrame>
      <p:sp>
        <p:nvSpPr>
          <p:cNvPr id="47" name="TextBox 46"/>
          <p:cNvSpPr txBox="1"/>
          <p:nvPr/>
        </p:nvSpPr>
        <p:spPr>
          <a:xfrm>
            <a:off x="11171742" y="213126"/>
            <a:ext cx="873112" cy="477054"/>
          </a:xfrm>
          <a:prstGeom prst="rect">
            <a:avLst/>
          </a:prstGeom>
          <a:noFill/>
          <a:ln>
            <a:solidFill>
              <a:srgbClr val="FF0000"/>
            </a:solidFill>
          </a:ln>
        </p:spPr>
        <p:txBody>
          <a:bodyPr wrap="square" rtlCol="0">
            <a:spAutoFit/>
          </a:bodyPr>
          <a:lstStyle/>
          <a:p>
            <a:pPr algn="ctr"/>
            <a:r>
              <a:rPr lang="en-US" sz="2500" b="1" dirty="0">
                <a:solidFill>
                  <a:srgbClr val="FF0000"/>
                </a:solidFill>
              </a:rPr>
              <a:t>IE2.2</a:t>
            </a:r>
            <a:endParaRPr lang="ru-RU" sz="2500" b="1" dirty="0">
              <a:solidFill>
                <a:srgbClr val="FF0000"/>
              </a:solidFill>
            </a:endParaRPr>
          </a:p>
        </p:txBody>
      </p:sp>
    </p:spTree>
    <p:extLst>
      <p:ext uri="{BB962C8B-B14F-4D97-AF65-F5344CB8AC3E}">
        <p14:creationId xmlns:p14="http://schemas.microsoft.com/office/powerpoint/2010/main" val="1915699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21</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Capital</a:t>
            </a:r>
            <a:r>
              <a:rPr lang="ru-RU"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 </a:t>
            </a: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burden generated by loans - EL and UL</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graphicFrame>
        <p:nvGraphicFramePr>
          <p:cNvPr id="5" name="Chart 8"/>
          <p:cNvGraphicFramePr>
            <a:graphicFrameLocks/>
          </p:cNvGraphicFramePr>
          <p:nvPr>
            <p:extLst>
              <p:ext uri="{D42A27DB-BD31-4B8C-83A1-F6EECF244321}">
                <p14:modId xmlns:p14="http://schemas.microsoft.com/office/powerpoint/2010/main" val="2196998715"/>
              </p:ext>
            </p:extLst>
          </p:nvPr>
        </p:nvGraphicFramePr>
        <p:xfrm>
          <a:off x="381958" y="1225907"/>
          <a:ext cx="10847319" cy="4948356"/>
        </p:xfrm>
        <a:graphic>
          <a:graphicData uri="http://schemas.openxmlformats.org/drawingml/2006/chart">
            <c:chart xmlns:c="http://schemas.openxmlformats.org/drawingml/2006/chart" xmlns:r="http://schemas.openxmlformats.org/officeDocument/2006/relationships" r:id="rId2"/>
          </a:graphicData>
        </a:graphic>
      </p:graphicFrame>
      <p:pic>
        <p:nvPicPr>
          <p:cNvPr id="13" name="Рисунок 12"/>
          <p:cNvPicPr>
            <a:picLocks noChangeAspect="1"/>
          </p:cNvPicPr>
          <p:nvPr/>
        </p:nvPicPr>
        <p:blipFill>
          <a:blip r:embed="rId3"/>
          <a:stretch>
            <a:fillRect/>
          </a:stretch>
        </p:blipFill>
        <p:spPr>
          <a:xfrm>
            <a:off x="3594642" y="5862534"/>
            <a:ext cx="2761553" cy="223910"/>
          </a:xfrm>
          <a:prstGeom prst="rect">
            <a:avLst/>
          </a:prstGeom>
        </p:spPr>
      </p:pic>
      <p:pic>
        <p:nvPicPr>
          <p:cNvPr id="14" name="Рисунок 13"/>
          <p:cNvPicPr>
            <a:picLocks noChangeAspect="1"/>
          </p:cNvPicPr>
          <p:nvPr/>
        </p:nvPicPr>
        <p:blipFill>
          <a:blip r:embed="rId4"/>
          <a:stretch>
            <a:fillRect/>
          </a:stretch>
        </p:blipFill>
        <p:spPr>
          <a:xfrm>
            <a:off x="6625916" y="5884793"/>
            <a:ext cx="2419350" cy="190500"/>
          </a:xfrm>
          <a:prstGeom prst="rect">
            <a:avLst/>
          </a:prstGeom>
        </p:spPr>
      </p:pic>
      <p:sp>
        <p:nvSpPr>
          <p:cNvPr id="7" name="TextBox 6"/>
          <p:cNvSpPr txBox="1"/>
          <p:nvPr/>
        </p:nvSpPr>
        <p:spPr>
          <a:xfrm>
            <a:off x="9045266" y="213125"/>
            <a:ext cx="2308534" cy="861774"/>
          </a:xfrm>
          <a:prstGeom prst="rect">
            <a:avLst/>
          </a:prstGeom>
          <a:noFill/>
          <a:ln>
            <a:solidFill>
              <a:srgbClr val="002060"/>
            </a:solidFill>
          </a:ln>
        </p:spPr>
        <p:txBody>
          <a:bodyPr wrap="square" rtlCol="0">
            <a:spAutoFit/>
          </a:bodyPr>
          <a:lstStyle/>
          <a:p>
            <a:pPr algn="ctr"/>
            <a:r>
              <a:rPr lang="en-US" sz="2500" b="1" dirty="0">
                <a:solidFill>
                  <a:srgbClr val="002060"/>
                </a:solidFill>
              </a:rPr>
              <a:t>PR – loophole in regulations</a:t>
            </a:r>
            <a:endParaRPr lang="ru-RU" sz="2500" b="1" dirty="0">
              <a:solidFill>
                <a:srgbClr val="002060"/>
              </a:solidFill>
            </a:endParaRPr>
          </a:p>
        </p:txBody>
      </p:sp>
    </p:spTree>
    <p:extLst>
      <p:ext uri="{BB962C8B-B14F-4D97-AF65-F5344CB8AC3E}">
        <p14:creationId xmlns:p14="http://schemas.microsoft.com/office/powerpoint/2010/main" val="3165478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9" name="Объект 8"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959" y="596549"/>
            <a:ext cx="10792860" cy="3878368"/>
          </a:xfrm>
          <a:prstGeom prst="rect">
            <a:avLst/>
          </a:prstGeom>
        </p:spPr>
      </p:pic>
      <p:sp>
        <p:nvSpPr>
          <p:cNvPr id="2" name="Номер слайда 1"/>
          <p:cNvSpPr>
            <a:spLocks noGrp="1"/>
          </p:cNvSpPr>
          <p:nvPr>
            <p:ph type="sldNum" sz="quarter" idx="12"/>
          </p:nvPr>
        </p:nvSpPr>
        <p:spPr/>
        <p:txBody>
          <a:bodyPr/>
          <a:lstStyle/>
          <a:p>
            <a:fld id="{48F63A3B-78C7-47BE-AE5E-E10140E04643}" type="slidenum">
              <a:rPr lang="en-US" smtClean="0"/>
              <a:t>22</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10622372"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Credit risk benchmarks</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3" name="Прямоугольник 2"/>
          <p:cNvSpPr/>
          <p:nvPr/>
        </p:nvSpPr>
        <p:spPr>
          <a:xfrm>
            <a:off x="6592181" y="1204283"/>
            <a:ext cx="1010096" cy="4414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6549649" y="1176002"/>
            <a:ext cx="1467293" cy="276999"/>
          </a:xfrm>
          <a:prstGeom prst="rect">
            <a:avLst/>
          </a:prstGeom>
          <a:noFill/>
        </p:spPr>
        <p:txBody>
          <a:bodyPr wrap="square" rtlCol="0">
            <a:spAutoFit/>
          </a:bodyPr>
          <a:lstStyle/>
          <a:p>
            <a:r>
              <a:rPr lang="ru-RU" sz="1200" dirty="0">
                <a:solidFill>
                  <a:srgbClr val="FF0000"/>
                </a:solidFill>
              </a:rPr>
              <a:t>1</a:t>
            </a:r>
          </a:p>
        </p:txBody>
      </p:sp>
      <p:sp>
        <p:nvSpPr>
          <p:cNvPr id="11" name="TextBox 10"/>
          <p:cNvSpPr txBox="1"/>
          <p:nvPr/>
        </p:nvSpPr>
        <p:spPr>
          <a:xfrm>
            <a:off x="11046863" y="213126"/>
            <a:ext cx="997991" cy="477054"/>
          </a:xfrm>
          <a:prstGeom prst="rect">
            <a:avLst/>
          </a:prstGeom>
          <a:noFill/>
          <a:ln>
            <a:solidFill>
              <a:srgbClr val="FF0000"/>
            </a:solidFill>
          </a:ln>
        </p:spPr>
        <p:txBody>
          <a:bodyPr wrap="square" rtlCol="0">
            <a:spAutoFit/>
          </a:bodyPr>
          <a:lstStyle/>
          <a:p>
            <a:pPr algn="ctr"/>
            <a:r>
              <a:rPr lang="en-US" sz="2500" b="1" dirty="0">
                <a:solidFill>
                  <a:srgbClr val="FF0000"/>
                </a:solidFill>
              </a:rPr>
              <a:t>IE 1.3</a:t>
            </a:r>
            <a:endParaRPr lang="ru-RU" sz="2500" b="1" dirty="0">
              <a:solidFill>
                <a:srgbClr val="FF0000"/>
              </a:solidFill>
            </a:endParaRPr>
          </a:p>
        </p:txBody>
      </p:sp>
    </p:spTree>
    <p:extLst>
      <p:ext uri="{BB962C8B-B14F-4D97-AF65-F5344CB8AC3E}">
        <p14:creationId xmlns:p14="http://schemas.microsoft.com/office/powerpoint/2010/main" val="2184983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23</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Difference between IFRS 9 and IRB</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002051257"/>
              </p:ext>
            </p:extLst>
          </p:nvPr>
        </p:nvGraphicFramePr>
        <p:xfrm>
          <a:off x="482601" y="864632"/>
          <a:ext cx="10992003" cy="4785360"/>
        </p:xfrm>
        <a:graphic>
          <a:graphicData uri="http://schemas.openxmlformats.org/drawingml/2006/table">
            <a:tbl>
              <a:tblPr firstRow="1" bandRow="1">
                <a:tableStyleId>{5940675A-B579-460E-94D1-54222C63F5DA}</a:tableStyleId>
              </a:tblPr>
              <a:tblGrid>
                <a:gridCol w="3498384">
                  <a:extLst>
                    <a:ext uri="{9D8B030D-6E8A-4147-A177-3AD203B41FA5}">
                      <a16:colId xmlns:a16="http://schemas.microsoft.com/office/drawing/2014/main" val="3761546093"/>
                    </a:ext>
                  </a:extLst>
                </a:gridCol>
                <a:gridCol w="3829618">
                  <a:extLst>
                    <a:ext uri="{9D8B030D-6E8A-4147-A177-3AD203B41FA5}">
                      <a16:colId xmlns:a16="http://schemas.microsoft.com/office/drawing/2014/main" val="621049020"/>
                    </a:ext>
                  </a:extLst>
                </a:gridCol>
                <a:gridCol w="3664001">
                  <a:extLst>
                    <a:ext uri="{9D8B030D-6E8A-4147-A177-3AD203B41FA5}">
                      <a16:colId xmlns:a16="http://schemas.microsoft.com/office/drawing/2014/main" val="2599380283"/>
                    </a:ext>
                  </a:extLst>
                </a:gridCol>
              </a:tblGrid>
              <a:tr h="370840">
                <a:tc>
                  <a:txBody>
                    <a:bodyPr/>
                    <a:lstStyle/>
                    <a:p>
                      <a:pPr algn="ctr"/>
                      <a:r>
                        <a:rPr lang="en-US" sz="2000" b="1" dirty="0"/>
                        <a:t>Section</a:t>
                      </a:r>
                      <a:endParaRPr lang="ru-RU" sz="2000" b="1" dirty="0"/>
                    </a:p>
                  </a:txBody>
                  <a:tcPr anchor="ctr"/>
                </a:tc>
                <a:tc>
                  <a:txBody>
                    <a:bodyPr/>
                    <a:lstStyle/>
                    <a:p>
                      <a:pPr algn="ctr"/>
                      <a:r>
                        <a:rPr lang="en-US" sz="2000" b="1" dirty="0"/>
                        <a:t>IRB</a:t>
                      </a:r>
                      <a:endParaRPr lang="ru-RU" sz="2000" b="1" dirty="0"/>
                    </a:p>
                  </a:txBody>
                  <a:tcPr anchor="ctr"/>
                </a:tc>
                <a:tc>
                  <a:txBody>
                    <a:bodyPr/>
                    <a:lstStyle/>
                    <a:p>
                      <a:pPr algn="ctr"/>
                      <a:r>
                        <a:rPr lang="en-US" sz="2000" b="1" dirty="0"/>
                        <a:t>IFRS 9</a:t>
                      </a:r>
                      <a:endParaRPr lang="ru-RU" sz="2000" b="1" dirty="0"/>
                    </a:p>
                  </a:txBody>
                  <a:tcPr anchor="ctr"/>
                </a:tc>
                <a:extLst>
                  <a:ext uri="{0D108BD9-81ED-4DB2-BD59-A6C34878D82A}">
                    <a16:rowId xmlns:a16="http://schemas.microsoft.com/office/drawing/2014/main" val="2382619707"/>
                  </a:ext>
                </a:extLst>
              </a:tr>
              <a:tr h="370840">
                <a:tc>
                  <a:txBody>
                    <a:bodyPr/>
                    <a:lstStyle/>
                    <a:p>
                      <a:r>
                        <a:rPr lang="en-US" sz="2000" dirty="0"/>
                        <a:t>Metric</a:t>
                      </a:r>
                      <a:r>
                        <a:rPr lang="en-US" sz="2000" baseline="0" dirty="0"/>
                        <a:t> affected (PL or capital)</a:t>
                      </a:r>
                      <a:endParaRPr lang="ru-RU" sz="2000" dirty="0"/>
                    </a:p>
                  </a:txBody>
                  <a:tcPr anchor="ctr"/>
                </a:tc>
                <a:tc>
                  <a:txBody>
                    <a:bodyPr/>
                    <a:lstStyle/>
                    <a:p>
                      <a:r>
                        <a:rPr lang="en-US" sz="2000" dirty="0"/>
                        <a:t>Amount of necessary</a:t>
                      </a:r>
                      <a:r>
                        <a:rPr lang="en-US" sz="2000" baseline="0" dirty="0"/>
                        <a:t> capital</a:t>
                      </a:r>
                      <a:endParaRPr lang="ru-RU" sz="2000" dirty="0"/>
                    </a:p>
                  </a:txBody>
                  <a:tcPr anchor="ctr"/>
                </a:tc>
                <a:tc>
                  <a:txBody>
                    <a:bodyPr/>
                    <a:lstStyle/>
                    <a:p>
                      <a:r>
                        <a:rPr lang="en-US" sz="2000" dirty="0"/>
                        <a:t>Profit</a:t>
                      </a:r>
                      <a:r>
                        <a:rPr lang="en-US" sz="2000" baseline="0" dirty="0"/>
                        <a:t> &amp; loss</a:t>
                      </a:r>
                      <a:endParaRPr lang="ru-RU" sz="2000" dirty="0"/>
                    </a:p>
                  </a:txBody>
                  <a:tcPr anchor="ctr"/>
                </a:tc>
                <a:extLst>
                  <a:ext uri="{0D108BD9-81ED-4DB2-BD59-A6C34878D82A}">
                    <a16:rowId xmlns:a16="http://schemas.microsoft.com/office/drawing/2014/main" val="3859972135"/>
                  </a:ext>
                </a:extLst>
              </a:tr>
              <a:tr h="370840">
                <a:tc>
                  <a:txBody>
                    <a:bodyPr/>
                    <a:lstStyle/>
                    <a:p>
                      <a:r>
                        <a:rPr lang="en-US" sz="2000" dirty="0"/>
                        <a:t>Type</a:t>
                      </a:r>
                      <a:r>
                        <a:rPr lang="en-US" sz="2000" baseline="0" dirty="0"/>
                        <a:t> of loss (EL or UL)</a:t>
                      </a:r>
                      <a:endParaRPr lang="ru-RU" sz="2000" dirty="0"/>
                    </a:p>
                  </a:txBody>
                  <a:tcPr anchor="ctr"/>
                </a:tc>
                <a:tc>
                  <a:txBody>
                    <a:bodyPr/>
                    <a:lstStyle/>
                    <a:p>
                      <a:r>
                        <a:rPr lang="en-US" sz="2000" dirty="0"/>
                        <a:t>UL</a:t>
                      </a:r>
                      <a:endParaRPr lang="ru-RU" sz="2000" dirty="0"/>
                    </a:p>
                  </a:txBody>
                  <a:tcPr anchor="ctr"/>
                </a:tc>
                <a:tc>
                  <a:txBody>
                    <a:bodyPr/>
                    <a:lstStyle/>
                    <a:p>
                      <a:r>
                        <a:rPr lang="en-US" sz="2000" dirty="0"/>
                        <a:t>EL</a:t>
                      </a:r>
                      <a:endParaRPr lang="ru-RU" sz="2000" dirty="0"/>
                    </a:p>
                  </a:txBody>
                  <a:tcPr anchor="ctr"/>
                </a:tc>
                <a:extLst>
                  <a:ext uri="{0D108BD9-81ED-4DB2-BD59-A6C34878D82A}">
                    <a16:rowId xmlns:a16="http://schemas.microsoft.com/office/drawing/2014/main" val="3048374756"/>
                  </a:ext>
                </a:extLst>
              </a:tr>
              <a:tr h="370840">
                <a:tc>
                  <a:txBody>
                    <a:bodyPr/>
                    <a:lstStyle/>
                    <a:p>
                      <a:r>
                        <a:rPr lang="en-US" sz="2000" dirty="0"/>
                        <a:t>Approach to calculations (conservative or best estimate)</a:t>
                      </a:r>
                      <a:endParaRPr lang="ru-RU" sz="2000" dirty="0"/>
                    </a:p>
                  </a:txBody>
                  <a:tcPr anchor="ctr"/>
                </a:tc>
                <a:tc>
                  <a:txBody>
                    <a:bodyPr/>
                    <a:lstStyle/>
                    <a:p>
                      <a:r>
                        <a:rPr lang="en-US" sz="2000" dirty="0"/>
                        <a:t>Conservative</a:t>
                      </a:r>
                      <a:endParaRPr lang="ru-RU" sz="2000" dirty="0"/>
                    </a:p>
                  </a:txBody>
                  <a:tcPr anchor="ctr"/>
                </a:tc>
                <a:tc>
                  <a:txBody>
                    <a:bodyPr/>
                    <a:lstStyle/>
                    <a:p>
                      <a:r>
                        <a:rPr lang="en-US" sz="2000" dirty="0"/>
                        <a:t>Unbiased and probability weighted</a:t>
                      </a:r>
                      <a:endParaRPr lang="ru-RU" sz="2000" dirty="0"/>
                    </a:p>
                  </a:txBody>
                  <a:tcPr anchor="ctr"/>
                </a:tc>
                <a:extLst>
                  <a:ext uri="{0D108BD9-81ED-4DB2-BD59-A6C34878D82A}">
                    <a16:rowId xmlns:a16="http://schemas.microsoft.com/office/drawing/2014/main" val="1571397955"/>
                  </a:ext>
                </a:extLst>
              </a:tr>
              <a:tr h="370840">
                <a:tc>
                  <a:txBody>
                    <a:bodyPr/>
                    <a:lstStyle/>
                    <a:p>
                      <a:r>
                        <a:rPr lang="en-US" sz="2000" dirty="0"/>
                        <a:t>Model calibration (PIT or TTC)</a:t>
                      </a:r>
                      <a:endParaRPr lang="ru-RU" sz="2000" dirty="0"/>
                    </a:p>
                  </a:txBody>
                  <a:tcPr anchor="ctr"/>
                </a:tc>
                <a:tc>
                  <a:txBody>
                    <a:bodyPr/>
                    <a:lstStyle/>
                    <a:p>
                      <a:r>
                        <a:rPr lang="en-US" sz="2000" dirty="0"/>
                        <a:t>TTC</a:t>
                      </a:r>
                      <a:endParaRPr lang="ru-RU" sz="2000" dirty="0"/>
                    </a:p>
                  </a:txBody>
                  <a:tcPr anchor="ctr"/>
                </a:tc>
                <a:tc>
                  <a:txBody>
                    <a:bodyPr/>
                    <a:lstStyle/>
                    <a:p>
                      <a:r>
                        <a:rPr lang="en-US" sz="2000" dirty="0"/>
                        <a:t>PIT</a:t>
                      </a:r>
                      <a:endParaRPr lang="ru-RU" sz="2000" dirty="0"/>
                    </a:p>
                  </a:txBody>
                  <a:tcPr anchor="ctr"/>
                </a:tc>
                <a:extLst>
                  <a:ext uri="{0D108BD9-81ED-4DB2-BD59-A6C34878D82A}">
                    <a16:rowId xmlns:a16="http://schemas.microsoft.com/office/drawing/2014/main" val="3656871148"/>
                  </a:ext>
                </a:extLst>
              </a:tr>
              <a:tr h="370840">
                <a:tc>
                  <a:txBody>
                    <a:bodyPr/>
                    <a:lstStyle/>
                    <a:p>
                      <a:r>
                        <a:rPr lang="en-US" sz="2000" dirty="0"/>
                        <a:t>Horizon of loss assessment</a:t>
                      </a:r>
                      <a:endParaRPr lang="ru-RU" sz="2000" dirty="0"/>
                    </a:p>
                  </a:txBody>
                  <a:tcPr anchor="ctr"/>
                </a:tc>
                <a:tc>
                  <a:txBody>
                    <a:bodyPr/>
                    <a:lstStyle/>
                    <a:p>
                      <a:r>
                        <a:rPr lang="en-US" sz="2000" dirty="0"/>
                        <a:t>Non-default</a:t>
                      </a:r>
                      <a:r>
                        <a:rPr lang="en-US" sz="2000" baseline="0" dirty="0"/>
                        <a:t> – 1 year</a:t>
                      </a:r>
                    </a:p>
                    <a:p>
                      <a:r>
                        <a:rPr lang="en-US" sz="2000" dirty="0"/>
                        <a:t>Default – constant</a:t>
                      </a:r>
                      <a:r>
                        <a:rPr lang="en-US" sz="2000" baseline="0" dirty="0"/>
                        <a:t> or modeled LGD </a:t>
                      </a:r>
                      <a:endParaRPr lang="ru-RU" sz="2000" dirty="0"/>
                    </a:p>
                  </a:txBody>
                  <a:tcPr anchor="ctr"/>
                </a:tc>
                <a:tc>
                  <a:txBody>
                    <a:bodyPr/>
                    <a:lstStyle/>
                    <a:p>
                      <a:r>
                        <a:rPr lang="en-US" sz="2000" dirty="0"/>
                        <a:t>1</a:t>
                      </a:r>
                      <a:r>
                        <a:rPr lang="en-US" sz="2000" baseline="30000" dirty="0"/>
                        <a:t>st</a:t>
                      </a:r>
                      <a:r>
                        <a:rPr lang="en-US" sz="2000" baseline="0" dirty="0"/>
                        <a:t> stage – 1 year</a:t>
                      </a:r>
                    </a:p>
                    <a:p>
                      <a:r>
                        <a:rPr lang="en-US" sz="2000" baseline="0" dirty="0"/>
                        <a:t>2</a:t>
                      </a:r>
                      <a:r>
                        <a:rPr lang="en-US" sz="2000" baseline="30000" dirty="0"/>
                        <a:t>nd</a:t>
                      </a:r>
                      <a:r>
                        <a:rPr lang="en-US" sz="2000" baseline="0" dirty="0"/>
                        <a:t> and 3</a:t>
                      </a:r>
                      <a:r>
                        <a:rPr lang="en-US" sz="2000" baseline="30000" dirty="0"/>
                        <a:t>rd</a:t>
                      </a:r>
                      <a:r>
                        <a:rPr lang="en-US" sz="2000" baseline="0" dirty="0"/>
                        <a:t> stage - lifetime</a:t>
                      </a:r>
                      <a:endParaRPr lang="ru-RU" sz="2000" dirty="0"/>
                    </a:p>
                  </a:txBody>
                  <a:tcPr anchor="ctr"/>
                </a:tc>
                <a:extLst>
                  <a:ext uri="{0D108BD9-81ED-4DB2-BD59-A6C34878D82A}">
                    <a16:rowId xmlns:a16="http://schemas.microsoft.com/office/drawing/2014/main" val="2258998422"/>
                  </a:ext>
                </a:extLst>
              </a:tr>
              <a:tr h="370840">
                <a:tc>
                  <a:txBody>
                    <a:bodyPr/>
                    <a:lstStyle/>
                    <a:p>
                      <a:r>
                        <a:rPr lang="en-US" sz="2000" dirty="0"/>
                        <a:t>Is</a:t>
                      </a:r>
                      <a:r>
                        <a:rPr lang="en-US" sz="2000" baseline="0" dirty="0"/>
                        <a:t> professional judgment applicable? (yes or no)</a:t>
                      </a:r>
                      <a:endParaRPr lang="ru-RU" sz="2000" dirty="0"/>
                    </a:p>
                  </a:txBody>
                  <a:tcPr anchor="ctr"/>
                </a:tc>
                <a:tc>
                  <a:txBody>
                    <a:bodyPr/>
                    <a:lstStyle/>
                    <a:p>
                      <a:r>
                        <a:rPr lang="en-US" sz="2000" dirty="0"/>
                        <a:t>No</a:t>
                      </a:r>
                      <a:endParaRPr lang="ru-RU" sz="2000" dirty="0"/>
                    </a:p>
                  </a:txBody>
                  <a:tcPr anchor="ctr"/>
                </a:tc>
                <a:tc>
                  <a:txBody>
                    <a:bodyPr/>
                    <a:lstStyle/>
                    <a:p>
                      <a:r>
                        <a:rPr lang="en-US" sz="2000" dirty="0"/>
                        <a:t>Yes</a:t>
                      </a:r>
                      <a:endParaRPr lang="ru-RU" sz="2000" dirty="0"/>
                    </a:p>
                  </a:txBody>
                  <a:tcPr anchor="ctr"/>
                </a:tc>
                <a:extLst>
                  <a:ext uri="{0D108BD9-81ED-4DB2-BD59-A6C34878D82A}">
                    <a16:rowId xmlns:a16="http://schemas.microsoft.com/office/drawing/2014/main" val="2244715871"/>
                  </a:ext>
                </a:extLst>
              </a:tr>
              <a:tr h="370840">
                <a:tc>
                  <a:txBody>
                    <a:bodyPr/>
                    <a:lstStyle/>
                    <a:p>
                      <a:r>
                        <a:rPr lang="en-US" sz="2000" dirty="0"/>
                        <a:t>Is forward</a:t>
                      </a:r>
                      <a:r>
                        <a:rPr lang="en-US" sz="2000" baseline="0" dirty="0"/>
                        <a:t> looking information implemented? (yes or no)</a:t>
                      </a:r>
                      <a:endParaRPr lang="ru-RU" sz="2000" dirty="0"/>
                    </a:p>
                  </a:txBody>
                  <a:tcPr anchor="ctr"/>
                </a:tc>
                <a:tc>
                  <a:txBody>
                    <a:bodyPr/>
                    <a:lstStyle/>
                    <a:p>
                      <a:r>
                        <a:rPr lang="en-US" sz="2000" dirty="0"/>
                        <a:t>No</a:t>
                      </a:r>
                      <a:endParaRPr lang="ru-RU" sz="2000" dirty="0"/>
                    </a:p>
                  </a:txBody>
                  <a:tcPr anchor="ctr"/>
                </a:tc>
                <a:tc>
                  <a:txBody>
                    <a:bodyPr/>
                    <a:lstStyle/>
                    <a:p>
                      <a:r>
                        <a:rPr lang="en-US" sz="2000" dirty="0"/>
                        <a:t>Yes</a:t>
                      </a:r>
                      <a:endParaRPr lang="ru-RU" sz="2000" dirty="0"/>
                    </a:p>
                  </a:txBody>
                  <a:tcPr anchor="ctr"/>
                </a:tc>
                <a:extLst>
                  <a:ext uri="{0D108BD9-81ED-4DB2-BD59-A6C34878D82A}">
                    <a16:rowId xmlns:a16="http://schemas.microsoft.com/office/drawing/2014/main" val="1933755712"/>
                  </a:ext>
                </a:extLst>
              </a:tr>
              <a:tr h="370840">
                <a:tc>
                  <a:txBody>
                    <a:bodyPr/>
                    <a:lstStyle/>
                    <a:p>
                      <a:r>
                        <a:rPr lang="en-US" sz="2000" dirty="0"/>
                        <a:t>Default definition</a:t>
                      </a:r>
                      <a:endParaRPr lang="ru-RU" sz="2000" dirty="0"/>
                    </a:p>
                  </a:txBody>
                  <a:tcPr anchor="ctr"/>
                </a:tc>
                <a:tc gridSpan="2">
                  <a:txBody>
                    <a:bodyPr/>
                    <a:lstStyle/>
                    <a:p>
                      <a:r>
                        <a:rPr lang="en-US" sz="2000" dirty="0"/>
                        <a:t>Best</a:t>
                      </a:r>
                      <a:r>
                        <a:rPr lang="en-US" sz="2000" baseline="0" dirty="0"/>
                        <a:t> practice is to have unified definition of default</a:t>
                      </a:r>
                      <a:endParaRPr lang="ru-RU" sz="2000" dirty="0"/>
                    </a:p>
                  </a:txBody>
                  <a:tcPr anchor="ctr"/>
                </a:tc>
                <a:tc hMerge="1">
                  <a:txBody>
                    <a:bodyPr/>
                    <a:lstStyle/>
                    <a:p>
                      <a:endParaRPr lang="ru-RU" dirty="0"/>
                    </a:p>
                  </a:txBody>
                  <a:tcPr anchor="ctr"/>
                </a:tc>
                <a:extLst>
                  <a:ext uri="{0D108BD9-81ED-4DB2-BD59-A6C34878D82A}">
                    <a16:rowId xmlns:a16="http://schemas.microsoft.com/office/drawing/2014/main" val="1467596843"/>
                  </a:ext>
                </a:extLst>
              </a:tr>
            </a:tbl>
          </a:graphicData>
        </a:graphic>
      </p:graphicFrame>
    </p:spTree>
    <p:extLst>
      <p:ext uri="{BB962C8B-B14F-4D97-AF65-F5344CB8AC3E}">
        <p14:creationId xmlns:p14="http://schemas.microsoft.com/office/powerpoint/2010/main" val="3659511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5" name="Объект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ctrTitle"/>
          </p:nvPr>
        </p:nvSpPr>
        <p:spPr>
          <a:xfrm>
            <a:off x="231228" y="281919"/>
            <a:ext cx="11782096" cy="939691"/>
          </a:xfrm>
        </p:spPr>
        <p:txBody>
          <a:bodyPr vert="horz">
            <a:normAutofit/>
          </a:bodyPr>
          <a:lstStyle/>
          <a:p>
            <a:pPr algn="l"/>
            <a:r>
              <a:rPr lang="en-US" sz="4200" dirty="0">
                <a:solidFill>
                  <a:srgbClr val="1F4E79"/>
                </a:solidFill>
                <a:latin typeface="SB Sans Display" panose="020B0503040504020204" pitchFamily="34" charset="0"/>
                <a:cs typeface="SB Sans Display" panose="020B0503040504020204" pitchFamily="34" charset="0"/>
              </a:rPr>
              <a:t>2.4 Credit risk models</a:t>
            </a:r>
            <a:endParaRPr lang="ru-RU" sz="4200" dirty="0">
              <a:solidFill>
                <a:srgbClr val="1F4E79"/>
              </a:solidFill>
              <a:latin typeface="SB Sans Display" panose="020B0503040504020204" pitchFamily="34" charset="0"/>
              <a:cs typeface="SB Sans Display" panose="020B0503040504020204" pitchFamily="34" charset="0"/>
            </a:endParaRPr>
          </a:p>
        </p:txBody>
      </p:sp>
      <p:sp>
        <p:nvSpPr>
          <p:cNvPr id="4" name="Номер слайда 3"/>
          <p:cNvSpPr>
            <a:spLocks noGrp="1"/>
          </p:cNvSpPr>
          <p:nvPr>
            <p:ph type="sldNum" sz="quarter" idx="12"/>
          </p:nvPr>
        </p:nvSpPr>
        <p:spPr/>
        <p:txBody>
          <a:bodyPr/>
          <a:lstStyle/>
          <a:p>
            <a:fld id="{48F63A3B-78C7-47BE-AE5E-E10140E04643}" type="slidenum">
              <a:rPr lang="en-US" smtClean="0"/>
              <a:t>24</a:t>
            </a:fld>
            <a:endParaRPr lang="en-US" dirty="0"/>
          </a:p>
        </p:txBody>
      </p:sp>
      <p:sp>
        <p:nvSpPr>
          <p:cNvPr id="7" name="Заголовок 1"/>
          <p:cNvSpPr txBox="1">
            <a:spLocks/>
          </p:cNvSpPr>
          <p:nvPr/>
        </p:nvSpPr>
        <p:spPr>
          <a:xfrm>
            <a:off x="698938" y="1450428"/>
            <a:ext cx="9144000" cy="21400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Steps of model development</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Common structure of PD and LGD models</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Common risk factors of PD and LGD models</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Model calibration</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Model validation</a:t>
            </a:r>
          </a:p>
        </p:txBody>
      </p:sp>
    </p:spTree>
    <p:extLst>
      <p:ext uri="{BB962C8B-B14F-4D97-AF65-F5344CB8AC3E}">
        <p14:creationId xmlns:p14="http://schemas.microsoft.com/office/powerpoint/2010/main" val="3997478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25</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Common</a:t>
            </a: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 steps of model development</a:t>
            </a:r>
            <a:r>
              <a:rPr lang="ru-RU"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a:t>
            </a:r>
            <a:endParaRPr lang="ru-RU"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34" name="Прямоугольник 33"/>
          <p:cNvSpPr/>
          <p:nvPr/>
        </p:nvSpPr>
        <p:spPr>
          <a:xfrm>
            <a:off x="449336" y="1107468"/>
            <a:ext cx="8357780" cy="2785378"/>
          </a:xfrm>
          <a:prstGeom prst="rect">
            <a:avLst/>
          </a:prstGeom>
        </p:spPr>
        <p:txBody>
          <a:bodyPr wrap="square">
            <a:spAutoFit/>
          </a:bodyPr>
          <a:lstStyle/>
          <a:p>
            <a:pPr marL="457200" indent="-457200">
              <a:buFont typeface="+mj-lt"/>
              <a:buAutoNum type="arabicPeriod"/>
            </a:pPr>
            <a:r>
              <a:rPr lang="en-US" sz="2500" dirty="0">
                <a:latin typeface="Arial" panose="020B0604020202020204" pitchFamily="34" charset="0"/>
                <a:ea typeface="Times New Roman"/>
                <a:cs typeface="Arial" panose="020B0604020202020204" pitchFamily="34" charset="0"/>
              </a:rPr>
              <a:t>Data preparation</a:t>
            </a:r>
            <a:endParaRPr lang="ru-RU" sz="2500" dirty="0">
              <a:latin typeface="Arial" panose="020B0604020202020204" pitchFamily="34" charset="0"/>
              <a:ea typeface="Times New Roman"/>
              <a:cs typeface="Arial" panose="020B0604020202020204" pitchFamily="34" charset="0"/>
            </a:endParaRPr>
          </a:p>
          <a:p>
            <a:pPr marL="457200" indent="-457200">
              <a:buFont typeface="+mj-lt"/>
              <a:buAutoNum type="arabicPeriod"/>
            </a:pPr>
            <a:r>
              <a:rPr lang="en-US" sz="2500" dirty="0">
                <a:latin typeface="Arial" panose="020B0604020202020204" pitchFamily="34" charset="0"/>
                <a:ea typeface="Arial Unicode MS"/>
                <a:cs typeface="Arial" panose="020B0604020202020204" pitchFamily="34" charset="0"/>
              </a:rPr>
              <a:t>Single factor analysis</a:t>
            </a:r>
            <a:endParaRPr lang="de-DE" sz="2500" dirty="0">
              <a:latin typeface="Arial" panose="020B0604020202020204" pitchFamily="34" charset="0"/>
              <a:ea typeface="Times New Roman"/>
              <a:cs typeface="Arial" panose="020B0604020202020204" pitchFamily="34" charset="0"/>
            </a:endParaRPr>
          </a:p>
          <a:p>
            <a:pPr marL="457200" indent="-457200">
              <a:buFont typeface="+mj-lt"/>
              <a:buAutoNum type="arabicPeriod"/>
            </a:pPr>
            <a:r>
              <a:rPr lang="en-US" sz="2500" dirty="0">
                <a:latin typeface="Arial" panose="020B0604020202020204" pitchFamily="34" charset="0"/>
                <a:ea typeface="Arial Unicode MS"/>
                <a:cs typeface="Arial" panose="020B0604020202020204" pitchFamily="34" charset="0"/>
              </a:rPr>
              <a:t>Model development</a:t>
            </a:r>
            <a:endParaRPr lang="de-DE" sz="2500" dirty="0">
              <a:latin typeface="Arial" panose="020B0604020202020204" pitchFamily="34" charset="0"/>
              <a:ea typeface="Times New Roman"/>
              <a:cs typeface="Arial" panose="020B0604020202020204" pitchFamily="34" charset="0"/>
            </a:endParaRPr>
          </a:p>
          <a:p>
            <a:pPr marL="457200" indent="-457200">
              <a:buFont typeface="+mj-lt"/>
              <a:buAutoNum type="arabicPeriod"/>
            </a:pPr>
            <a:r>
              <a:rPr lang="en-US" sz="2500" dirty="0">
                <a:latin typeface="Arial" panose="020B0604020202020204" pitchFamily="34" charset="0"/>
                <a:ea typeface="Arial Unicode MS"/>
                <a:cs typeface="Arial" panose="020B0604020202020204" pitchFamily="34" charset="0"/>
              </a:rPr>
              <a:t>Calibration</a:t>
            </a:r>
            <a:endParaRPr lang="ru-RU" sz="2500" dirty="0">
              <a:latin typeface="Arial" panose="020B0604020202020204" pitchFamily="34" charset="0"/>
              <a:ea typeface="Arial Unicode MS"/>
              <a:cs typeface="Arial" panose="020B0604020202020204" pitchFamily="34" charset="0"/>
            </a:endParaRPr>
          </a:p>
          <a:p>
            <a:pPr marL="457200" indent="-457200">
              <a:buFont typeface="+mj-lt"/>
              <a:buAutoNum type="arabicPeriod"/>
            </a:pPr>
            <a:r>
              <a:rPr lang="en-US" sz="2500" dirty="0">
                <a:latin typeface="Arial" panose="020B0604020202020204" pitchFamily="34" charset="0"/>
                <a:ea typeface="Times New Roman"/>
                <a:cs typeface="Arial" panose="020B0604020202020204" pitchFamily="34" charset="0"/>
              </a:rPr>
              <a:t>Negotiations with stakeholders</a:t>
            </a:r>
            <a:endParaRPr lang="de-DE" sz="2500" dirty="0">
              <a:latin typeface="Arial" panose="020B0604020202020204" pitchFamily="34" charset="0"/>
              <a:ea typeface="Times New Roman"/>
              <a:cs typeface="Arial" panose="020B0604020202020204" pitchFamily="34" charset="0"/>
            </a:endParaRPr>
          </a:p>
          <a:p>
            <a:pPr marL="457200" indent="-457200">
              <a:buFont typeface="+mj-lt"/>
              <a:buAutoNum type="arabicPeriod"/>
            </a:pPr>
            <a:r>
              <a:rPr lang="en-US" sz="2500" dirty="0">
                <a:latin typeface="Arial" panose="020B0604020202020204" pitchFamily="34" charset="0"/>
                <a:ea typeface="Arial Unicode MS"/>
                <a:cs typeface="Arial" panose="020B0604020202020204" pitchFamily="34" charset="0"/>
              </a:rPr>
              <a:t>Independent validation</a:t>
            </a:r>
          </a:p>
          <a:p>
            <a:pPr marL="457200" indent="-457200">
              <a:buFont typeface="+mj-lt"/>
              <a:buAutoNum type="arabicPeriod"/>
            </a:pPr>
            <a:r>
              <a:rPr lang="en-US" sz="2500" dirty="0">
                <a:latin typeface="Arial" panose="020B0604020202020204" pitchFamily="34" charset="0"/>
                <a:ea typeface="Times New Roman"/>
                <a:cs typeface="Arial" panose="020B0604020202020204" pitchFamily="34" charset="0"/>
              </a:rPr>
              <a:t>Supervisory approval</a:t>
            </a:r>
            <a:endParaRPr lang="de-DE" sz="2500" dirty="0">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4042372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26</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1. Data preparation</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4" name="TextBox 3"/>
          <p:cNvSpPr txBox="1"/>
          <p:nvPr/>
        </p:nvSpPr>
        <p:spPr>
          <a:xfrm>
            <a:off x="818147" y="1001027"/>
            <a:ext cx="6785811" cy="5078313"/>
          </a:xfrm>
          <a:prstGeom prst="rect">
            <a:avLst/>
          </a:prstGeom>
          <a:noFill/>
        </p:spPr>
        <p:txBody>
          <a:bodyPr wrap="square" rtlCol="0">
            <a:spAutoFit/>
          </a:bodyPr>
          <a:lstStyle/>
          <a:p>
            <a:r>
              <a:rPr lang="ru-RU" dirty="0"/>
              <a:t>1.1 </a:t>
            </a:r>
            <a:r>
              <a:rPr lang="en-US" dirty="0"/>
              <a:t>Define target variable</a:t>
            </a:r>
          </a:p>
          <a:p>
            <a:endParaRPr lang="en-US" dirty="0"/>
          </a:p>
          <a:p>
            <a:endParaRPr lang="en-US" dirty="0"/>
          </a:p>
          <a:p>
            <a:endParaRPr lang="en-US" dirty="0"/>
          </a:p>
          <a:p>
            <a:r>
              <a:rPr lang="en-US" dirty="0"/>
              <a:t>1.2 Modeling sample:</a:t>
            </a:r>
          </a:p>
          <a:p>
            <a:pPr marL="285750" indent="-285750">
              <a:buFont typeface="Arial" panose="020B0604020202020204" pitchFamily="34" charset="0"/>
              <a:buChar char="•"/>
            </a:pPr>
            <a:r>
              <a:rPr lang="en-US" dirty="0"/>
              <a:t>Product/segment</a:t>
            </a:r>
          </a:p>
          <a:p>
            <a:pPr marL="285750" indent="-285750">
              <a:buFont typeface="Arial" panose="020B0604020202020204" pitchFamily="34" charset="0"/>
              <a:buChar char="•"/>
            </a:pPr>
            <a:r>
              <a:rPr lang="en-US" dirty="0"/>
              <a:t>Period and frequency of the slices</a:t>
            </a:r>
          </a:p>
          <a:p>
            <a:pPr marL="285750" indent="-285750">
              <a:buFont typeface="Arial" panose="020B0604020202020204" pitchFamily="34" charset="0"/>
              <a:buChar char="•"/>
            </a:pPr>
            <a:r>
              <a:rPr lang="en-US" dirty="0"/>
              <a:t>Division of the sample on train, test and validation subsamples</a:t>
            </a:r>
          </a:p>
          <a:p>
            <a:pPr marL="285750" indent="-285750">
              <a:buFont typeface="Arial" panose="020B0604020202020204" pitchFamily="34" charset="0"/>
              <a:buChar char="•"/>
            </a:pPr>
            <a:r>
              <a:rPr lang="en-US" dirty="0"/>
              <a:t>Sources of data and other</a:t>
            </a:r>
          </a:p>
          <a:p>
            <a:endParaRPr lang="en-US" dirty="0"/>
          </a:p>
          <a:p>
            <a:r>
              <a:rPr lang="en-US" dirty="0"/>
              <a:t>1.3 Data cleansing</a:t>
            </a:r>
            <a:r>
              <a:rPr lang="ru-RU" dirty="0"/>
              <a:t>:</a:t>
            </a:r>
          </a:p>
          <a:p>
            <a:pPr marL="285750" indent="-285750">
              <a:buFont typeface="Arial" panose="020B0604020202020204" pitchFamily="34" charset="0"/>
              <a:buChar char="•"/>
            </a:pPr>
            <a:r>
              <a:rPr lang="en-US" dirty="0"/>
              <a:t>Missed data (delete, change on average, interpolate by some another factor)</a:t>
            </a:r>
          </a:p>
          <a:p>
            <a:pPr marL="285750" indent="-285750">
              <a:buFont typeface="Arial" panose="020B0604020202020204" pitchFamily="34" charset="0"/>
              <a:buChar char="•"/>
            </a:pPr>
            <a:r>
              <a:rPr lang="en-US" dirty="0"/>
              <a:t>High level data analysis (descriptive statistics</a:t>
            </a:r>
            <a:r>
              <a:rPr lang="ru-RU" dirty="0"/>
              <a:t>, </a:t>
            </a:r>
            <a:r>
              <a:rPr lang="en-US" dirty="0"/>
              <a:t>analysis of the trends, histograms, matrices of migration)</a:t>
            </a:r>
          </a:p>
          <a:p>
            <a:pPr marL="285750" indent="-285750">
              <a:buFont typeface="Arial" panose="020B0604020202020204" pitchFamily="34" charset="0"/>
              <a:buChar char="•"/>
            </a:pPr>
            <a:r>
              <a:rPr lang="en-US" dirty="0"/>
              <a:t>Transformation of variables (smoothing</a:t>
            </a:r>
            <a:r>
              <a:rPr lang="ru-RU" dirty="0"/>
              <a:t>, </a:t>
            </a:r>
            <a:r>
              <a:rPr lang="en-US" dirty="0"/>
              <a:t>accounting of seasonal factor, woe (weight of evidence) transformation, logit transformation and others)</a:t>
            </a:r>
            <a:r>
              <a:rPr lang="ru-RU" dirty="0"/>
              <a:t> </a:t>
            </a:r>
            <a:endParaRPr lang="en-US" dirty="0"/>
          </a:p>
        </p:txBody>
      </p:sp>
      <p:sp>
        <p:nvSpPr>
          <p:cNvPr id="6" name="Rectangle 38">
            <a:extLst>
              <a:ext uri="{FF2B5EF4-FFF2-40B4-BE49-F238E27FC236}">
                <a16:creationId xmlns:a16="http://schemas.microsoft.com/office/drawing/2014/main" id="{CBF09145-36A6-4FBA-9B66-2EB5315A9436}"/>
              </a:ext>
            </a:extLst>
          </p:cNvPr>
          <p:cNvSpPr/>
          <p:nvPr/>
        </p:nvSpPr>
        <p:spPr>
          <a:xfrm>
            <a:off x="6706203" y="906629"/>
            <a:ext cx="453970" cy="369332"/>
          </a:xfrm>
          <a:prstGeom prst="rect">
            <a:avLst/>
          </a:prstGeom>
        </p:spPr>
        <p:txBody>
          <a:bodyPr wrap="none">
            <a:spAutoFit/>
          </a:bodyPr>
          <a:lstStyle/>
          <a:p>
            <a:r>
              <a:rPr lang="en-US" b="1" dirty="0"/>
              <a:t>PD</a:t>
            </a:r>
            <a:endParaRPr lang="ru-RU" b="1" dirty="0"/>
          </a:p>
        </p:txBody>
      </p:sp>
      <p:sp>
        <p:nvSpPr>
          <p:cNvPr id="7" name="Rectangle 39">
            <a:extLst>
              <a:ext uri="{FF2B5EF4-FFF2-40B4-BE49-F238E27FC236}">
                <a16:creationId xmlns:a16="http://schemas.microsoft.com/office/drawing/2014/main" id="{679AEA2C-0D01-4BC9-8899-2F1B29F52022}"/>
              </a:ext>
            </a:extLst>
          </p:cNvPr>
          <p:cNvSpPr/>
          <p:nvPr/>
        </p:nvSpPr>
        <p:spPr>
          <a:xfrm>
            <a:off x="7294826" y="631695"/>
            <a:ext cx="671979" cy="369332"/>
          </a:xfrm>
          <a:prstGeom prst="rect">
            <a:avLst/>
          </a:prstGeom>
        </p:spPr>
        <p:txBody>
          <a:bodyPr wrap="none">
            <a:spAutoFit/>
          </a:bodyPr>
          <a:lstStyle/>
          <a:p>
            <a:r>
              <a:rPr lang="en-US" b="1" dirty="0"/>
              <a:t>LGD</a:t>
            </a:r>
            <a:endParaRPr lang="ru-RU" b="1" dirty="0"/>
          </a:p>
        </p:txBody>
      </p:sp>
      <p:sp>
        <p:nvSpPr>
          <p:cNvPr id="8" name="Rectangle 40">
            <a:extLst>
              <a:ext uri="{FF2B5EF4-FFF2-40B4-BE49-F238E27FC236}">
                <a16:creationId xmlns:a16="http://schemas.microsoft.com/office/drawing/2014/main" id="{D9EF378C-C310-4DBF-B9F9-1015F65D369B}"/>
              </a:ext>
            </a:extLst>
          </p:cNvPr>
          <p:cNvSpPr/>
          <p:nvPr/>
        </p:nvSpPr>
        <p:spPr>
          <a:xfrm>
            <a:off x="7966805" y="1764816"/>
            <a:ext cx="671979" cy="369332"/>
          </a:xfrm>
          <a:prstGeom prst="rect">
            <a:avLst/>
          </a:prstGeom>
        </p:spPr>
        <p:txBody>
          <a:bodyPr wrap="none">
            <a:spAutoFit/>
          </a:bodyPr>
          <a:lstStyle/>
          <a:p>
            <a:r>
              <a:rPr lang="en-US" b="1" dirty="0"/>
              <a:t>EAD</a:t>
            </a:r>
            <a:endParaRPr lang="ru-RU" b="1" dirty="0"/>
          </a:p>
        </p:txBody>
      </p:sp>
      <p:sp>
        <p:nvSpPr>
          <p:cNvPr id="9" name="Rectangle 41">
            <a:extLst>
              <a:ext uri="{FF2B5EF4-FFF2-40B4-BE49-F238E27FC236}">
                <a16:creationId xmlns:a16="http://schemas.microsoft.com/office/drawing/2014/main" id="{2CBD35C6-0D52-4CA5-8B69-09F4FAC2C81B}"/>
              </a:ext>
            </a:extLst>
          </p:cNvPr>
          <p:cNvSpPr/>
          <p:nvPr/>
        </p:nvSpPr>
        <p:spPr>
          <a:xfrm>
            <a:off x="6442671" y="1394280"/>
            <a:ext cx="960519" cy="369332"/>
          </a:xfrm>
          <a:prstGeom prst="rect">
            <a:avLst/>
          </a:prstGeom>
        </p:spPr>
        <p:txBody>
          <a:bodyPr wrap="none">
            <a:spAutoFit/>
          </a:bodyPr>
          <a:lstStyle/>
          <a:p>
            <a:r>
              <a:rPr lang="en-US" b="1" dirty="0"/>
              <a:t>PD 30+</a:t>
            </a:r>
            <a:endParaRPr lang="ru-RU" b="1" dirty="0"/>
          </a:p>
        </p:txBody>
      </p:sp>
      <p:sp>
        <p:nvSpPr>
          <p:cNvPr id="10" name="Rectangle 43">
            <a:extLst>
              <a:ext uri="{FF2B5EF4-FFF2-40B4-BE49-F238E27FC236}">
                <a16:creationId xmlns:a16="http://schemas.microsoft.com/office/drawing/2014/main" id="{F29D12F6-C3DF-4A80-9ED7-6374FBECAE75}"/>
              </a:ext>
            </a:extLst>
          </p:cNvPr>
          <p:cNvSpPr/>
          <p:nvPr/>
        </p:nvSpPr>
        <p:spPr>
          <a:xfrm>
            <a:off x="7966805" y="842082"/>
            <a:ext cx="1082348" cy="369332"/>
          </a:xfrm>
          <a:prstGeom prst="rect">
            <a:avLst/>
          </a:prstGeom>
        </p:spPr>
        <p:txBody>
          <a:bodyPr wrap="none">
            <a:spAutoFit/>
          </a:bodyPr>
          <a:lstStyle/>
          <a:p>
            <a:r>
              <a:rPr lang="en-US" b="1" dirty="0"/>
              <a:t>LGD def</a:t>
            </a:r>
            <a:endParaRPr lang="ru-RU" b="1" dirty="0"/>
          </a:p>
        </p:txBody>
      </p:sp>
      <p:sp>
        <p:nvSpPr>
          <p:cNvPr id="11" name="Rectangle 44">
            <a:extLst>
              <a:ext uri="{FF2B5EF4-FFF2-40B4-BE49-F238E27FC236}">
                <a16:creationId xmlns:a16="http://schemas.microsoft.com/office/drawing/2014/main" id="{FD767D1E-EC82-492C-8E0F-ECB4BB5BFAE0}"/>
              </a:ext>
            </a:extLst>
          </p:cNvPr>
          <p:cNvSpPr/>
          <p:nvPr/>
        </p:nvSpPr>
        <p:spPr>
          <a:xfrm>
            <a:off x="8206291" y="1275961"/>
            <a:ext cx="1120820" cy="369332"/>
          </a:xfrm>
          <a:prstGeom prst="rect">
            <a:avLst/>
          </a:prstGeom>
        </p:spPr>
        <p:txBody>
          <a:bodyPr wrap="none">
            <a:spAutoFit/>
          </a:bodyPr>
          <a:lstStyle/>
          <a:p>
            <a:r>
              <a:rPr lang="en-US" b="1" dirty="0"/>
              <a:t>LGD sec</a:t>
            </a:r>
            <a:endParaRPr lang="ru-RU" b="1" dirty="0"/>
          </a:p>
        </p:txBody>
      </p:sp>
      <p:sp>
        <p:nvSpPr>
          <p:cNvPr id="12" name="Rectangle 45">
            <a:extLst>
              <a:ext uri="{FF2B5EF4-FFF2-40B4-BE49-F238E27FC236}">
                <a16:creationId xmlns:a16="http://schemas.microsoft.com/office/drawing/2014/main" id="{2A71E4A1-29B1-4603-8AED-16A1B5BFE9E4}"/>
              </a:ext>
            </a:extLst>
          </p:cNvPr>
          <p:cNvSpPr/>
          <p:nvPr/>
        </p:nvSpPr>
        <p:spPr>
          <a:xfrm>
            <a:off x="6897923" y="1816819"/>
            <a:ext cx="960519" cy="369332"/>
          </a:xfrm>
          <a:prstGeom prst="rect">
            <a:avLst/>
          </a:prstGeom>
        </p:spPr>
        <p:txBody>
          <a:bodyPr wrap="none">
            <a:spAutoFit/>
          </a:bodyPr>
          <a:lstStyle/>
          <a:p>
            <a:r>
              <a:rPr lang="en-US" b="1" dirty="0"/>
              <a:t>PD 60+</a:t>
            </a:r>
            <a:endParaRPr lang="ru-RU" b="1" dirty="0"/>
          </a:p>
        </p:txBody>
      </p:sp>
      <p:sp>
        <p:nvSpPr>
          <p:cNvPr id="13" name="Arrow: Right 22">
            <a:extLst>
              <a:ext uri="{FF2B5EF4-FFF2-40B4-BE49-F238E27FC236}">
                <a16:creationId xmlns:a16="http://schemas.microsoft.com/office/drawing/2014/main" id="{AAB21246-0086-4092-B9A5-966DEB19064A}"/>
              </a:ext>
            </a:extLst>
          </p:cNvPr>
          <p:cNvSpPr/>
          <p:nvPr/>
        </p:nvSpPr>
        <p:spPr bwMode="ltGray">
          <a:xfrm>
            <a:off x="4740892" y="978367"/>
            <a:ext cx="619431" cy="466094"/>
          </a:xfrm>
          <a:prstGeom prst="rightArrow">
            <a:avLst/>
          </a:prstGeom>
          <a:solidFill>
            <a:schemeClr val="bg1">
              <a:lumMod val="65000"/>
            </a:schemeClr>
          </a:solidFill>
          <a:ln w="3175">
            <a:solidFill>
              <a:srgbClr val="A6A6A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bg1"/>
              </a:solidFill>
              <a:latin typeface="Georgia" pitchFamily="18" charset="0"/>
            </a:endParaRPr>
          </a:p>
        </p:txBody>
      </p:sp>
    </p:spTree>
    <p:extLst>
      <p:ext uri="{BB962C8B-B14F-4D97-AF65-F5344CB8AC3E}">
        <p14:creationId xmlns:p14="http://schemas.microsoft.com/office/powerpoint/2010/main" val="2435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27</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1.3 Data cleansing</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20" name="Arrow: Right 22">
            <a:extLst>
              <a:ext uri="{FF2B5EF4-FFF2-40B4-BE49-F238E27FC236}">
                <a16:creationId xmlns:a16="http://schemas.microsoft.com/office/drawing/2014/main" id="{AAB21246-0086-4092-B9A5-966DEB19064A}"/>
              </a:ext>
            </a:extLst>
          </p:cNvPr>
          <p:cNvSpPr/>
          <p:nvPr/>
        </p:nvSpPr>
        <p:spPr bwMode="ltGray">
          <a:xfrm>
            <a:off x="6428721" y="1666405"/>
            <a:ext cx="619431" cy="466094"/>
          </a:xfrm>
          <a:prstGeom prst="rightArrow">
            <a:avLst/>
          </a:prstGeom>
          <a:solidFill>
            <a:schemeClr val="bg1">
              <a:lumMod val="65000"/>
            </a:schemeClr>
          </a:solidFill>
          <a:ln w="3175">
            <a:solidFill>
              <a:srgbClr val="A6A6A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bg1"/>
              </a:solidFill>
              <a:latin typeface="Georgia" pitchFamily="18" charset="0"/>
            </a:endParaRPr>
          </a:p>
        </p:txBody>
      </p:sp>
      <p:pic>
        <p:nvPicPr>
          <p:cNvPr id="5" name="Рисунок 4"/>
          <p:cNvPicPr>
            <a:picLocks noChangeAspect="1"/>
          </p:cNvPicPr>
          <p:nvPr/>
        </p:nvPicPr>
        <p:blipFill>
          <a:blip r:embed="rId2"/>
          <a:stretch>
            <a:fillRect/>
          </a:stretch>
        </p:blipFill>
        <p:spPr>
          <a:xfrm>
            <a:off x="2441766" y="1296128"/>
            <a:ext cx="3842048" cy="1812831"/>
          </a:xfrm>
          <a:prstGeom prst="rect">
            <a:avLst/>
          </a:prstGeom>
        </p:spPr>
      </p:pic>
      <p:pic>
        <p:nvPicPr>
          <p:cNvPr id="21" name="Рисунок 20"/>
          <p:cNvPicPr>
            <a:picLocks noChangeAspect="1"/>
          </p:cNvPicPr>
          <p:nvPr/>
        </p:nvPicPr>
        <p:blipFill>
          <a:blip r:embed="rId3"/>
          <a:stretch>
            <a:fillRect/>
          </a:stretch>
        </p:blipFill>
        <p:spPr>
          <a:xfrm>
            <a:off x="9625" y="1282946"/>
            <a:ext cx="2050181" cy="996928"/>
          </a:xfrm>
          <a:prstGeom prst="rect">
            <a:avLst/>
          </a:prstGeom>
        </p:spPr>
      </p:pic>
      <p:sp>
        <p:nvSpPr>
          <p:cNvPr id="22" name="TextBox 21"/>
          <p:cNvSpPr txBox="1"/>
          <p:nvPr/>
        </p:nvSpPr>
        <p:spPr>
          <a:xfrm>
            <a:off x="7238198" y="473375"/>
            <a:ext cx="4822257" cy="2585323"/>
          </a:xfrm>
          <a:prstGeom prst="rect">
            <a:avLst/>
          </a:prstGeom>
          <a:noFill/>
        </p:spPr>
        <p:txBody>
          <a:bodyPr wrap="square" rtlCol="0">
            <a:spAutoFit/>
          </a:bodyPr>
          <a:lstStyle/>
          <a:p>
            <a:r>
              <a:rPr lang="en-US" dirty="0"/>
              <a:t>WOE:</a:t>
            </a:r>
          </a:p>
          <a:p>
            <a:pPr marL="285750" indent="-285750">
              <a:buFont typeface="Arial" panose="020B0604020202020204" pitchFamily="34" charset="0"/>
              <a:buChar char="•"/>
            </a:pPr>
            <a:r>
              <a:rPr lang="en-US" dirty="0"/>
              <a:t>treat outliers</a:t>
            </a:r>
          </a:p>
          <a:p>
            <a:pPr marL="285750" indent="-285750">
              <a:buFont typeface="Arial" panose="020B0604020202020204" pitchFamily="34" charset="0"/>
              <a:buChar char="•"/>
            </a:pPr>
            <a:r>
              <a:rPr lang="en-US" dirty="0"/>
              <a:t>handles categorical variable so there is no need for dummy variables</a:t>
            </a:r>
          </a:p>
          <a:p>
            <a:pPr marL="285750" indent="-285750">
              <a:buFont typeface="Arial" panose="020B0604020202020204" pitchFamily="34" charset="0"/>
              <a:buChar char="•"/>
            </a:pPr>
            <a:r>
              <a:rPr lang="en-US" dirty="0"/>
              <a:t>helps you to build strict linear relationship with log odds.</a:t>
            </a:r>
          </a:p>
          <a:p>
            <a:r>
              <a:rPr lang="en-US" dirty="0"/>
              <a:t>IV:</a:t>
            </a:r>
          </a:p>
          <a:p>
            <a:pPr marL="285750" indent="-285750">
              <a:buFont typeface="Arial" panose="020B0604020202020204" pitchFamily="34" charset="0"/>
              <a:buChar char="•"/>
            </a:pPr>
            <a:r>
              <a:rPr lang="en-US" dirty="0"/>
              <a:t>Easy way to evaluate predictive power</a:t>
            </a:r>
          </a:p>
          <a:p>
            <a:pPr marL="285750" indent="-285750">
              <a:buFont typeface="Arial" panose="020B0604020202020204" pitchFamily="34" charset="0"/>
              <a:buChar char="•"/>
            </a:pPr>
            <a:r>
              <a:rPr lang="en-US" dirty="0"/>
              <a:t>Applicable only to binary logistic regression</a:t>
            </a:r>
            <a:endParaRPr lang="ru-RU" dirty="0"/>
          </a:p>
        </p:txBody>
      </p:sp>
      <p:pic>
        <p:nvPicPr>
          <p:cNvPr id="24" name="Рисунок 23"/>
          <p:cNvPicPr>
            <a:picLocks noChangeAspect="1"/>
          </p:cNvPicPr>
          <p:nvPr/>
        </p:nvPicPr>
        <p:blipFill>
          <a:blip r:embed="rId4"/>
          <a:stretch>
            <a:fillRect/>
          </a:stretch>
        </p:blipFill>
        <p:spPr>
          <a:xfrm>
            <a:off x="13916" y="2372567"/>
            <a:ext cx="2386014" cy="623888"/>
          </a:xfrm>
          <a:prstGeom prst="rect">
            <a:avLst/>
          </a:prstGeom>
        </p:spPr>
      </p:pic>
      <p:pic>
        <p:nvPicPr>
          <p:cNvPr id="9" name="Рисунок 8"/>
          <p:cNvPicPr>
            <a:picLocks noChangeAspect="1"/>
          </p:cNvPicPr>
          <p:nvPr/>
        </p:nvPicPr>
        <p:blipFill>
          <a:blip r:embed="rId5"/>
          <a:stretch>
            <a:fillRect/>
          </a:stretch>
        </p:blipFill>
        <p:spPr>
          <a:xfrm>
            <a:off x="189898" y="5597058"/>
            <a:ext cx="4809524" cy="1066667"/>
          </a:xfrm>
          <a:prstGeom prst="rect">
            <a:avLst/>
          </a:prstGeom>
        </p:spPr>
      </p:pic>
      <p:pic>
        <p:nvPicPr>
          <p:cNvPr id="4" name="Рисунок 3"/>
          <p:cNvPicPr>
            <a:picLocks noChangeAspect="1"/>
          </p:cNvPicPr>
          <p:nvPr/>
        </p:nvPicPr>
        <p:blipFill>
          <a:blip r:embed="rId6"/>
          <a:stretch>
            <a:fillRect/>
          </a:stretch>
        </p:blipFill>
        <p:spPr>
          <a:xfrm>
            <a:off x="280085" y="4003893"/>
            <a:ext cx="2314575" cy="800100"/>
          </a:xfrm>
          <a:prstGeom prst="rect">
            <a:avLst/>
          </a:prstGeom>
        </p:spPr>
      </p:pic>
      <p:sp>
        <p:nvSpPr>
          <p:cNvPr id="6" name="TextBox 5"/>
          <p:cNvSpPr txBox="1"/>
          <p:nvPr/>
        </p:nvSpPr>
        <p:spPr>
          <a:xfrm>
            <a:off x="280085" y="3643334"/>
            <a:ext cx="2996508" cy="369332"/>
          </a:xfrm>
          <a:prstGeom prst="rect">
            <a:avLst/>
          </a:prstGeom>
          <a:noFill/>
        </p:spPr>
        <p:txBody>
          <a:bodyPr wrap="square" rtlCol="0">
            <a:spAutoFit/>
          </a:bodyPr>
          <a:lstStyle/>
          <a:p>
            <a:r>
              <a:rPr lang="en-US" dirty="0"/>
              <a:t>Logit transformation</a:t>
            </a:r>
            <a:endParaRPr lang="ru-RU" dirty="0"/>
          </a:p>
        </p:txBody>
      </p:sp>
      <p:sp>
        <p:nvSpPr>
          <p:cNvPr id="12" name="TextBox 11"/>
          <p:cNvSpPr txBox="1"/>
          <p:nvPr/>
        </p:nvSpPr>
        <p:spPr>
          <a:xfrm>
            <a:off x="7267425" y="4725519"/>
            <a:ext cx="2996508" cy="323165"/>
          </a:xfrm>
          <a:prstGeom prst="rect">
            <a:avLst/>
          </a:prstGeom>
          <a:noFill/>
        </p:spPr>
        <p:txBody>
          <a:bodyPr wrap="square" rtlCol="0">
            <a:spAutoFit/>
          </a:bodyPr>
          <a:lstStyle/>
          <a:p>
            <a:r>
              <a:rPr lang="en-US" sz="1500" dirty="0"/>
              <a:t>IV thresholds</a:t>
            </a:r>
            <a:endParaRPr lang="ru-RU" sz="1500" dirty="0"/>
          </a:p>
        </p:txBody>
      </p:sp>
      <p:cxnSp>
        <p:nvCxnSpPr>
          <p:cNvPr id="16" name="Прямая соединительная линия 15"/>
          <p:cNvCxnSpPr/>
          <p:nvPr/>
        </p:nvCxnSpPr>
        <p:spPr>
          <a:xfrm flipV="1">
            <a:off x="316009" y="5011173"/>
            <a:ext cx="6455401" cy="40219"/>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Рисунок 10"/>
          <p:cNvPicPr>
            <a:picLocks noChangeAspect="1"/>
          </p:cNvPicPr>
          <p:nvPr/>
        </p:nvPicPr>
        <p:blipFill>
          <a:blip r:embed="rId7"/>
          <a:stretch>
            <a:fillRect/>
          </a:stretch>
        </p:blipFill>
        <p:spPr>
          <a:xfrm>
            <a:off x="7269038" y="5046984"/>
            <a:ext cx="2782151" cy="1674491"/>
          </a:xfrm>
          <a:prstGeom prst="rect">
            <a:avLst/>
          </a:prstGeom>
        </p:spPr>
      </p:pic>
      <p:cxnSp>
        <p:nvCxnSpPr>
          <p:cNvPr id="18" name="Прямая соединительная линия 17"/>
          <p:cNvCxnSpPr/>
          <p:nvPr/>
        </p:nvCxnSpPr>
        <p:spPr>
          <a:xfrm flipV="1">
            <a:off x="359012" y="3449408"/>
            <a:ext cx="6455401" cy="40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7041725" y="3420533"/>
            <a:ext cx="0" cy="307773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Рисунок 13"/>
          <p:cNvPicPr>
            <a:picLocks noChangeAspect="1"/>
          </p:cNvPicPr>
          <p:nvPr/>
        </p:nvPicPr>
        <p:blipFill>
          <a:blip r:embed="rId8"/>
          <a:stretch>
            <a:fillRect/>
          </a:stretch>
        </p:blipFill>
        <p:spPr>
          <a:xfrm>
            <a:off x="7238198" y="3258850"/>
            <a:ext cx="4668052" cy="1473115"/>
          </a:xfrm>
          <a:prstGeom prst="rect">
            <a:avLst/>
          </a:prstGeom>
        </p:spPr>
      </p:pic>
      <p:sp>
        <p:nvSpPr>
          <p:cNvPr id="23" name="TextBox 22"/>
          <p:cNvSpPr txBox="1"/>
          <p:nvPr/>
        </p:nvSpPr>
        <p:spPr>
          <a:xfrm>
            <a:off x="475798" y="5353802"/>
            <a:ext cx="2996508" cy="369332"/>
          </a:xfrm>
          <a:prstGeom prst="rect">
            <a:avLst/>
          </a:prstGeom>
          <a:noFill/>
        </p:spPr>
        <p:txBody>
          <a:bodyPr wrap="square" rtlCol="0">
            <a:spAutoFit/>
          </a:bodyPr>
          <a:lstStyle/>
          <a:p>
            <a:r>
              <a:rPr lang="en-US" dirty="0"/>
              <a:t>Exponential smoothing</a:t>
            </a:r>
            <a:endParaRPr lang="ru-RU" dirty="0"/>
          </a:p>
        </p:txBody>
      </p:sp>
      <p:sp>
        <p:nvSpPr>
          <p:cNvPr id="25" name="TextBox 24"/>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IE2.3</a:t>
            </a:r>
            <a:endParaRPr lang="ru-RU" sz="2500" b="1" dirty="0">
              <a:solidFill>
                <a:srgbClr val="FF0000"/>
              </a:solidFill>
            </a:endParaRPr>
          </a:p>
        </p:txBody>
      </p:sp>
    </p:spTree>
    <p:extLst>
      <p:ext uri="{BB962C8B-B14F-4D97-AF65-F5344CB8AC3E}">
        <p14:creationId xmlns:p14="http://schemas.microsoft.com/office/powerpoint/2010/main" val="401788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28</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2. </a:t>
            </a: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Single factor analysis</a:t>
            </a:r>
            <a:endParaRPr lang="de-DE"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15" name="Rectangle 1">
            <a:extLst>
              <a:ext uri="{FF2B5EF4-FFF2-40B4-BE49-F238E27FC236}">
                <a16:creationId xmlns:a16="http://schemas.microsoft.com/office/drawing/2014/main" id="{C5F08EF9-F49B-44DF-BEE5-71109623E60A}"/>
              </a:ext>
            </a:extLst>
          </p:cNvPr>
          <p:cNvSpPr/>
          <p:nvPr/>
        </p:nvSpPr>
        <p:spPr>
          <a:xfrm>
            <a:off x="2912120" y="1418078"/>
            <a:ext cx="1280735" cy="477054"/>
          </a:xfrm>
          <a:prstGeom prst="rect">
            <a:avLst/>
          </a:prstGeom>
        </p:spPr>
        <p:txBody>
          <a:bodyPr wrap="none">
            <a:spAutoFit/>
          </a:bodyPr>
          <a:lstStyle/>
          <a:p>
            <a:r>
              <a:rPr lang="en-US" sz="2500" dirty="0"/>
              <a:t>Long-list</a:t>
            </a:r>
            <a:endParaRPr lang="ru-RU" sz="2500" dirty="0"/>
          </a:p>
        </p:txBody>
      </p:sp>
      <p:sp>
        <p:nvSpPr>
          <p:cNvPr id="17" name="Rectangle 13">
            <a:extLst>
              <a:ext uri="{FF2B5EF4-FFF2-40B4-BE49-F238E27FC236}">
                <a16:creationId xmlns:a16="http://schemas.microsoft.com/office/drawing/2014/main" id="{6DCDC1A7-DB69-4407-8561-71764BC2CA28}"/>
              </a:ext>
            </a:extLst>
          </p:cNvPr>
          <p:cNvSpPr/>
          <p:nvPr/>
        </p:nvSpPr>
        <p:spPr>
          <a:xfrm>
            <a:off x="5660977" y="1418078"/>
            <a:ext cx="1362489" cy="477054"/>
          </a:xfrm>
          <a:prstGeom prst="rect">
            <a:avLst/>
          </a:prstGeom>
        </p:spPr>
        <p:txBody>
          <a:bodyPr wrap="none">
            <a:spAutoFit/>
          </a:bodyPr>
          <a:lstStyle/>
          <a:p>
            <a:r>
              <a:rPr lang="en-US" sz="2500" dirty="0"/>
              <a:t>Short-list</a:t>
            </a:r>
          </a:p>
        </p:txBody>
      </p:sp>
      <p:sp>
        <p:nvSpPr>
          <p:cNvPr id="18" name="Arrow: Right 14">
            <a:extLst>
              <a:ext uri="{FF2B5EF4-FFF2-40B4-BE49-F238E27FC236}">
                <a16:creationId xmlns:a16="http://schemas.microsoft.com/office/drawing/2014/main" id="{C1DF29BC-90D4-4393-ACC5-A8274018ED4F}"/>
              </a:ext>
            </a:extLst>
          </p:cNvPr>
          <p:cNvSpPr/>
          <p:nvPr/>
        </p:nvSpPr>
        <p:spPr bwMode="ltGray">
          <a:xfrm>
            <a:off x="4774515" y="1538783"/>
            <a:ext cx="304801" cy="261356"/>
          </a:xfrm>
          <a:prstGeom prst="rightArrow">
            <a:avLst/>
          </a:prstGeom>
          <a:solidFill>
            <a:srgbClr val="002060"/>
          </a:solidFill>
          <a:ln w="317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bg1"/>
              </a:solidFill>
              <a:latin typeface="Georgia" pitchFamily="18" charset="0"/>
            </a:endParaRPr>
          </a:p>
        </p:txBody>
      </p:sp>
      <p:sp>
        <p:nvSpPr>
          <p:cNvPr id="19" name="TextBox 18"/>
          <p:cNvSpPr txBox="1"/>
          <p:nvPr/>
        </p:nvSpPr>
        <p:spPr>
          <a:xfrm>
            <a:off x="625643" y="2369551"/>
            <a:ext cx="7440328" cy="2015936"/>
          </a:xfrm>
          <a:prstGeom prst="rect">
            <a:avLst/>
          </a:prstGeom>
          <a:noFill/>
        </p:spPr>
        <p:txBody>
          <a:bodyPr wrap="square" rtlCol="0">
            <a:spAutoFit/>
          </a:bodyPr>
          <a:lstStyle/>
          <a:p>
            <a:r>
              <a:rPr lang="en-US" sz="2500" b="1" dirty="0"/>
              <a:t>How do we perform it?:</a:t>
            </a:r>
          </a:p>
          <a:p>
            <a:pPr marL="285750" indent="-285750">
              <a:buFont typeface="Arial" panose="020B0604020202020204" pitchFamily="34" charset="0"/>
              <a:buChar char="•"/>
            </a:pPr>
            <a:r>
              <a:rPr lang="en-US" sz="2500" dirty="0"/>
              <a:t>Single factor regressions -&gt; evaluating of predictive power of each factor (Gini and IV)</a:t>
            </a:r>
          </a:p>
          <a:p>
            <a:pPr marL="285750" indent="-285750">
              <a:buFont typeface="Arial" panose="020B0604020202020204" pitchFamily="34" charset="0"/>
              <a:buChar char="•"/>
            </a:pPr>
            <a:r>
              <a:rPr lang="en-US" sz="2500" dirty="0"/>
              <a:t>Correlation analysis</a:t>
            </a:r>
          </a:p>
          <a:p>
            <a:r>
              <a:rPr lang="en-US" sz="2500" dirty="0"/>
              <a:t> </a:t>
            </a:r>
            <a:endParaRPr lang="ru-RU" sz="2500" dirty="0"/>
          </a:p>
        </p:txBody>
      </p:sp>
    </p:spTree>
    <p:extLst>
      <p:ext uri="{BB962C8B-B14F-4D97-AF65-F5344CB8AC3E}">
        <p14:creationId xmlns:p14="http://schemas.microsoft.com/office/powerpoint/2010/main" val="1963754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29</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3. </a:t>
            </a: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Model development</a:t>
            </a:r>
            <a:endParaRPr lang="de-DE"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8" name="TextBox 7"/>
          <p:cNvSpPr txBox="1"/>
          <p:nvPr/>
        </p:nvSpPr>
        <p:spPr>
          <a:xfrm>
            <a:off x="481263" y="1031640"/>
            <a:ext cx="9143999" cy="3939540"/>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The most common PD model =&gt; Logistic regression</a:t>
            </a:r>
          </a:p>
          <a:p>
            <a:endParaRPr lang="en-US" sz="2500" dirty="0">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The most common LGD model =&gt; Decision tree</a:t>
            </a:r>
          </a:p>
          <a:p>
            <a:endParaRPr lang="en-US" sz="2500" dirty="0">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Advantages of these models:</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simple to design and implement</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easy to interpret</a:t>
            </a:r>
            <a:endParaRPr lang="ru-RU" sz="25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relatively high performance</a:t>
            </a:r>
            <a:endParaRPr lang="ru-RU"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3698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Types of credit risk</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6" name="Рисунок 5"/>
          <p:cNvPicPr>
            <a:picLocks noChangeAspect="1"/>
          </p:cNvPicPr>
          <p:nvPr/>
        </p:nvPicPr>
        <p:blipFill>
          <a:blip r:embed="rId2"/>
          <a:stretch>
            <a:fillRect/>
          </a:stretch>
        </p:blipFill>
        <p:spPr>
          <a:xfrm>
            <a:off x="381959" y="796249"/>
            <a:ext cx="3696055" cy="2710440"/>
          </a:xfrm>
          <a:prstGeom prst="rect">
            <a:avLst/>
          </a:prstGeom>
        </p:spPr>
      </p:pic>
      <p:sp>
        <p:nvSpPr>
          <p:cNvPr id="5" name="TextBox 4"/>
          <p:cNvSpPr txBox="1"/>
          <p:nvPr/>
        </p:nvSpPr>
        <p:spPr>
          <a:xfrm>
            <a:off x="4703295" y="3296933"/>
            <a:ext cx="683172" cy="477054"/>
          </a:xfrm>
          <a:prstGeom prst="rect">
            <a:avLst/>
          </a:prstGeom>
          <a:noFill/>
        </p:spPr>
        <p:txBody>
          <a:bodyPr wrap="square" rtlCol="0">
            <a:spAutoFit/>
          </a:bodyPr>
          <a:lstStyle/>
          <a:p>
            <a:r>
              <a:rPr lang="en-US" sz="2500" dirty="0"/>
              <a:t>OR</a:t>
            </a:r>
            <a:endParaRPr lang="ru-RU" sz="2500" dirty="0"/>
          </a:p>
        </p:txBody>
      </p:sp>
      <p:sp>
        <p:nvSpPr>
          <p:cNvPr id="7" name="Прямоугольник 6"/>
          <p:cNvSpPr/>
          <p:nvPr/>
        </p:nvSpPr>
        <p:spPr>
          <a:xfrm>
            <a:off x="5759669" y="796249"/>
            <a:ext cx="6096000" cy="2739211"/>
          </a:xfrm>
          <a:prstGeom prst="rect">
            <a:avLst/>
          </a:prstGeom>
        </p:spPr>
        <p:txBody>
          <a:bodyPr>
            <a:spAutoFit/>
          </a:bodyPr>
          <a:lstStyle/>
          <a:p>
            <a:pPr>
              <a:buFont typeface="Arial" panose="020B0604020202020204" pitchFamily="34" charset="0"/>
              <a:buChar char="•"/>
            </a:pPr>
            <a:r>
              <a:rPr lang="en-US" sz="1400" b="1" dirty="0">
                <a:latin typeface="Arial" panose="020B0604020202020204" pitchFamily="34" charset="0"/>
              </a:rPr>
              <a:t>Credit default risk</a:t>
            </a:r>
            <a:r>
              <a:rPr lang="en-US" sz="1400" dirty="0">
                <a:latin typeface="Arial" panose="020B0604020202020204" pitchFamily="34" charset="0"/>
              </a:rPr>
              <a:t> – The risk of loss arising from a debtor being unlikely to pay its loan obligations in full or the debtor is more than 90 days past due on any material credit obligation; default risk may impact all credit-sensitive transactions, including loans, securities and derivatives.</a:t>
            </a:r>
          </a:p>
          <a:p>
            <a:pPr>
              <a:buFont typeface="Arial" panose="020B0604020202020204" pitchFamily="34" charset="0"/>
              <a:buChar char="•"/>
            </a:pPr>
            <a:r>
              <a:rPr lang="en-US" sz="1400" b="1" dirty="0">
                <a:latin typeface="Arial" panose="020B0604020202020204" pitchFamily="34" charset="0"/>
              </a:rPr>
              <a:t>Concentration risk</a:t>
            </a:r>
            <a:r>
              <a:rPr lang="en-US" sz="1400" dirty="0">
                <a:latin typeface="Arial" panose="020B0604020202020204" pitchFamily="34" charset="0"/>
              </a:rPr>
              <a:t> – The risk associated with any single exposure or group of exposures with the potential to produce large enough losses to threaten a bank's core operations. It may arise in the form of single-name concentration or industry concentration.</a:t>
            </a:r>
          </a:p>
          <a:p>
            <a:pPr>
              <a:buFont typeface="Arial" panose="020B0604020202020204" pitchFamily="34" charset="0"/>
              <a:buChar char="•"/>
            </a:pPr>
            <a:r>
              <a:rPr lang="en-US" sz="1400" b="1" dirty="0">
                <a:latin typeface="Arial" panose="020B0604020202020204" pitchFamily="34" charset="0"/>
              </a:rPr>
              <a:t>Country risk</a:t>
            </a:r>
            <a:r>
              <a:rPr lang="en-US" sz="1400" dirty="0">
                <a:latin typeface="Arial" panose="020B0604020202020204" pitchFamily="34" charset="0"/>
              </a:rPr>
              <a:t> – The risk of loss arising from a sovereign state freezing foreign currency payments (transfer/conversion risk) or when it defaults on its obligations (sovereign risk); this type of risk is prominently associated with the country's macroeconomic performance and its political stability</a:t>
            </a:r>
            <a:r>
              <a:rPr lang="en-US" dirty="0">
                <a:latin typeface="Arial" panose="020B0604020202020204" pitchFamily="34" charset="0"/>
              </a:rPr>
              <a:t>.</a:t>
            </a:r>
            <a:endParaRPr lang="en-US" b="0" i="0" dirty="0">
              <a:effectLst/>
              <a:latin typeface="Arial" panose="020B0604020202020204" pitchFamily="34" charset="0"/>
            </a:endParaRPr>
          </a:p>
        </p:txBody>
      </p:sp>
      <p:pic>
        <p:nvPicPr>
          <p:cNvPr id="8" name="Рисунок 7"/>
          <p:cNvPicPr>
            <a:picLocks noChangeAspect="1"/>
          </p:cNvPicPr>
          <p:nvPr/>
        </p:nvPicPr>
        <p:blipFill>
          <a:blip r:embed="rId3"/>
          <a:stretch>
            <a:fillRect/>
          </a:stretch>
        </p:blipFill>
        <p:spPr>
          <a:xfrm>
            <a:off x="2495873" y="4313971"/>
            <a:ext cx="5245157" cy="2326157"/>
          </a:xfrm>
          <a:prstGeom prst="rect">
            <a:avLst/>
          </a:prstGeom>
        </p:spPr>
      </p:pic>
      <p:cxnSp>
        <p:nvCxnSpPr>
          <p:cNvPr id="10" name="Прямая соединительная линия 9"/>
          <p:cNvCxnSpPr>
            <a:stCxn id="5" idx="0"/>
          </p:cNvCxnSpPr>
          <p:nvPr/>
        </p:nvCxnSpPr>
        <p:spPr>
          <a:xfrm flipV="1">
            <a:off x="5044881" y="690180"/>
            <a:ext cx="0" cy="2606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956441" y="3638333"/>
            <a:ext cx="3752025" cy="2552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H="1" flipV="1">
            <a:off x="5270680" y="3638334"/>
            <a:ext cx="5575996" cy="2363073"/>
          </a:xfrm>
          <a:prstGeom prst="line">
            <a:avLst/>
          </a:prstGeom>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5397099" y="1701208"/>
            <a:ext cx="6585793" cy="8718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Прямоугольник 19"/>
          <p:cNvSpPr/>
          <p:nvPr/>
        </p:nvSpPr>
        <p:spPr>
          <a:xfrm>
            <a:off x="5142284" y="5884833"/>
            <a:ext cx="1311679" cy="8718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71527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hidden="1"/>
          <p:cNvGraphicFramePr>
            <a:graphicFrameLocks noChangeAspect="1"/>
          </p:cNvGraphicFramePr>
          <p:nvPr>
            <p:custDataLst>
              <p:tags r:id="rId1"/>
            </p:custDataLst>
            <p:extLst>
              <p:ext uri="{D42A27DB-BD31-4B8C-83A1-F6EECF244321}">
                <p14:modId xmlns:p14="http://schemas.microsoft.com/office/powerpoint/2010/main" val="21439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8" name="Объект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4E167CC1-6A37-4176-B82E-28BA215D68C1}"/>
              </a:ext>
            </a:extLst>
          </p:cNvPr>
          <p:cNvSpPr>
            <a:spLocks noGrp="1"/>
          </p:cNvSpPr>
          <p:nvPr>
            <p:ph type="body" sz="quarter" idx="11"/>
          </p:nvPr>
        </p:nvSpPr>
        <p:spPr/>
        <p:txBody>
          <a:bodyPr/>
          <a:lstStyle/>
          <a:p>
            <a:r>
              <a:rPr lang="ru-RU" sz="1800" dirty="0"/>
              <a:t> </a:t>
            </a:r>
          </a:p>
        </p:txBody>
      </p:sp>
      <p:sp>
        <p:nvSpPr>
          <p:cNvPr id="3" name="Slide Number Placeholder 2">
            <a:extLst>
              <a:ext uri="{FF2B5EF4-FFF2-40B4-BE49-F238E27FC236}">
                <a16:creationId xmlns:a16="http://schemas.microsoft.com/office/drawing/2014/main" id="{738D2610-C422-4E20-9FBE-2E5FED5F868E}"/>
              </a:ext>
            </a:extLst>
          </p:cNvPr>
          <p:cNvSpPr>
            <a:spLocks noGrp="1"/>
          </p:cNvSpPr>
          <p:nvPr>
            <p:ph type="sldNum" sz="quarter" idx="4"/>
          </p:nvPr>
        </p:nvSpPr>
        <p:spPr/>
        <p:txBody>
          <a:bodyPr/>
          <a:lstStyle/>
          <a:p>
            <a:fld id="{7AA1B1C1-C365-41D6-80E4-1EDD994B2838}" type="slidenum">
              <a:rPr lang="ru-RU" smtClean="0"/>
              <a:pPr/>
              <a:t>30</a:t>
            </a:fld>
            <a:endParaRPr lang="ru-RU" dirty="0"/>
          </a:p>
        </p:txBody>
      </p:sp>
      <p:graphicFrame>
        <p:nvGraphicFramePr>
          <p:cNvPr id="12" name="Table 3">
            <a:extLst>
              <a:ext uri="{FF2B5EF4-FFF2-40B4-BE49-F238E27FC236}">
                <a16:creationId xmlns:a16="http://schemas.microsoft.com/office/drawing/2014/main" id="{662395CF-EC05-4679-814D-2AA23C3F180B}"/>
              </a:ext>
            </a:extLst>
          </p:cNvPr>
          <p:cNvGraphicFramePr>
            <a:graphicFrameLocks noGrp="1"/>
          </p:cNvGraphicFramePr>
          <p:nvPr>
            <p:extLst>
              <p:ext uri="{D42A27DB-BD31-4B8C-83A1-F6EECF244321}">
                <p14:modId xmlns:p14="http://schemas.microsoft.com/office/powerpoint/2010/main" val="3881879852"/>
              </p:ext>
            </p:extLst>
          </p:nvPr>
        </p:nvGraphicFramePr>
        <p:xfrm>
          <a:off x="523803" y="690180"/>
          <a:ext cx="4583184" cy="3392973"/>
        </p:xfrm>
        <a:graphic>
          <a:graphicData uri="http://schemas.openxmlformats.org/drawingml/2006/table">
            <a:tbl>
              <a:tblPr firstRow="1" bandRow="1">
                <a:tableStyleId>{5C22544A-7EE6-4342-B048-85BDC9FD1C3A}</a:tableStyleId>
              </a:tblPr>
              <a:tblGrid>
                <a:gridCol w="4583184">
                  <a:extLst>
                    <a:ext uri="{9D8B030D-6E8A-4147-A177-3AD203B41FA5}">
                      <a16:colId xmlns:a16="http://schemas.microsoft.com/office/drawing/2014/main" val="3002511222"/>
                    </a:ext>
                  </a:extLst>
                </a:gridCol>
              </a:tblGrid>
              <a:tr h="493345">
                <a:tc>
                  <a:txBody>
                    <a:bodyPr/>
                    <a:lstStyle/>
                    <a:p>
                      <a:pPr algn="l"/>
                      <a:endParaRPr lang="ru-RU" sz="1600" b="1"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111184374"/>
                  </a:ext>
                </a:extLst>
              </a:tr>
              <a:tr h="379125">
                <a:tc>
                  <a:txBody>
                    <a:bodyPr/>
                    <a:lstStyle/>
                    <a:p>
                      <a:pPr algn="l"/>
                      <a:r>
                        <a:rPr lang="en-US" sz="1200" b="1" dirty="0">
                          <a:solidFill>
                            <a:schemeClr val="bg2"/>
                          </a:solidFill>
                        </a:rPr>
                        <a:t>Quantitative module</a:t>
                      </a:r>
                      <a:endParaRPr lang="ru-RU" sz="1200" b="1" dirty="0">
                        <a:solidFill>
                          <a:schemeClr val="bg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944083094"/>
                  </a:ext>
                </a:extLst>
              </a:tr>
              <a:tr h="379125">
                <a:tc>
                  <a:txBody>
                    <a:bodyPr/>
                    <a:lstStyle/>
                    <a:p>
                      <a:pPr algn="l"/>
                      <a:r>
                        <a:rPr lang="en-US" sz="1200" b="1" dirty="0">
                          <a:solidFill>
                            <a:schemeClr val="bg2"/>
                          </a:solidFill>
                        </a:rPr>
                        <a:t>Qualitative module</a:t>
                      </a:r>
                      <a:endParaRPr lang="ru-RU" sz="1200" b="1" dirty="0">
                        <a:solidFill>
                          <a:schemeClr val="bg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376131677"/>
                  </a:ext>
                </a:extLst>
              </a:tr>
              <a:tr h="379125">
                <a:tc>
                  <a:txBody>
                    <a:bodyPr/>
                    <a:lstStyle/>
                    <a:p>
                      <a:pPr algn="l"/>
                      <a:r>
                        <a:rPr lang="en-US" sz="1200" b="1" dirty="0">
                          <a:solidFill>
                            <a:schemeClr val="bg2"/>
                          </a:solidFill>
                        </a:rPr>
                        <a:t>Credit history</a:t>
                      </a:r>
                      <a:endParaRPr lang="ru-RU" sz="1200" b="1" dirty="0">
                        <a:solidFill>
                          <a:schemeClr val="bg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717239468"/>
                  </a:ext>
                </a:extLst>
              </a:tr>
              <a:tr h="379125">
                <a:tc>
                  <a:txBody>
                    <a:bodyPr/>
                    <a:lstStyle/>
                    <a:p>
                      <a:pPr algn="l"/>
                      <a:r>
                        <a:rPr lang="en-US" sz="1200" b="1" dirty="0">
                          <a:solidFill>
                            <a:schemeClr val="bg2"/>
                          </a:solidFill>
                        </a:rPr>
                        <a:t>Warning signals (overdue</a:t>
                      </a:r>
                      <a:r>
                        <a:rPr lang="ru-RU" sz="1200" b="1" dirty="0">
                          <a:solidFill>
                            <a:schemeClr val="bg2"/>
                          </a:solidFill>
                        </a:rPr>
                        <a:t>, </a:t>
                      </a:r>
                      <a:r>
                        <a:rPr lang="en-US" sz="1200" b="1" dirty="0">
                          <a:solidFill>
                            <a:schemeClr val="bg2"/>
                          </a:solidFill>
                        </a:rPr>
                        <a:t>conflict in</a:t>
                      </a:r>
                      <a:r>
                        <a:rPr lang="en-US" sz="1200" b="1" baseline="0" dirty="0">
                          <a:solidFill>
                            <a:schemeClr val="bg2"/>
                          </a:solidFill>
                        </a:rPr>
                        <a:t> top management and </a:t>
                      </a:r>
                      <a:r>
                        <a:rPr lang="en-US" sz="1200" b="1" baseline="0" dirty="0" err="1">
                          <a:solidFill>
                            <a:schemeClr val="bg2"/>
                          </a:solidFill>
                        </a:rPr>
                        <a:t>etc</a:t>
                      </a:r>
                      <a:r>
                        <a:rPr lang="en-US" sz="1200" b="1" dirty="0">
                          <a:solidFill>
                            <a:schemeClr val="bg2"/>
                          </a:solidFill>
                        </a:rPr>
                        <a:t>)</a:t>
                      </a:r>
                      <a:endParaRPr lang="ru-RU" sz="1200" b="1" dirty="0">
                        <a:solidFill>
                          <a:schemeClr val="bg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729661224"/>
                  </a:ext>
                </a:extLst>
              </a:tr>
              <a:tr h="379125">
                <a:tc>
                  <a:txBody>
                    <a:bodyPr/>
                    <a:lstStyle/>
                    <a:p>
                      <a:pPr algn="l"/>
                      <a:r>
                        <a:rPr lang="en-US" sz="1200" b="1" dirty="0">
                          <a:solidFill>
                            <a:schemeClr val="bg2"/>
                          </a:solidFill>
                        </a:rPr>
                        <a:t>Support of the group/beneficiary</a:t>
                      </a:r>
                      <a:endParaRPr lang="ru-RU" sz="1200" b="1" dirty="0">
                        <a:solidFill>
                          <a:schemeClr val="bg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3208234942"/>
                  </a:ext>
                </a:extLst>
              </a:tr>
              <a:tr h="379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rPr>
                        <a:t>Support of the government</a:t>
                      </a:r>
                      <a:endParaRPr lang="ru-RU" sz="1200" b="1" dirty="0">
                        <a:solidFill>
                          <a:schemeClr val="bg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4222902635"/>
                  </a:ext>
                </a:extLst>
              </a:tr>
              <a:tr h="624878">
                <a:tc>
                  <a:txBody>
                    <a:bodyPr/>
                    <a:lstStyle/>
                    <a:p>
                      <a:pPr algn="l"/>
                      <a:r>
                        <a:rPr lang="en-US" sz="1200" b="1" dirty="0">
                          <a:solidFill>
                            <a:schemeClr val="bg2"/>
                          </a:solidFill>
                        </a:rPr>
                        <a:t>Collateral</a:t>
                      </a:r>
                      <a:endParaRPr lang="ru-RU" sz="1200" b="1" dirty="0">
                        <a:solidFill>
                          <a:schemeClr val="bg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424256001"/>
                  </a:ext>
                </a:extLst>
              </a:tr>
            </a:tbl>
          </a:graphicData>
        </a:graphic>
      </p:graphicFrame>
      <p:sp>
        <p:nvSpPr>
          <p:cNvPr id="13" name="Right Brace 12">
            <a:extLst>
              <a:ext uri="{FF2B5EF4-FFF2-40B4-BE49-F238E27FC236}">
                <a16:creationId xmlns:a16="http://schemas.microsoft.com/office/drawing/2014/main" id="{0049CC32-8EB1-481F-8FCB-1D8F5460011A}"/>
              </a:ext>
            </a:extLst>
          </p:cNvPr>
          <p:cNvSpPr/>
          <p:nvPr/>
        </p:nvSpPr>
        <p:spPr>
          <a:xfrm>
            <a:off x="5156752" y="933450"/>
            <a:ext cx="205081" cy="35647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TextBox 13">
            <a:extLst>
              <a:ext uri="{FF2B5EF4-FFF2-40B4-BE49-F238E27FC236}">
                <a16:creationId xmlns:a16="http://schemas.microsoft.com/office/drawing/2014/main" id="{4ADF6427-C992-4F0C-A8DB-2A0B72D237AD}"/>
              </a:ext>
            </a:extLst>
          </p:cNvPr>
          <p:cNvSpPr txBox="1"/>
          <p:nvPr/>
        </p:nvSpPr>
        <p:spPr>
          <a:xfrm>
            <a:off x="5495925" y="2525229"/>
            <a:ext cx="1778296" cy="369332"/>
          </a:xfrm>
          <a:prstGeom prst="rect">
            <a:avLst/>
          </a:prstGeom>
          <a:noFill/>
          <a:ln>
            <a:solidFill>
              <a:srgbClr val="407BAA"/>
            </a:solidFill>
          </a:ln>
        </p:spPr>
        <p:txBody>
          <a:bodyPr wrap="square" rtlCol="0">
            <a:spAutoFit/>
          </a:bodyPr>
          <a:lstStyle/>
          <a:p>
            <a:r>
              <a:rPr lang="en-US" dirty="0"/>
              <a:t>Score</a:t>
            </a:r>
            <a:endParaRPr lang="ru-RU" dirty="0"/>
          </a:p>
        </p:txBody>
      </p:sp>
      <p:sp>
        <p:nvSpPr>
          <p:cNvPr id="15" name="TextBox 14">
            <a:extLst>
              <a:ext uri="{FF2B5EF4-FFF2-40B4-BE49-F238E27FC236}">
                <a16:creationId xmlns:a16="http://schemas.microsoft.com/office/drawing/2014/main" id="{97D3BA1E-1B6B-4022-BBC5-2033EF0924BF}"/>
              </a:ext>
            </a:extLst>
          </p:cNvPr>
          <p:cNvSpPr txBox="1"/>
          <p:nvPr/>
        </p:nvSpPr>
        <p:spPr>
          <a:xfrm>
            <a:off x="6085119" y="803525"/>
            <a:ext cx="1778297" cy="646331"/>
          </a:xfrm>
          <a:prstGeom prst="rect">
            <a:avLst/>
          </a:prstGeom>
          <a:noFill/>
          <a:ln>
            <a:solidFill>
              <a:srgbClr val="407BAA"/>
            </a:solidFill>
          </a:ln>
        </p:spPr>
        <p:txBody>
          <a:bodyPr wrap="square" rtlCol="0">
            <a:spAutoFit/>
          </a:bodyPr>
          <a:lstStyle/>
          <a:p>
            <a:r>
              <a:rPr lang="en-US" dirty="0"/>
              <a:t>Manual adjustments</a:t>
            </a:r>
            <a:endParaRPr lang="ru-RU" dirty="0"/>
          </a:p>
        </p:txBody>
      </p:sp>
      <p:sp>
        <p:nvSpPr>
          <p:cNvPr id="16" name="TextBox 15">
            <a:extLst>
              <a:ext uri="{FF2B5EF4-FFF2-40B4-BE49-F238E27FC236}">
                <a16:creationId xmlns:a16="http://schemas.microsoft.com/office/drawing/2014/main" id="{4A9C52DD-6A0A-443D-AC69-8DDD4D53555A}"/>
              </a:ext>
            </a:extLst>
          </p:cNvPr>
          <p:cNvSpPr txBox="1"/>
          <p:nvPr/>
        </p:nvSpPr>
        <p:spPr>
          <a:xfrm>
            <a:off x="6085119" y="1749913"/>
            <a:ext cx="1778297" cy="369332"/>
          </a:xfrm>
          <a:prstGeom prst="rect">
            <a:avLst/>
          </a:prstGeom>
          <a:noFill/>
          <a:ln>
            <a:solidFill>
              <a:srgbClr val="407BAA"/>
            </a:solidFill>
          </a:ln>
        </p:spPr>
        <p:txBody>
          <a:bodyPr wrap="square" rtlCol="0">
            <a:spAutoFit/>
          </a:bodyPr>
          <a:lstStyle/>
          <a:p>
            <a:r>
              <a:rPr lang="en-US"/>
              <a:t>Calibration</a:t>
            </a:r>
            <a:endParaRPr lang="ru-RU" dirty="0"/>
          </a:p>
        </p:txBody>
      </p:sp>
      <p:sp>
        <p:nvSpPr>
          <p:cNvPr id="17" name="TextBox 16">
            <a:extLst>
              <a:ext uri="{FF2B5EF4-FFF2-40B4-BE49-F238E27FC236}">
                <a16:creationId xmlns:a16="http://schemas.microsoft.com/office/drawing/2014/main" id="{EE5A4043-8ED4-4282-AD61-71B7BD70C4F8}"/>
              </a:ext>
            </a:extLst>
          </p:cNvPr>
          <p:cNvSpPr txBox="1"/>
          <p:nvPr/>
        </p:nvSpPr>
        <p:spPr>
          <a:xfrm>
            <a:off x="9310368" y="943860"/>
            <a:ext cx="2249785" cy="369332"/>
          </a:xfrm>
          <a:prstGeom prst="rect">
            <a:avLst/>
          </a:prstGeom>
          <a:noFill/>
          <a:ln>
            <a:solidFill>
              <a:srgbClr val="407BAA"/>
            </a:solidFill>
          </a:ln>
        </p:spPr>
        <p:txBody>
          <a:bodyPr wrap="square" rtlCol="0">
            <a:spAutoFit/>
          </a:bodyPr>
          <a:lstStyle/>
          <a:p>
            <a:r>
              <a:rPr lang="en-US" dirty="0"/>
              <a:t>Final Rating =&gt;PD</a:t>
            </a:r>
            <a:endParaRPr lang="ru-RU" dirty="0"/>
          </a:p>
        </p:txBody>
      </p:sp>
      <p:cxnSp>
        <p:nvCxnSpPr>
          <p:cNvPr id="18" name="Straight Connector 17">
            <a:extLst>
              <a:ext uri="{FF2B5EF4-FFF2-40B4-BE49-F238E27FC236}">
                <a16:creationId xmlns:a16="http://schemas.microsoft.com/office/drawing/2014/main" id="{3F7EEC8B-EE37-4B9B-8129-9DA4271B2E4E}"/>
              </a:ext>
            </a:extLst>
          </p:cNvPr>
          <p:cNvCxnSpPr>
            <a:stCxn id="14" idx="3"/>
          </p:cNvCxnSpPr>
          <p:nvPr/>
        </p:nvCxnSpPr>
        <p:spPr>
          <a:xfrm flipV="1">
            <a:off x="7274221" y="2700597"/>
            <a:ext cx="1069680" cy="9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26F587-964D-4295-89FE-86485237C0E9}"/>
              </a:ext>
            </a:extLst>
          </p:cNvPr>
          <p:cNvCxnSpPr/>
          <p:nvPr/>
        </p:nvCxnSpPr>
        <p:spPr>
          <a:xfrm flipH="1" flipV="1">
            <a:off x="8324850" y="1132272"/>
            <a:ext cx="19051" cy="1591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2B5084-9B24-4896-979B-7BC833C02148}"/>
              </a:ext>
            </a:extLst>
          </p:cNvPr>
          <p:cNvCxnSpPr>
            <a:stCxn id="16" idx="3"/>
          </p:cNvCxnSpPr>
          <p:nvPr/>
        </p:nvCxnSpPr>
        <p:spPr>
          <a:xfrm flipV="1">
            <a:off x="7863416" y="1921611"/>
            <a:ext cx="461434" cy="12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98FACB-0A08-458D-8CFE-71CFE6ED7E64}"/>
              </a:ext>
            </a:extLst>
          </p:cNvPr>
          <p:cNvCxnSpPr>
            <a:stCxn id="15" idx="3"/>
            <a:endCxn id="17" idx="1"/>
          </p:cNvCxnSpPr>
          <p:nvPr/>
        </p:nvCxnSpPr>
        <p:spPr>
          <a:xfrm>
            <a:off x="7863416" y="1126691"/>
            <a:ext cx="1446952" cy="183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581650" y="3353904"/>
            <a:ext cx="6000750" cy="369332"/>
          </a:xfrm>
          <a:prstGeom prst="rect">
            <a:avLst/>
          </a:prstGeom>
          <a:noFill/>
        </p:spPr>
        <p:txBody>
          <a:bodyPr wrap="square" rtlCol="0">
            <a:spAutoFit/>
          </a:bodyPr>
          <a:lstStyle/>
          <a:p>
            <a:endParaRPr lang="ru-RU" dirty="0"/>
          </a:p>
        </p:txBody>
      </p:sp>
      <p:sp>
        <p:nvSpPr>
          <p:cNvPr id="7" name="TextBox 6"/>
          <p:cNvSpPr txBox="1"/>
          <p:nvPr/>
        </p:nvSpPr>
        <p:spPr>
          <a:xfrm>
            <a:off x="5381625" y="3976308"/>
            <a:ext cx="6400800" cy="2308324"/>
          </a:xfrm>
          <a:prstGeom prst="rect">
            <a:avLst/>
          </a:prstGeom>
          <a:noFill/>
          <a:ln>
            <a:solidFill>
              <a:srgbClr val="407BAA"/>
            </a:solidFill>
          </a:ln>
        </p:spPr>
        <p:txBody>
          <a:bodyPr wrap="square" rtlCol="0">
            <a:spAutoFit/>
          </a:bodyPr>
          <a:lstStyle/>
          <a:p>
            <a:r>
              <a:rPr lang="en-US" sz="1600" b="1" dirty="0"/>
              <a:t>Factors of quantitative module</a:t>
            </a:r>
            <a:r>
              <a:rPr lang="ru-RU" sz="1600" b="1" dirty="0"/>
              <a:t>:</a:t>
            </a:r>
          </a:p>
          <a:p>
            <a:pPr marL="285750" indent="-285750">
              <a:buFont typeface="Wingdings" panose="05000000000000000000" pitchFamily="2" charset="2"/>
              <a:buChar char="ü"/>
            </a:pPr>
            <a:r>
              <a:rPr lang="en-US" sz="1600" dirty="0"/>
              <a:t>Revenue,</a:t>
            </a:r>
            <a:endParaRPr lang="ru-RU" sz="1600" dirty="0"/>
          </a:p>
          <a:p>
            <a:pPr marL="742950" lvl="1" indent="-285750">
              <a:buFont typeface="Wingdings" panose="05000000000000000000" pitchFamily="2" charset="2"/>
              <a:buChar char="ü"/>
            </a:pPr>
            <a:r>
              <a:rPr lang="en-US" sz="1600" dirty="0"/>
              <a:t>Debt</a:t>
            </a:r>
            <a:r>
              <a:rPr lang="ru-RU" sz="1600" dirty="0"/>
              <a:t> / </a:t>
            </a:r>
            <a:r>
              <a:rPr lang="en-US" sz="1600" dirty="0"/>
              <a:t>Equity,</a:t>
            </a:r>
            <a:endParaRPr lang="ru-RU" sz="1600" dirty="0"/>
          </a:p>
          <a:p>
            <a:pPr marL="285750" indent="-285750">
              <a:buFont typeface="Wingdings" panose="05000000000000000000" pitchFamily="2" charset="2"/>
              <a:buChar char="ü"/>
            </a:pPr>
            <a:r>
              <a:rPr lang="en-US" sz="1600" dirty="0"/>
              <a:t>Debt / EBITDA,</a:t>
            </a:r>
          </a:p>
          <a:p>
            <a:pPr marL="285750" indent="-285750">
              <a:buFont typeface="Wingdings" panose="05000000000000000000" pitchFamily="2" charset="2"/>
              <a:buChar char="ü"/>
            </a:pPr>
            <a:r>
              <a:rPr lang="en-US" sz="1600" dirty="0"/>
              <a:t>Revenue / average assets and etc.	</a:t>
            </a:r>
            <a:endParaRPr lang="ru-RU" sz="1600" dirty="0"/>
          </a:p>
          <a:p>
            <a:r>
              <a:rPr lang="en-US" sz="1600" b="1" dirty="0"/>
              <a:t>Factors of qualitative module</a:t>
            </a:r>
            <a:r>
              <a:rPr lang="ru-RU" sz="1600" b="1" dirty="0"/>
              <a:t>:</a:t>
            </a:r>
          </a:p>
          <a:p>
            <a:pPr marL="285750" indent="-285750">
              <a:buFont typeface="Wingdings" panose="05000000000000000000" pitchFamily="2" charset="2"/>
              <a:buChar char="ü"/>
            </a:pPr>
            <a:r>
              <a:rPr lang="en-US" sz="1600" dirty="0"/>
              <a:t>Change of the beneficiaries,</a:t>
            </a:r>
            <a:endParaRPr lang="ru-RU" sz="1600" dirty="0"/>
          </a:p>
          <a:p>
            <a:pPr marL="285750" indent="-285750">
              <a:buFont typeface="Wingdings" panose="05000000000000000000" pitchFamily="2" charset="2"/>
              <a:buChar char="ü"/>
            </a:pPr>
            <a:r>
              <a:rPr lang="en-US" sz="1600" dirty="0"/>
              <a:t>Quality of management,</a:t>
            </a:r>
            <a:endParaRPr lang="ru-RU" sz="1600" dirty="0"/>
          </a:p>
          <a:p>
            <a:pPr marL="285750" indent="-285750">
              <a:buFont typeface="Wingdings" panose="05000000000000000000" pitchFamily="2" charset="2"/>
              <a:buChar char="ü"/>
            </a:pPr>
            <a:r>
              <a:rPr lang="en-US" sz="1600" dirty="0"/>
              <a:t>Overdue on tax payments and etc.</a:t>
            </a:r>
            <a:endParaRPr lang="ru-RU" sz="1600" dirty="0"/>
          </a:p>
        </p:txBody>
      </p:sp>
      <p:pic>
        <p:nvPicPr>
          <p:cNvPr id="22" name="Picture 21"/>
          <p:cNvPicPr>
            <a:picLocks noChangeAspect="1"/>
          </p:cNvPicPr>
          <p:nvPr/>
        </p:nvPicPr>
        <p:blipFill>
          <a:blip r:embed="rId5"/>
          <a:stretch>
            <a:fillRect/>
          </a:stretch>
        </p:blipFill>
        <p:spPr>
          <a:xfrm>
            <a:off x="333272" y="344424"/>
            <a:ext cx="609600" cy="533400"/>
          </a:xfrm>
          <a:prstGeom prst="rect">
            <a:avLst/>
          </a:prstGeom>
        </p:spPr>
      </p:pic>
      <p:sp>
        <p:nvSpPr>
          <p:cNvPr id="23" name="TextBox 2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3. </a:t>
            </a: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PD model corporate</a:t>
            </a:r>
            <a:endParaRPr lang="de-DE"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24" name="Рисунок 23"/>
          <p:cNvPicPr>
            <a:picLocks noChangeAspect="1"/>
          </p:cNvPicPr>
          <p:nvPr/>
        </p:nvPicPr>
        <p:blipFill>
          <a:blip r:embed="rId6"/>
          <a:stretch>
            <a:fillRect/>
          </a:stretch>
        </p:blipFill>
        <p:spPr>
          <a:xfrm>
            <a:off x="10183244" y="1466996"/>
            <a:ext cx="1673794" cy="2374860"/>
          </a:xfrm>
          <a:prstGeom prst="rect">
            <a:avLst/>
          </a:prstGeom>
        </p:spPr>
      </p:pic>
    </p:spTree>
    <p:extLst>
      <p:ext uri="{BB962C8B-B14F-4D97-AF65-F5344CB8AC3E}">
        <p14:creationId xmlns:p14="http://schemas.microsoft.com/office/powerpoint/2010/main" val="3689376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8" name="Объект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38D2610-C422-4E20-9FBE-2E5FED5F868E}"/>
              </a:ext>
            </a:extLst>
          </p:cNvPr>
          <p:cNvSpPr>
            <a:spLocks noGrp="1"/>
          </p:cNvSpPr>
          <p:nvPr>
            <p:ph type="sldNum" sz="quarter" idx="4"/>
          </p:nvPr>
        </p:nvSpPr>
        <p:spPr/>
        <p:txBody>
          <a:bodyPr/>
          <a:lstStyle/>
          <a:p>
            <a:fld id="{7AA1B1C1-C365-41D6-80E4-1EDD994B2838}" type="slidenum">
              <a:rPr lang="ru-RU" smtClean="0"/>
              <a:pPr/>
              <a:t>31</a:t>
            </a:fld>
            <a:endParaRPr lang="ru-RU" dirty="0"/>
          </a:p>
        </p:txBody>
      </p:sp>
      <p:pic>
        <p:nvPicPr>
          <p:cNvPr id="22" name="Picture 21"/>
          <p:cNvPicPr>
            <a:picLocks noChangeAspect="1"/>
          </p:cNvPicPr>
          <p:nvPr/>
        </p:nvPicPr>
        <p:blipFill>
          <a:blip r:embed="rId5"/>
          <a:stretch>
            <a:fillRect/>
          </a:stretch>
        </p:blipFill>
        <p:spPr>
          <a:xfrm>
            <a:off x="333272" y="344424"/>
            <a:ext cx="609600" cy="533400"/>
          </a:xfrm>
          <a:prstGeom prst="rect">
            <a:avLst/>
          </a:prstGeom>
        </p:spPr>
      </p:pic>
      <p:sp>
        <p:nvSpPr>
          <p:cNvPr id="23" name="TextBox 2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3. </a:t>
            </a: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Factors for risk metrics models - corporate</a:t>
            </a:r>
            <a:endParaRPr lang="de-DE"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5" name="Прямоугольник 4"/>
          <p:cNvSpPr/>
          <p:nvPr/>
        </p:nvSpPr>
        <p:spPr>
          <a:xfrm>
            <a:off x="207117" y="6326671"/>
            <a:ext cx="11376837" cy="400110"/>
          </a:xfrm>
          <a:prstGeom prst="rect">
            <a:avLst/>
          </a:prstGeom>
        </p:spPr>
        <p:txBody>
          <a:bodyPr wrap="square">
            <a:spAutoFit/>
          </a:bodyPr>
          <a:lstStyle/>
          <a:p>
            <a:r>
              <a:rPr lang="ru-RU" sz="1000" dirty="0"/>
              <a:t>https://www.eba.europa.eu/sites/default/documents/files/document_library/Publications/Guidelines/2020/Guidelines%20on%20loan%20origination%20and%20monitoring/884283/EBA%20GL%202020%2006%20Final%20Report%20on%20GL%20on%20loan%20origination%20and%20monitoring.pdf</a:t>
            </a:r>
            <a:endParaRPr lang="en-US" sz="1000" dirty="0"/>
          </a:p>
        </p:txBody>
      </p:sp>
      <p:sp>
        <p:nvSpPr>
          <p:cNvPr id="9" name="Прямоугольник 8"/>
          <p:cNvSpPr/>
          <p:nvPr/>
        </p:nvSpPr>
        <p:spPr>
          <a:xfrm>
            <a:off x="381959" y="753978"/>
            <a:ext cx="11367018" cy="5262979"/>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1. Information on the purpose of the loan </a:t>
            </a:r>
          </a:p>
          <a:p>
            <a:r>
              <a:rPr lang="en-US" sz="1600" dirty="0">
                <a:latin typeface="Arial" panose="020B0604020202020204" pitchFamily="34" charset="0"/>
                <a:cs typeface="Arial" panose="020B0604020202020204" pitchFamily="34" charset="0"/>
              </a:rPr>
              <a:t>2. Where relevant, evidence of the purpose of the loan </a:t>
            </a:r>
          </a:p>
          <a:p>
            <a:r>
              <a:rPr lang="en-US" sz="1600" dirty="0">
                <a:latin typeface="Arial" panose="020B0604020202020204" pitchFamily="34" charset="0"/>
                <a:cs typeface="Arial" panose="020B0604020202020204" pitchFamily="34" charset="0"/>
              </a:rPr>
              <a:t>3. Financial statements and accompanying notes on single entity and consolidated levels (balance sheet, profit or loss, cash flow) covering a reasonable period, audited or professionally verified accounts, where applicable </a:t>
            </a:r>
          </a:p>
          <a:p>
            <a:r>
              <a:rPr lang="en-US" sz="1600" dirty="0">
                <a:latin typeface="Arial" panose="020B0604020202020204" pitchFamily="34" charset="0"/>
                <a:cs typeface="Arial" panose="020B0604020202020204" pitchFamily="34" charset="0"/>
              </a:rPr>
              <a:t>4. Aged debtor reports/statements </a:t>
            </a:r>
          </a:p>
          <a:p>
            <a:r>
              <a:rPr lang="en-US" sz="1600" dirty="0">
                <a:latin typeface="Arial" panose="020B0604020202020204" pitchFamily="34" charset="0"/>
                <a:cs typeface="Arial" panose="020B0604020202020204" pitchFamily="34" charset="0"/>
              </a:rPr>
              <a:t>5. Business plan both for the borrower and in relation to the purpose of the loan </a:t>
            </a:r>
          </a:p>
          <a:p>
            <a:r>
              <a:rPr lang="en-US" sz="1600" dirty="0">
                <a:latin typeface="Arial" panose="020B0604020202020204" pitchFamily="34" charset="0"/>
                <a:cs typeface="Arial" panose="020B0604020202020204" pitchFamily="34" charset="0"/>
              </a:rPr>
              <a:t>6. Financial projections (balance sheet, profit or loss, cash flow) </a:t>
            </a:r>
          </a:p>
          <a:p>
            <a:r>
              <a:rPr lang="en-US" sz="1600" dirty="0">
                <a:latin typeface="Arial" panose="020B0604020202020204" pitchFamily="34" charset="0"/>
                <a:cs typeface="Arial" panose="020B0604020202020204" pitchFamily="34" charset="0"/>
              </a:rPr>
              <a:t>7. Evidence of tax status and tax liabilities </a:t>
            </a:r>
          </a:p>
          <a:p>
            <a:r>
              <a:rPr lang="en-US" sz="1600" dirty="0">
                <a:latin typeface="Arial" panose="020B0604020202020204" pitchFamily="34" charset="0"/>
                <a:cs typeface="Arial" panose="020B0604020202020204" pitchFamily="34" charset="0"/>
              </a:rPr>
              <a:t>8. Data from credit registers or credit information </a:t>
            </a:r>
            <a:r>
              <a:rPr lang="en-US" sz="1600" dirty="0" err="1">
                <a:latin typeface="Arial" panose="020B0604020202020204" pitchFamily="34" charset="0"/>
                <a:cs typeface="Arial" panose="020B0604020202020204" pitchFamily="34" charset="0"/>
              </a:rPr>
              <a:t>bureaux</a:t>
            </a:r>
            <a:r>
              <a:rPr lang="en-US" sz="1600" dirty="0">
                <a:latin typeface="Arial" panose="020B0604020202020204" pitchFamily="34" charset="0"/>
                <a:cs typeface="Arial" panose="020B0604020202020204" pitchFamily="34" charset="0"/>
              </a:rPr>
              <a:t>, covering at least the information on financial liabilities and arrears in payment </a:t>
            </a:r>
          </a:p>
          <a:p>
            <a:r>
              <a:rPr lang="en-US" sz="1600" dirty="0">
                <a:latin typeface="Arial" panose="020B0604020202020204" pitchFamily="34" charset="0"/>
                <a:cs typeface="Arial" panose="020B0604020202020204" pitchFamily="34" charset="0"/>
              </a:rPr>
              <a:t>9. Information on the borrower’s external credit rating, where applicable </a:t>
            </a:r>
          </a:p>
          <a:p>
            <a:r>
              <a:rPr lang="en-US" sz="1600" dirty="0">
                <a:latin typeface="Arial" panose="020B0604020202020204" pitchFamily="34" charset="0"/>
                <a:cs typeface="Arial" panose="020B0604020202020204" pitchFamily="34" charset="0"/>
              </a:rPr>
              <a:t>10. Information on existing covenants and the borrower’s compliance with them, where relevant </a:t>
            </a:r>
          </a:p>
          <a:p>
            <a:r>
              <a:rPr lang="en-US" sz="1600" dirty="0">
                <a:latin typeface="Arial" panose="020B0604020202020204" pitchFamily="34" charset="0"/>
                <a:cs typeface="Arial" panose="020B0604020202020204" pitchFamily="34" charset="0"/>
              </a:rPr>
              <a:t>11. Information on major litigations involving the borrower at the time of application </a:t>
            </a:r>
          </a:p>
          <a:p>
            <a:r>
              <a:rPr lang="en-US" sz="1600" dirty="0">
                <a:latin typeface="Arial" panose="020B0604020202020204" pitchFamily="34" charset="0"/>
                <a:cs typeface="Arial" panose="020B0604020202020204" pitchFamily="34" charset="0"/>
              </a:rPr>
              <a:t>12. Information on the collateral, if any </a:t>
            </a:r>
          </a:p>
          <a:p>
            <a:r>
              <a:rPr lang="en-US" sz="1600" dirty="0">
                <a:latin typeface="Arial" panose="020B0604020202020204" pitchFamily="34" charset="0"/>
                <a:cs typeface="Arial" panose="020B0604020202020204" pitchFamily="34" charset="0"/>
              </a:rPr>
              <a:t>13. Evidence of ownership of the collateral, where applicable </a:t>
            </a:r>
          </a:p>
          <a:p>
            <a:r>
              <a:rPr lang="en-US" sz="1600" dirty="0">
                <a:latin typeface="Arial" panose="020B0604020202020204" pitchFamily="34" charset="0"/>
                <a:cs typeface="Arial" panose="020B0604020202020204" pitchFamily="34" charset="0"/>
              </a:rPr>
              <a:t>14. Evidence of the value of the collateral </a:t>
            </a:r>
          </a:p>
          <a:p>
            <a:r>
              <a:rPr lang="en-US" sz="1600" dirty="0">
                <a:latin typeface="Arial" panose="020B0604020202020204" pitchFamily="34" charset="0"/>
                <a:cs typeface="Arial" panose="020B0604020202020204" pitchFamily="34" charset="0"/>
              </a:rPr>
              <a:t>15. Evidence of insurance of the collateral </a:t>
            </a:r>
          </a:p>
          <a:p>
            <a:r>
              <a:rPr lang="en-US" sz="1600" dirty="0">
                <a:latin typeface="Arial" panose="020B0604020202020204" pitchFamily="34" charset="0"/>
                <a:cs typeface="Arial" panose="020B0604020202020204" pitchFamily="34" charset="0"/>
              </a:rPr>
              <a:t>16. Information on the enforceability of the collateral (in the case of </a:t>
            </a:r>
            <a:r>
              <a:rPr lang="en-US" sz="1600" dirty="0" err="1">
                <a:latin typeface="Arial" panose="020B0604020202020204" pitchFamily="34" charset="0"/>
                <a:cs typeface="Arial" panose="020B0604020202020204" pitchFamily="34" charset="0"/>
              </a:rPr>
              <a:t>specialised</a:t>
            </a:r>
            <a:r>
              <a:rPr lang="en-US" sz="1600" dirty="0">
                <a:latin typeface="Arial" panose="020B0604020202020204" pitchFamily="34" charset="0"/>
                <a:cs typeface="Arial" panose="020B0604020202020204" pitchFamily="34" charset="0"/>
              </a:rPr>
              <a:t> lending, a description of the structure and security package of the transaction) </a:t>
            </a:r>
          </a:p>
          <a:p>
            <a:r>
              <a:rPr lang="en-US" sz="1600" dirty="0">
                <a:latin typeface="Arial" panose="020B0604020202020204" pitchFamily="34" charset="0"/>
                <a:cs typeface="Arial" panose="020B0604020202020204" pitchFamily="34" charset="0"/>
              </a:rPr>
              <a:t>17. Information on guarantees, other credit risk mitigating factors and guarantors, if any </a:t>
            </a:r>
          </a:p>
          <a:p>
            <a:r>
              <a:rPr lang="en-US" sz="1600" dirty="0">
                <a:latin typeface="Arial" panose="020B0604020202020204" pitchFamily="34" charset="0"/>
                <a:cs typeface="Arial" panose="020B0604020202020204" pitchFamily="34" charset="0"/>
              </a:rPr>
              <a:t>18. Information on ownership structure of the borrower for the purposes of AML/CFT</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899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1"/>
            </p:custDataLst>
            <p:extLst>
              <p:ext uri="{D42A27DB-BD31-4B8C-83A1-F6EECF244321}">
                <p14:modId xmlns:p14="http://schemas.microsoft.com/office/powerpoint/2010/main" val="1272077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395" imgH="396" progId="TCLayout.ActiveDocument.1">
                  <p:embed/>
                </p:oleObj>
              </mc:Choice>
              <mc:Fallback>
                <p:oleObj name="Слайд think-cell" r:id="rId4" imgW="395" imgH="396"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66482DF-DB54-429B-B7B9-5C4C20C2EF28}"/>
              </a:ext>
            </a:extLst>
          </p:cNvPr>
          <p:cNvSpPr>
            <a:spLocks noGrp="1"/>
          </p:cNvSpPr>
          <p:nvPr>
            <p:ph type="sldNum" sz="quarter" idx="4"/>
          </p:nvPr>
        </p:nvSpPr>
        <p:spPr/>
        <p:txBody>
          <a:bodyPr/>
          <a:lstStyle/>
          <a:p>
            <a:fld id="{7AA1B1C1-C365-41D6-80E4-1EDD994B2838}" type="slidenum">
              <a:rPr lang="ru-RU" smtClean="0">
                <a:latin typeface="Arial" panose="020B0604020202020204" pitchFamily="34" charset="0"/>
                <a:cs typeface="Arial" panose="020B0604020202020204" pitchFamily="34" charset="0"/>
              </a:rPr>
              <a:pPr/>
              <a:t>32</a:t>
            </a:fld>
            <a:endParaRPr lang="ru-RU" dirty="0">
              <a:latin typeface="Arial" panose="020B0604020202020204" pitchFamily="34" charset="0"/>
              <a:cs typeface="Arial" panose="020B0604020202020204" pitchFamily="34" charset="0"/>
            </a:endParaRPr>
          </a:p>
        </p:txBody>
      </p:sp>
      <p:graphicFrame>
        <p:nvGraphicFramePr>
          <p:cNvPr id="9" name="Table 3">
            <a:extLst>
              <a:ext uri="{FF2B5EF4-FFF2-40B4-BE49-F238E27FC236}">
                <a16:creationId xmlns:a16="http://schemas.microsoft.com/office/drawing/2014/main" id="{C8F25D53-A648-4E4C-A0E1-66F6EB286248}"/>
              </a:ext>
            </a:extLst>
          </p:cNvPr>
          <p:cNvGraphicFramePr>
            <a:graphicFrameLocks noGrp="1"/>
          </p:cNvGraphicFramePr>
          <p:nvPr>
            <p:extLst>
              <p:ext uri="{D42A27DB-BD31-4B8C-83A1-F6EECF244321}">
                <p14:modId xmlns:p14="http://schemas.microsoft.com/office/powerpoint/2010/main" val="284064045"/>
              </p:ext>
            </p:extLst>
          </p:nvPr>
        </p:nvGraphicFramePr>
        <p:xfrm>
          <a:off x="535467" y="374777"/>
          <a:ext cx="4808057" cy="1747212"/>
        </p:xfrm>
        <a:graphic>
          <a:graphicData uri="http://schemas.openxmlformats.org/drawingml/2006/table">
            <a:tbl>
              <a:tblPr firstRow="1" bandRow="1">
                <a:tableStyleId>{5C22544A-7EE6-4342-B048-85BDC9FD1C3A}</a:tableStyleId>
              </a:tblPr>
              <a:tblGrid>
                <a:gridCol w="4808057">
                  <a:extLst>
                    <a:ext uri="{9D8B030D-6E8A-4147-A177-3AD203B41FA5}">
                      <a16:colId xmlns:a16="http://schemas.microsoft.com/office/drawing/2014/main" val="3002511222"/>
                    </a:ext>
                  </a:extLst>
                </a:gridCol>
              </a:tblGrid>
              <a:tr h="767066">
                <a:tc>
                  <a:txBody>
                    <a:bodyPr/>
                    <a:lstStyle/>
                    <a:p>
                      <a:pPr algn="l"/>
                      <a:endParaRPr lang="ru-RU" sz="1600" b="1"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111184374"/>
                  </a:ext>
                </a:extLst>
              </a:tr>
              <a:tr h="495152">
                <a:tc>
                  <a:txBody>
                    <a:bodyPr/>
                    <a:lstStyle/>
                    <a:p>
                      <a:pPr algn="l"/>
                      <a:r>
                        <a:rPr lang="en-US" sz="1200" b="1" dirty="0">
                          <a:solidFill>
                            <a:schemeClr val="bg2"/>
                          </a:solidFill>
                        </a:rPr>
                        <a:t>Application</a:t>
                      </a:r>
                      <a:r>
                        <a:rPr lang="en-US" sz="1200" b="1" baseline="0" dirty="0">
                          <a:solidFill>
                            <a:schemeClr val="bg2"/>
                          </a:solidFill>
                        </a:rPr>
                        <a:t> model</a:t>
                      </a:r>
                      <a:endParaRPr lang="ru-RU" sz="1200" b="1" dirty="0">
                        <a:solidFill>
                          <a:schemeClr val="bg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944083094"/>
                  </a:ext>
                </a:extLst>
              </a:tr>
              <a:tr h="484994">
                <a:tc>
                  <a:txBody>
                    <a:bodyPr/>
                    <a:lstStyle/>
                    <a:p>
                      <a:pPr algn="l"/>
                      <a:r>
                        <a:rPr lang="en-US" sz="1200" b="1" baseline="0" dirty="0">
                          <a:solidFill>
                            <a:schemeClr val="bg2"/>
                          </a:solidFill>
                        </a:rPr>
                        <a:t>Behavioral model</a:t>
                      </a:r>
                      <a:endParaRPr lang="ru-RU" sz="1200" b="1" dirty="0">
                        <a:solidFill>
                          <a:schemeClr val="bg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376131677"/>
                  </a:ext>
                </a:extLst>
              </a:tr>
            </a:tbl>
          </a:graphicData>
        </a:graphic>
      </p:graphicFrame>
      <p:sp>
        <p:nvSpPr>
          <p:cNvPr id="10" name="Right Brace 9">
            <a:extLst>
              <a:ext uri="{FF2B5EF4-FFF2-40B4-BE49-F238E27FC236}">
                <a16:creationId xmlns:a16="http://schemas.microsoft.com/office/drawing/2014/main" id="{47479FDA-853A-4971-A856-C3744A63FE8C}"/>
              </a:ext>
            </a:extLst>
          </p:cNvPr>
          <p:cNvSpPr/>
          <p:nvPr/>
        </p:nvSpPr>
        <p:spPr>
          <a:xfrm>
            <a:off x="5343524" y="1105301"/>
            <a:ext cx="123826" cy="11166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3952FEA-2F19-4C23-B444-F7BCEE4DE268}"/>
              </a:ext>
            </a:extLst>
          </p:cNvPr>
          <p:cNvSpPr txBox="1"/>
          <p:nvPr/>
        </p:nvSpPr>
        <p:spPr>
          <a:xfrm>
            <a:off x="5657850" y="1305326"/>
            <a:ext cx="1778296" cy="369332"/>
          </a:xfrm>
          <a:prstGeom prst="rect">
            <a:avLst/>
          </a:prstGeom>
          <a:noFill/>
          <a:ln>
            <a:solidFill>
              <a:srgbClr val="407BAA"/>
            </a:solidFill>
          </a:ln>
        </p:spPr>
        <p:txBody>
          <a:bodyPr wrap="square" rtlCol="0">
            <a:spAutoFit/>
          </a:bodyPr>
          <a:lstStyle/>
          <a:p>
            <a:r>
              <a:rPr lang="en-US" dirty="0">
                <a:latin typeface="Arial" panose="020B0604020202020204" pitchFamily="34" charset="0"/>
                <a:cs typeface="Arial" panose="020B0604020202020204" pitchFamily="34" charset="0"/>
              </a:rPr>
              <a:t>Score</a:t>
            </a:r>
            <a:endParaRPr lang="ru-RU"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C795528-8346-4870-AAFA-3D35411B472C}"/>
              </a:ext>
            </a:extLst>
          </p:cNvPr>
          <p:cNvSpPr txBox="1"/>
          <p:nvPr/>
        </p:nvSpPr>
        <p:spPr>
          <a:xfrm>
            <a:off x="6229350" y="2292235"/>
            <a:ext cx="2264070" cy="369332"/>
          </a:xfrm>
          <a:prstGeom prst="rect">
            <a:avLst/>
          </a:prstGeom>
          <a:noFill/>
          <a:ln>
            <a:solidFill>
              <a:srgbClr val="407BAA"/>
            </a:solidFill>
          </a:ln>
        </p:spPr>
        <p:txBody>
          <a:bodyPr wrap="square" rtlCol="0">
            <a:spAutoFit/>
          </a:bodyPr>
          <a:lstStyle/>
          <a:p>
            <a:r>
              <a:rPr lang="en-US" dirty="0">
                <a:latin typeface="Arial" panose="020B0604020202020204" pitchFamily="34" charset="0"/>
                <a:cs typeface="Arial" panose="020B0604020202020204" pitchFamily="34" charset="0"/>
              </a:rPr>
              <a:t>Calibration</a:t>
            </a:r>
            <a:endParaRPr lang="ru-RU"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75BC715-C19F-48D0-BE42-F3C15ACA5EF0}"/>
              </a:ext>
            </a:extLst>
          </p:cNvPr>
          <p:cNvSpPr txBox="1"/>
          <p:nvPr/>
        </p:nvSpPr>
        <p:spPr>
          <a:xfrm>
            <a:off x="9346379" y="1314850"/>
            <a:ext cx="2249785" cy="369332"/>
          </a:xfrm>
          <a:prstGeom prst="rect">
            <a:avLst/>
          </a:prstGeom>
          <a:noFill/>
          <a:ln>
            <a:solidFill>
              <a:srgbClr val="407BAA"/>
            </a:solidFill>
          </a:ln>
        </p:spPr>
        <p:txBody>
          <a:bodyPr wrap="square" rtlCol="0">
            <a:spAutoFit/>
          </a:bodyPr>
          <a:lstStyle/>
          <a:p>
            <a:r>
              <a:rPr lang="en-US" dirty="0">
                <a:latin typeface="Arial" panose="020B0604020202020204" pitchFamily="34" charset="0"/>
                <a:cs typeface="Arial" panose="020B0604020202020204" pitchFamily="34" charset="0"/>
              </a:rPr>
              <a:t>Rating</a:t>
            </a:r>
            <a:endParaRPr lang="ru-RU"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E38C959D-229E-452E-BEBF-F4CA90B0E540}"/>
              </a:ext>
            </a:extLst>
          </p:cNvPr>
          <p:cNvCxnSpPr/>
          <p:nvPr/>
        </p:nvCxnSpPr>
        <p:spPr>
          <a:xfrm flipH="1" flipV="1">
            <a:off x="8844522" y="1608626"/>
            <a:ext cx="27456" cy="1998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357669-6619-4DCA-9048-FF8B0C01088E}"/>
              </a:ext>
            </a:extLst>
          </p:cNvPr>
          <p:cNvCxnSpPr/>
          <p:nvPr/>
        </p:nvCxnSpPr>
        <p:spPr>
          <a:xfrm flipV="1">
            <a:off x="8493422" y="2470338"/>
            <a:ext cx="355303" cy="4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C788CD6-E486-4718-BBE2-656A88D97E20}"/>
              </a:ext>
            </a:extLst>
          </p:cNvPr>
          <p:cNvCxnSpPr/>
          <p:nvPr/>
        </p:nvCxnSpPr>
        <p:spPr>
          <a:xfrm>
            <a:off x="7436146" y="1594504"/>
            <a:ext cx="1910233" cy="16307"/>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5466" y="2427656"/>
            <a:ext cx="5122384" cy="4093428"/>
          </a:xfrm>
          <a:prstGeom prst="rect">
            <a:avLst/>
          </a:prstGeom>
          <a:noFill/>
          <a:ln>
            <a:solidFill>
              <a:srgbClr val="407BAA"/>
            </a:solidFill>
          </a:ln>
        </p:spPr>
        <p:txBody>
          <a:bodyPr wrap="square" rtlCol="0">
            <a:spAutoFit/>
          </a:bodyPr>
          <a:lstStyle/>
          <a:p>
            <a:r>
              <a:rPr lang="en-US" sz="2000" b="1" dirty="0">
                <a:latin typeface="Arial" panose="020B0604020202020204" pitchFamily="34" charset="0"/>
                <a:cs typeface="Arial" panose="020B0604020202020204" pitchFamily="34" charset="0"/>
              </a:rPr>
              <a:t>Factors of application model</a:t>
            </a:r>
            <a:r>
              <a:rPr lang="ru-RU" sz="2000" b="1"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ü"/>
            </a:pPr>
            <a:r>
              <a:rPr lang="en-US" sz="2000" dirty="0">
                <a:latin typeface="Arial" panose="020B0604020202020204" pitchFamily="34" charset="0"/>
                <a:cs typeface="Arial" panose="020B0604020202020204" pitchFamily="34" charset="0"/>
              </a:rPr>
              <a:t>credit history bureau information</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legal disputes</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behavioral data on current clients</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and </a:t>
            </a:r>
            <a:r>
              <a:rPr lang="en-US" sz="2000" dirty="0" err="1">
                <a:latin typeface="Arial" panose="020B0604020202020204" pitchFamily="34" charset="0"/>
                <a:cs typeface="Arial" panose="020B0604020202020204" pitchFamily="34" charset="0"/>
              </a:rPr>
              <a:t>etc</a:t>
            </a:r>
            <a:endParaRPr lang="ru-RU"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2000" dirty="0">
                <a:latin typeface="Arial" panose="020B0604020202020204" pitchFamily="34" charset="0"/>
                <a:cs typeface="Arial" panose="020B0604020202020204" pitchFamily="34" charset="0"/>
              </a:rPr>
              <a:t>Age</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education</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sex</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working experience</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region</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Profit-to-income and </a:t>
            </a:r>
            <a:r>
              <a:rPr lang="en-US" sz="2000" dirty="0" err="1">
                <a:latin typeface="Arial" panose="020B0604020202020204" pitchFamily="34" charset="0"/>
                <a:cs typeface="Arial" panose="020B0604020202020204" pitchFamily="34" charset="0"/>
              </a:rPr>
              <a:t>etc</a:t>
            </a:r>
            <a:endParaRPr lang="ru-RU"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Factors of behavioral model</a:t>
            </a:r>
            <a:r>
              <a:rPr lang="ru-RU" sz="2000" b="1"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ü"/>
            </a:pPr>
            <a:r>
              <a:rPr lang="en-US" sz="2000" dirty="0">
                <a:latin typeface="Arial" panose="020B0604020202020204" pitchFamily="34" charset="0"/>
                <a:cs typeface="Arial" panose="020B0604020202020204" pitchFamily="34" charset="0"/>
              </a:rPr>
              <a:t>Share of max overdue amount over last n months</a:t>
            </a:r>
          </a:p>
          <a:p>
            <a:pPr marL="285750" indent="-285750">
              <a:buFont typeface="Wingdings" panose="05000000000000000000" pitchFamily="2" charset="2"/>
              <a:buChar char="ü"/>
            </a:pPr>
            <a:r>
              <a:rPr lang="en-US" sz="2000" dirty="0">
                <a:latin typeface="Arial" panose="020B0604020202020204" pitchFamily="34" charset="0"/>
                <a:cs typeface="Arial" panose="020B0604020202020204" pitchFamily="34" charset="0"/>
              </a:rPr>
              <a:t>Quantity of overdue payments over last n months</a:t>
            </a:r>
          </a:p>
          <a:p>
            <a:pPr marL="285750" indent="-285750">
              <a:buFont typeface="Wingdings" panose="05000000000000000000" pitchFamily="2" charset="2"/>
              <a:buChar char="ü"/>
            </a:pPr>
            <a:r>
              <a:rPr lang="en-US" sz="2000" dirty="0">
                <a:latin typeface="Arial" panose="020B0604020202020204" pitchFamily="34" charset="0"/>
                <a:cs typeface="Arial" panose="020B0604020202020204" pitchFamily="34" charset="0"/>
              </a:rPr>
              <a:t>Ratio of current debt to initial debt and etc.</a:t>
            </a:r>
            <a:endParaRPr lang="ru-RU" sz="2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C5913CA-BE79-485A-8164-7DA256C0EE1A}"/>
              </a:ext>
            </a:extLst>
          </p:cNvPr>
          <p:cNvSpPr txBox="1"/>
          <p:nvPr/>
        </p:nvSpPr>
        <p:spPr>
          <a:xfrm>
            <a:off x="6229350" y="2895563"/>
            <a:ext cx="2264070" cy="954107"/>
          </a:xfrm>
          <a:prstGeom prst="rect">
            <a:avLst/>
          </a:prstGeom>
          <a:noFill/>
          <a:ln>
            <a:solidFill>
              <a:srgbClr val="407BAA"/>
            </a:solidFill>
          </a:ln>
        </p:spPr>
        <p:txBody>
          <a:bodyPr wrap="square" rtlCol="0">
            <a:spAutoFit/>
          </a:bodyPr>
          <a:lstStyle/>
          <a:p>
            <a:r>
              <a:rPr lang="en-US" sz="1400" dirty="0">
                <a:latin typeface="Arial" panose="020B0604020202020204" pitchFamily="34" charset="0"/>
                <a:cs typeface="Arial" panose="020B0604020202020204" pitchFamily="34" charset="0"/>
              </a:rPr>
              <a:t>Data from open source or partners </a:t>
            </a:r>
            <a:r>
              <a:rPr lang="ru-RU"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mobile operator</a:t>
            </a:r>
            <a:r>
              <a:rPr lang="ru-RU"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gas station</a:t>
            </a:r>
            <a:r>
              <a:rPr lang="ru-RU"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retail</a:t>
            </a:r>
            <a:r>
              <a:rPr lang="ru-RU"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social networks</a:t>
            </a:r>
            <a:r>
              <a:rPr lang="ru-RU"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and </a:t>
            </a:r>
            <a:r>
              <a:rPr lang="en-US" sz="1400" dirty="0" err="1">
                <a:latin typeface="Arial" panose="020B0604020202020204" pitchFamily="34" charset="0"/>
                <a:cs typeface="Arial" panose="020B0604020202020204" pitchFamily="34" charset="0"/>
              </a:rPr>
              <a:t>etc</a:t>
            </a:r>
            <a:r>
              <a:rPr lang="ru-RU" sz="1400" dirty="0">
                <a:latin typeface="Arial" panose="020B0604020202020204" pitchFamily="34" charset="0"/>
                <a:cs typeface="Arial" panose="020B0604020202020204" pitchFamily="34" charset="0"/>
              </a:rPr>
              <a:t>)</a:t>
            </a:r>
          </a:p>
        </p:txBody>
      </p:sp>
      <p:cxnSp>
        <p:nvCxnSpPr>
          <p:cNvPr id="19" name="Straight Connector 18">
            <a:extLst>
              <a:ext uri="{FF2B5EF4-FFF2-40B4-BE49-F238E27FC236}">
                <a16:creationId xmlns:a16="http://schemas.microsoft.com/office/drawing/2014/main" id="{196AA4FF-4733-4B61-B64F-09DC8FC4AF10}"/>
              </a:ext>
            </a:extLst>
          </p:cNvPr>
          <p:cNvCxnSpPr/>
          <p:nvPr/>
        </p:nvCxnSpPr>
        <p:spPr>
          <a:xfrm>
            <a:off x="8502947" y="3614312"/>
            <a:ext cx="355304" cy="684"/>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6"/>
          <a:stretch>
            <a:fillRect/>
          </a:stretch>
        </p:blipFill>
        <p:spPr>
          <a:xfrm>
            <a:off x="333272" y="344424"/>
            <a:ext cx="609600" cy="533400"/>
          </a:xfrm>
          <a:prstGeom prst="rect">
            <a:avLst/>
          </a:prstGeom>
        </p:spPr>
      </p:pic>
      <p:sp>
        <p:nvSpPr>
          <p:cNvPr id="23" name="TextBox 2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3. </a:t>
            </a: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PD model retail</a:t>
            </a:r>
            <a:endParaRPr lang="de-DE"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Tree>
    <p:extLst>
      <p:ext uri="{BB962C8B-B14F-4D97-AF65-F5344CB8AC3E}">
        <p14:creationId xmlns:p14="http://schemas.microsoft.com/office/powerpoint/2010/main" val="2282674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8" name="Объект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38D2610-C422-4E20-9FBE-2E5FED5F868E}"/>
              </a:ext>
            </a:extLst>
          </p:cNvPr>
          <p:cNvSpPr>
            <a:spLocks noGrp="1"/>
          </p:cNvSpPr>
          <p:nvPr>
            <p:ph type="sldNum" sz="quarter" idx="4"/>
          </p:nvPr>
        </p:nvSpPr>
        <p:spPr/>
        <p:txBody>
          <a:bodyPr/>
          <a:lstStyle/>
          <a:p>
            <a:fld id="{7AA1B1C1-C365-41D6-80E4-1EDD994B2838}" type="slidenum">
              <a:rPr lang="ru-RU" smtClean="0"/>
              <a:pPr/>
              <a:t>33</a:t>
            </a:fld>
            <a:endParaRPr lang="ru-RU" dirty="0"/>
          </a:p>
        </p:txBody>
      </p:sp>
      <p:pic>
        <p:nvPicPr>
          <p:cNvPr id="22" name="Picture 21"/>
          <p:cNvPicPr>
            <a:picLocks noChangeAspect="1"/>
          </p:cNvPicPr>
          <p:nvPr/>
        </p:nvPicPr>
        <p:blipFill>
          <a:blip r:embed="rId5"/>
          <a:stretch>
            <a:fillRect/>
          </a:stretch>
        </p:blipFill>
        <p:spPr>
          <a:xfrm>
            <a:off x="333272" y="344424"/>
            <a:ext cx="609600" cy="533400"/>
          </a:xfrm>
          <a:prstGeom prst="rect">
            <a:avLst/>
          </a:prstGeom>
        </p:spPr>
      </p:pic>
      <p:sp>
        <p:nvSpPr>
          <p:cNvPr id="23" name="TextBox 2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3. </a:t>
            </a: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Factors for risk metrics models - retail</a:t>
            </a:r>
            <a:endParaRPr lang="de-DE"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2" name="Прямоугольник 1"/>
          <p:cNvSpPr/>
          <p:nvPr/>
        </p:nvSpPr>
        <p:spPr>
          <a:xfrm>
            <a:off x="381959" y="690180"/>
            <a:ext cx="11585825" cy="5755422"/>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1. Evidence of identification </a:t>
            </a:r>
          </a:p>
          <a:p>
            <a:r>
              <a:rPr lang="en-US" sz="1600" dirty="0">
                <a:latin typeface="Arial" panose="020B0604020202020204" pitchFamily="34" charset="0"/>
                <a:cs typeface="Arial" panose="020B0604020202020204" pitchFamily="34" charset="0"/>
              </a:rPr>
              <a:t>2. Evidence of residence </a:t>
            </a:r>
          </a:p>
          <a:p>
            <a:r>
              <a:rPr lang="en-US" sz="1600" dirty="0">
                <a:latin typeface="Arial" panose="020B0604020202020204" pitchFamily="34" charset="0"/>
                <a:cs typeface="Arial" panose="020B0604020202020204" pitchFamily="34" charset="0"/>
              </a:rPr>
              <a:t>3. Where applicable, information on the purpose of the loan </a:t>
            </a:r>
          </a:p>
          <a:p>
            <a:r>
              <a:rPr lang="en-US" sz="1600" dirty="0">
                <a:latin typeface="Arial" panose="020B0604020202020204" pitchFamily="34" charset="0"/>
                <a:cs typeface="Arial" panose="020B0604020202020204" pitchFamily="34" charset="0"/>
              </a:rPr>
              <a:t>4. Where applicable, evidence of eligibility for the purposes of the loan </a:t>
            </a:r>
          </a:p>
          <a:p>
            <a:r>
              <a:rPr lang="en-US" sz="1600" dirty="0">
                <a:latin typeface="Arial" panose="020B0604020202020204" pitchFamily="34" charset="0"/>
                <a:cs typeface="Arial" panose="020B0604020202020204" pitchFamily="34" charset="0"/>
              </a:rPr>
              <a:t>5. Evidence of employment, including the type, sector, status (e.g. full-time, part-time, contractor, self-employed) and duration </a:t>
            </a:r>
          </a:p>
          <a:p>
            <a:r>
              <a:rPr lang="en-US" sz="1600" dirty="0">
                <a:latin typeface="Arial" panose="020B0604020202020204" pitchFamily="34" charset="0"/>
                <a:cs typeface="Arial" panose="020B0604020202020204" pitchFamily="34" charset="0"/>
              </a:rPr>
              <a:t>6. Evidence of income or other sources of repayment (including annual bonus, commission, overtime, where applicable) covering a reasonable period, including </a:t>
            </a:r>
            <a:r>
              <a:rPr lang="en-US" sz="1600" dirty="0" err="1">
                <a:latin typeface="Arial" panose="020B0604020202020204" pitchFamily="34" charset="0"/>
                <a:cs typeface="Arial" panose="020B0604020202020204" pitchFamily="34" charset="0"/>
              </a:rPr>
              <a:t>payslips</a:t>
            </a:r>
            <a:r>
              <a:rPr lang="en-US" sz="1600" dirty="0">
                <a:latin typeface="Arial" panose="020B0604020202020204" pitchFamily="34" charset="0"/>
                <a:cs typeface="Arial" panose="020B0604020202020204" pitchFamily="34" charset="0"/>
              </a:rPr>
              <a:t>, current bank account statements, and audited or professionally verified accounts (for self-employed persons) </a:t>
            </a:r>
          </a:p>
          <a:p>
            <a:r>
              <a:rPr lang="en-US" sz="1600" dirty="0">
                <a:latin typeface="Arial" panose="020B0604020202020204" pitchFamily="34" charset="0"/>
                <a:cs typeface="Arial" panose="020B0604020202020204" pitchFamily="34" charset="0"/>
              </a:rPr>
              <a:t>7. Information on financial assets and liabilities, e.g. savings account statements and loan statements indicating outstanding loan balances </a:t>
            </a:r>
          </a:p>
          <a:p>
            <a:r>
              <a:rPr lang="en-US" sz="1600" dirty="0">
                <a:latin typeface="Arial" panose="020B0604020202020204" pitchFamily="34" charset="0"/>
                <a:cs typeface="Arial" panose="020B0604020202020204" pitchFamily="34" charset="0"/>
              </a:rPr>
              <a:t>8. Information on other financial commitments, such as child maintenance, education fees and alimonies, if relevant </a:t>
            </a:r>
          </a:p>
          <a:p>
            <a:r>
              <a:rPr lang="en-US" sz="1600" dirty="0">
                <a:latin typeface="Arial" panose="020B0604020202020204" pitchFamily="34" charset="0"/>
                <a:cs typeface="Arial" panose="020B0604020202020204" pitchFamily="34" charset="0"/>
              </a:rPr>
              <a:t>9. Information on household composition and </a:t>
            </a:r>
            <a:r>
              <a:rPr lang="en-US" sz="1600" dirty="0" err="1">
                <a:latin typeface="Arial" panose="020B0604020202020204" pitchFamily="34" charset="0"/>
                <a:cs typeface="Arial" panose="020B0604020202020204" pitchFamily="34" charset="0"/>
              </a:rPr>
              <a:t>dependants</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10. Evidence of tax status </a:t>
            </a:r>
          </a:p>
          <a:p>
            <a:r>
              <a:rPr lang="en-US" sz="1600" dirty="0">
                <a:latin typeface="Arial" panose="020B0604020202020204" pitchFamily="34" charset="0"/>
                <a:cs typeface="Arial" panose="020B0604020202020204" pitchFamily="34" charset="0"/>
              </a:rPr>
              <a:t>11. Where applicable, evidence of life insurance for the named borrowers </a:t>
            </a:r>
          </a:p>
          <a:p>
            <a:r>
              <a:rPr lang="en-US" sz="1600" dirty="0">
                <a:latin typeface="Arial" panose="020B0604020202020204" pitchFamily="34" charset="0"/>
                <a:cs typeface="Arial" panose="020B0604020202020204" pitchFamily="34" charset="0"/>
              </a:rPr>
              <a:t>12. Where applicable, data from credit registers or credit information </a:t>
            </a:r>
            <a:r>
              <a:rPr lang="en-US" sz="1600" dirty="0" err="1">
                <a:latin typeface="Arial" panose="020B0604020202020204" pitchFamily="34" charset="0"/>
                <a:cs typeface="Arial" panose="020B0604020202020204" pitchFamily="34" charset="0"/>
              </a:rPr>
              <a:t>bureaux</a:t>
            </a:r>
            <a:r>
              <a:rPr lang="en-US" sz="1600" dirty="0">
                <a:latin typeface="Arial" panose="020B0604020202020204" pitchFamily="34" charset="0"/>
                <a:cs typeface="Arial" panose="020B0604020202020204" pitchFamily="34" charset="0"/>
              </a:rPr>
              <a:t> or other relevant databases, covering the information on financial liabilities and arrears in payment </a:t>
            </a:r>
          </a:p>
          <a:p>
            <a:r>
              <a:rPr lang="en-US" sz="1600" dirty="0">
                <a:latin typeface="Arial" panose="020B0604020202020204" pitchFamily="34" charset="0"/>
                <a:cs typeface="Arial" panose="020B0604020202020204" pitchFamily="34" charset="0"/>
              </a:rPr>
              <a:t>13. Information on the collateral, if any </a:t>
            </a:r>
          </a:p>
          <a:p>
            <a:r>
              <a:rPr lang="en-US" sz="1600" dirty="0">
                <a:latin typeface="Arial" panose="020B0604020202020204" pitchFamily="34" charset="0"/>
                <a:cs typeface="Arial" panose="020B0604020202020204" pitchFamily="34" charset="0"/>
              </a:rPr>
              <a:t>14. Evidence of ownership of the collateral </a:t>
            </a:r>
          </a:p>
          <a:p>
            <a:r>
              <a:rPr lang="en-US" sz="1600" dirty="0">
                <a:latin typeface="Arial" panose="020B0604020202020204" pitchFamily="34" charset="0"/>
                <a:cs typeface="Arial" panose="020B0604020202020204" pitchFamily="34" charset="0"/>
              </a:rPr>
              <a:t>15. Evidence of the value of the collateral </a:t>
            </a:r>
          </a:p>
          <a:p>
            <a:r>
              <a:rPr lang="en-US" sz="1600" dirty="0">
                <a:latin typeface="Arial" panose="020B0604020202020204" pitchFamily="34" charset="0"/>
                <a:cs typeface="Arial" panose="020B0604020202020204" pitchFamily="34" charset="0"/>
              </a:rPr>
              <a:t>16. Evidence of insurance of the collateral </a:t>
            </a:r>
          </a:p>
          <a:p>
            <a:r>
              <a:rPr lang="en-US" sz="1600" dirty="0">
                <a:latin typeface="Arial" panose="020B0604020202020204" pitchFamily="34" charset="0"/>
                <a:cs typeface="Arial" panose="020B0604020202020204" pitchFamily="34" charset="0"/>
              </a:rPr>
              <a:t>17. Information on guarantees, other credit risk mitigating factors and guarantors, if any </a:t>
            </a:r>
          </a:p>
          <a:p>
            <a:r>
              <a:rPr lang="en-US" sz="1600" dirty="0">
                <a:latin typeface="Arial" panose="020B0604020202020204" pitchFamily="34" charset="0"/>
                <a:cs typeface="Arial" panose="020B0604020202020204" pitchFamily="34" charset="0"/>
              </a:rPr>
              <a:t>18. Rental agreement or evidence of potential rental income for buy-to-let loans, if any </a:t>
            </a:r>
          </a:p>
          <a:p>
            <a:r>
              <a:rPr lang="en-US" sz="1600" dirty="0">
                <a:latin typeface="Arial" panose="020B0604020202020204" pitchFamily="34" charset="0"/>
                <a:cs typeface="Arial" panose="020B0604020202020204" pitchFamily="34" charset="0"/>
              </a:rPr>
              <a:t>19. Permissions and cost estimates, if applicable, for real estate building and improvement loans</a:t>
            </a:r>
            <a:endParaRPr lang="ru-RU" sz="1600" dirty="0">
              <a:latin typeface="Arial" panose="020B0604020202020204" pitchFamily="34" charset="0"/>
              <a:cs typeface="Arial" panose="020B0604020202020204" pitchFamily="34" charset="0"/>
            </a:endParaRPr>
          </a:p>
        </p:txBody>
      </p:sp>
      <p:sp>
        <p:nvSpPr>
          <p:cNvPr id="7" name="Прямоугольник 6"/>
          <p:cNvSpPr/>
          <p:nvPr/>
        </p:nvSpPr>
        <p:spPr>
          <a:xfrm>
            <a:off x="207117" y="6454265"/>
            <a:ext cx="11376837" cy="400110"/>
          </a:xfrm>
          <a:prstGeom prst="rect">
            <a:avLst/>
          </a:prstGeom>
        </p:spPr>
        <p:txBody>
          <a:bodyPr wrap="square">
            <a:spAutoFit/>
          </a:bodyPr>
          <a:lstStyle/>
          <a:p>
            <a:r>
              <a:rPr lang="ru-RU" sz="1000" dirty="0"/>
              <a:t>https://www.eba.europa.eu/sites/default/documents/files/document_library/Publications/Guidelines/2020/Guidelines%20on%20loan%20origination%20and%20monitoring/884283/EBA%20GL%202020%2006%20Final%20Report%20on%20GL%20on%20loan%20origination%20and%20monitoring.pdf</a:t>
            </a:r>
            <a:endParaRPr lang="en-US" sz="1000" dirty="0"/>
          </a:p>
        </p:txBody>
      </p:sp>
    </p:spTree>
    <p:extLst>
      <p:ext uri="{BB962C8B-B14F-4D97-AF65-F5344CB8AC3E}">
        <p14:creationId xmlns:p14="http://schemas.microsoft.com/office/powerpoint/2010/main" val="3113367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1"/>
            </p:custDataLst>
            <p:extLst>
              <p:ext uri="{D42A27DB-BD31-4B8C-83A1-F6EECF244321}">
                <p14:modId xmlns:p14="http://schemas.microsoft.com/office/powerpoint/2010/main" val="782863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395" imgH="396" progId="TCLayout.ActiveDocument.1">
                  <p:embed/>
                </p:oleObj>
              </mc:Choice>
              <mc:Fallback>
                <p:oleObj name="Слайд think-cell" r:id="rId4" imgW="395" imgH="396" progId="TCLayout.ActiveDocument.1">
                  <p:embed/>
                  <p:pic>
                    <p:nvPicPr>
                      <p:cNvPr id="4" name="Объект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66482DF-DB54-429B-B7B9-5C4C20C2EF28}"/>
              </a:ext>
            </a:extLst>
          </p:cNvPr>
          <p:cNvSpPr>
            <a:spLocks noGrp="1"/>
          </p:cNvSpPr>
          <p:nvPr>
            <p:ph type="sldNum" sz="quarter" idx="4"/>
          </p:nvPr>
        </p:nvSpPr>
        <p:spPr/>
        <p:txBody>
          <a:bodyPr/>
          <a:lstStyle/>
          <a:p>
            <a:fld id="{7AA1B1C1-C365-41D6-80E4-1EDD994B2838}" type="slidenum">
              <a:rPr lang="ru-RU" smtClean="0"/>
              <a:pPr/>
              <a:t>34</a:t>
            </a:fld>
            <a:endParaRPr lang="ru-RU" dirty="0"/>
          </a:p>
        </p:txBody>
      </p:sp>
      <p:sp>
        <p:nvSpPr>
          <p:cNvPr id="17" name="TextBox 16">
            <a:extLst>
              <a:ext uri="{FF2B5EF4-FFF2-40B4-BE49-F238E27FC236}">
                <a16:creationId xmlns:a16="http://schemas.microsoft.com/office/drawing/2014/main" id="{1BC3303F-FDF3-4139-91CC-D7815B08A47F}"/>
              </a:ext>
            </a:extLst>
          </p:cNvPr>
          <p:cNvSpPr txBox="1"/>
          <p:nvPr/>
        </p:nvSpPr>
        <p:spPr>
          <a:xfrm>
            <a:off x="492304" y="902001"/>
            <a:ext cx="8283706" cy="2945170"/>
          </a:xfrm>
          <a:prstGeom prst="rect">
            <a:avLst/>
          </a:prstGeom>
          <a:noFill/>
        </p:spPr>
        <p:txBody>
          <a:bodyPr wrap="square" lIns="0" tIns="0" rIns="0" bIns="0" rtlCol="0">
            <a:noAutofit/>
          </a:bodyPr>
          <a:lstStyle/>
          <a:p>
            <a:pPr>
              <a:spcAft>
                <a:spcPts val="544"/>
              </a:spcAft>
            </a:pPr>
            <a:r>
              <a:rPr lang="en-US" sz="2000" dirty="0"/>
              <a:t>Goal of calibration is to convert score into risk metric (PD, LGD, CCF or any other)</a:t>
            </a:r>
            <a:endParaRPr lang="ru-RU" sz="2000" dirty="0"/>
          </a:p>
          <a:p>
            <a:pPr>
              <a:spcAft>
                <a:spcPts val="544"/>
              </a:spcAft>
            </a:pPr>
            <a:endParaRPr lang="en-US" sz="2000" dirty="0"/>
          </a:p>
          <a:p>
            <a:pPr>
              <a:spcAft>
                <a:spcPts val="544"/>
              </a:spcAft>
            </a:pPr>
            <a:r>
              <a:rPr lang="en-US" sz="2000" dirty="0"/>
              <a:t>Nature of calibration is optimization task for searching of parameters of the model under</a:t>
            </a:r>
            <a:r>
              <a:rPr lang="ru-RU" sz="2000" dirty="0"/>
              <a:t> </a:t>
            </a:r>
            <a:r>
              <a:rPr lang="en-US" sz="2000" dirty="0"/>
              <a:t>some constraints. </a:t>
            </a:r>
          </a:p>
          <a:p>
            <a:pPr>
              <a:spcAft>
                <a:spcPts val="544"/>
              </a:spcAft>
            </a:pPr>
            <a:r>
              <a:rPr lang="en-US" sz="2000" dirty="0"/>
              <a:t>In case of PD model, it is searching of </a:t>
            </a:r>
            <a:r>
              <a:rPr lang="el-GR" sz="2000" dirty="0"/>
              <a:t>β</a:t>
            </a:r>
            <a:r>
              <a:rPr lang="en-US" sz="2000" dirty="0"/>
              <a:t>0 and</a:t>
            </a:r>
            <a:r>
              <a:rPr lang="ru-RU" sz="2000" dirty="0"/>
              <a:t> </a:t>
            </a:r>
            <a:r>
              <a:rPr lang="el-GR" sz="2000" dirty="0"/>
              <a:t>β</a:t>
            </a:r>
            <a:r>
              <a:rPr lang="ru-RU" sz="2000" dirty="0"/>
              <a:t>1</a:t>
            </a:r>
            <a:r>
              <a:rPr lang="en-US" sz="2000" dirty="0"/>
              <a:t> of logistic regression with 2 constraints</a:t>
            </a:r>
            <a:r>
              <a:rPr lang="ru-RU" sz="2000" dirty="0"/>
              <a:t>:</a:t>
            </a:r>
          </a:p>
          <a:p>
            <a:pPr marL="342900" indent="-342900">
              <a:spcAft>
                <a:spcPts val="544"/>
              </a:spcAft>
              <a:buFont typeface="+mj-lt"/>
              <a:buAutoNum type="arabicPeriod"/>
            </a:pPr>
            <a:r>
              <a:rPr lang="en-US" sz="2000" dirty="0"/>
              <a:t>Factual DR is equal to average PD on calibration sample</a:t>
            </a:r>
          </a:p>
          <a:p>
            <a:pPr marL="342900" indent="-342900">
              <a:spcAft>
                <a:spcPts val="544"/>
              </a:spcAft>
              <a:buFont typeface="+mj-lt"/>
              <a:buAutoNum type="arabicPeriod"/>
            </a:pPr>
            <a:r>
              <a:rPr lang="en-US" sz="2000" dirty="0"/>
              <a:t>Minimization of square error between factual DR across ratings and PD</a:t>
            </a:r>
            <a:r>
              <a:rPr lang="ru-RU" sz="2000" dirty="0"/>
              <a:t> </a:t>
            </a:r>
            <a:r>
              <a:rPr lang="en-US" sz="2000" dirty="0"/>
              <a:t>assigned to ratings after calibration</a:t>
            </a:r>
            <a:endParaRPr lang="ru-RU" sz="2000" dirty="0"/>
          </a:p>
          <a:p>
            <a:pPr marL="800100" lvl="1" indent="-342900">
              <a:spcAft>
                <a:spcPts val="544"/>
              </a:spcAft>
              <a:buFont typeface="+mj-lt"/>
              <a:buAutoNum type="arabicPeriod"/>
            </a:pPr>
            <a:endParaRPr lang="ru-RU" sz="2000" dirty="0"/>
          </a:p>
          <a:p>
            <a:pPr lvl="1">
              <a:spcAft>
                <a:spcPts val="544"/>
              </a:spcAft>
            </a:pPr>
            <a:endParaRPr lang="en-US" sz="2000" dirty="0"/>
          </a:p>
          <a:p>
            <a:pPr lvl="1">
              <a:spcAft>
                <a:spcPts val="544"/>
              </a:spcAft>
            </a:pPr>
            <a:endParaRPr lang="en-US" sz="2000" dirty="0"/>
          </a:p>
          <a:p>
            <a:pPr lvl="1">
              <a:spcAft>
                <a:spcPts val="544"/>
              </a:spcAft>
            </a:pPr>
            <a:endParaRPr lang="ru-RU" sz="2000" dirty="0"/>
          </a:p>
          <a:p>
            <a:pPr lvl="1">
              <a:spcAft>
                <a:spcPts val="544"/>
              </a:spcAft>
            </a:pPr>
            <a:endParaRPr lang="ru-RU" sz="2000" dirty="0"/>
          </a:p>
        </p:txBody>
      </p:sp>
      <p:pic>
        <p:nvPicPr>
          <p:cNvPr id="18" name="Picture 17">
            <a:extLst>
              <a:ext uri="{FF2B5EF4-FFF2-40B4-BE49-F238E27FC236}">
                <a16:creationId xmlns:a16="http://schemas.microsoft.com/office/drawing/2014/main" id="{141C4588-4661-43F4-8822-178AC1099CD8}"/>
              </a:ext>
            </a:extLst>
          </p:cNvPr>
          <p:cNvPicPr>
            <a:picLocks noChangeAspect="1"/>
          </p:cNvPicPr>
          <p:nvPr/>
        </p:nvPicPr>
        <p:blipFill>
          <a:blip r:embed="rId6"/>
          <a:stretch>
            <a:fillRect/>
          </a:stretch>
        </p:blipFill>
        <p:spPr>
          <a:xfrm>
            <a:off x="8672445" y="1700494"/>
            <a:ext cx="2638425" cy="657225"/>
          </a:xfrm>
          <a:prstGeom prst="rect">
            <a:avLst/>
          </a:prstGeom>
        </p:spPr>
      </p:pic>
      <p:pic>
        <p:nvPicPr>
          <p:cNvPr id="10" name="Picture 9"/>
          <p:cNvPicPr>
            <a:picLocks noChangeAspect="1"/>
          </p:cNvPicPr>
          <p:nvPr/>
        </p:nvPicPr>
        <p:blipFill>
          <a:blip r:embed="rId7"/>
          <a:stretch>
            <a:fillRect/>
          </a:stretch>
        </p:blipFill>
        <p:spPr>
          <a:xfrm>
            <a:off x="333272" y="344424"/>
            <a:ext cx="609600" cy="533400"/>
          </a:xfrm>
          <a:prstGeom prst="rect">
            <a:avLst/>
          </a:prstGeom>
        </p:spPr>
      </p:pic>
      <p:sp>
        <p:nvSpPr>
          <p:cNvPr id="14" name="TextBox 1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4. </a:t>
            </a: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Calibration</a:t>
            </a:r>
            <a:endParaRPr lang="de-DE"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graphicFrame>
        <p:nvGraphicFramePr>
          <p:cNvPr id="16" name="Chart 1"/>
          <p:cNvGraphicFramePr>
            <a:graphicFrameLocks/>
          </p:cNvGraphicFramePr>
          <p:nvPr>
            <p:extLst>
              <p:ext uri="{D42A27DB-BD31-4B8C-83A1-F6EECF244321}">
                <p14:modId xmlns:p14="http://schemas.microsoft.com/office/powerpoint/2010/main" val="3345248642"/>
              </p:ext>
            </p:extLst>
          </p:nvPr>
        </p:nvGraphicFramePr>
        <p:xfrm>
          <a:off x="492305" y="4415883"/>
          <a:ext cx="9225724" cy="2319454"/>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Box 18"/>
          <p:cNvSpPr txBox="1"/>
          <p:nvPr/>
        </p:nvSpPr>
        <p:spPr>
          <a:xfrm>
            <a:off x="11050859" y="213126"/>
            <a:ext cx="993995" cy="477054"/>
          </a:xfrm>
          <a:prstGeom prst="rect">
            <a:avLst/>
          </a:prstGeom>
          <a:noFill/>
          <a:ln>
            <a:solidFill>
              <a:srgbClr val="FF0000"/>
            </a:solidFill>
          </a:ln>
        </p:spPr>
        <p:txBody>
          <a:bodyPr wrap="square" rtlCol="0">
            <a:spAutoFit/>
          </a:bodyPr>
          <a:lstStyle/>
          <a:p>
            <a:pPr algn="ctr"/>
            <a:r>
              <a:rPr lang="en-US" sz="2500" b="1" dirty="0">
                <a:solidFill>
                  <a:srgbClr val="FF0000"/>
                </a:solidFill>
              </a:rPr>
              <a:t>IE 2.3</a:t>
            </a:r>
            <a:endParaRPr lang="ru-RU" sz="2500" b="1" dirty="0">
              <a:solidFill>
                <a:srgbClr val="FF0000"/>
              </a:solidFill>
            </a:endParaRPr>
          </a:p>
        </p:txBody>
      </p:sp>
    </p:spTree>
    <p:extLst>
      <p:ext uri="{BB962C8B-B14F-4D97-AF65-F5344CB8AC3E}">
        <p14:creationId xmlns:p14="http://schemas.microsoft.com/office/powerpoint/2010/main" val="2361635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1"/>
            </p:custDataLst>
            <p:extLst>
              <p:ext uri="{D42A27DB-BD31-4B8C-83A1-F6EECF244321}">
                <p14:modId xmlns:p14="http://schemas.microsoft.com/office/powerpoint/2010/main" val="3666272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4" name="Объект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1" name="Freeform 97">
            <a:extLst>
              <a:ext uri="{FF2B5EF4-FFF2-40B4-BE49-F238E27FC236}">
                <a16:creationId xmlns:a16="http://schemas.microsoft.com/office/drawing/2014/main" id="{3DB3355D-1AF0-4702-A9EE-037CD5FB5323}"/>
              </a:ext>
            </a:extLst>
          </p:cNvPr>
          <p:cNvSpPr>
            <a:spLocks noEditPoints="1"/>
          </p:cNvSpPr>
          <p:nvPr/>
        </p:nvSpPr>
        <p:spPr bwMode="auto">
          <a:xfrm>
            <a:off x="1033777" y="6306051"/>
            <a:ext cx="362049" cy="322712"/>
          </a:xfrm>
          <a:custGeom>
            <a:avLst/>
            <a:gdLst>
              <a:gd name="T0" fmla="*/ 1336 w 2390"/>
              <a:gd name="T1" fmla="*/ 82 h 2114"/>
              <a:gd name="T2" fmla="*/ 1294 w 2390"/>
              <a:gd name="T3" fmla="*/ 34 h 2114"/>
              <a:gd name="T4" fmla="*/ 1238 w 2390"/>
              <a:gd name="T5" fmla="*/ 6 h 2114"/>
              <a:gd name="T6" fmla="*/ 1194 w 2390"/>
              <a:gd name="T7" fmla="*/ 0 h 2114"/>
              <a:gd name="T8" fmla="*/ 1132 w 2390"/>
              <a:gd name="T9" fmla="*/ 12 h 2114"/>
              <a:gd name="T10" fmla="*/ 1080 w 2390"/>
              <a:gd name="T11" fmla="*/ 48 h 2114"/>
              <a:gd name="T12" fmla="*/ 22 w 2390"/>
              <a:gd name="T13" fmla="*/ 1872 h 2114"/>
              <a:gd name="T14" fmla="*/ 4 w 2390"/>
              <a:gd name="T15" fmla="*/ 1910 h 2114"/>
              <a:gd name="T16" fmla="*/ 0 w 2390"/>
              <a:gd name="T17" fmla="*/ 1974 h 2114"/>
              <a:gd name="T18" fmla="*/ 22 w 2390"/>
              <a:gd name="T19" fmla="*/ 2034 h 2114"/>
              <a:gd name="T20" fmla="*/ 48 w 2390"/>
              <a:gd name="T21" fmla="*/ 2068 h 2114"/>
              <a:gd name="T22" fmla="*/ 100 w 2390"/>
              <a:gd name="T23" fmla="*/ 2102 h 2114"/>
              <a:gd name="T24" fmla="*/ 162 w 2390"/>
              <a:gd name="T25" fmla="*/ 2114 h 2114"/>
              <a:gd name="T26" fmla="*/ 2250 w 2390"/>
              <a:gd name="T27" fmla="*/ 2112 h 2114"/>
              <a:gd name="T28" fmla="*/ 2310 w 2390"/>
              <a:gd name="T29" fmla="*/ 2092 h 2114"/>
              <a:gd name="T30" fmla="*/ 2356 w 2390"/>
              <a:gd name="T31" fmla="*/ 2052 h 2114"/>
              <a:gd name="T32" fmla="*/ 2378 w 2390"/>
              <a:gd name="T33" fmla="*/ 2014 h 2114"/>
              <a:gd name="T34" fmla="*/ 2390 w 2390"/>
              <a:gd name="T35" fmla="*/ 1952 h 2114"/>
              <a:gd name="T36" fmla="*/ 2378 w 2390"/>
              <a:gd name="T37" fmla="*/ 1890 h 2114"/>
              <a:gd name="T38" fmla="*/ 278 w 2390"/>
              <a:gd name="T39" fmla="*/ 1884 h 2114"/>
              <a:gd name="T40" fmla="*/ 278 w 2390"/>
              <a:gd name="T41" fmla="*/ 1884 h 2114"/>
              <a:gd name="T42" fmla="*/ 1068 w 2390"/>
              <a:gd name="T43" fmla="*/ 924 h 2114"/>
              <a:gd name="T44" fmla="*/ 1068 w 2390"/>
              <a:gd name="T45" fmla="*/ 874 h 2114"/>
              <a:gd name="T46" fmla="*/ 1080 w 2390"/>
              <a:gd name="T47" fmla="*/ 844 h 2114"/>
              <a:gd name="T48" fmla="*/ 1100 w 2390"/>
              <a:gd name="T49" fmla="*/ 820 h 2114"/>
              <a:gd name="T50" fmla="*/ 1142 w 2390"/>
              <a:gd name="T51" fmla="*/ 798 h 2114"/>
              <a:gd name="T52" fmla="*/ 1196 w 2390"/>
              <a:gd name="T53" fmla="*/ 790 h 2114"/>
              <a:gd name="T54" fmla="*/ 1270 w 2390"/>
              <a:gd name="T55" fmla="*/ 806 h 2114"/>
              <a:gd name="T56" fmla="*/ 1304 w 2390"/>
              <a:gd name="T57" fmla="*/ 836 h 2114"/>
              <a:gd name="T58" fmla="*/ 1320 w 2390"/>
              <a:gd name="T59" fmla="*/ 864 h 2114"/>
              <a:gd name="T60" fmla="*/ 1326 w 2390"/>
              <a:gd name="T61" fmla="*/ 898 h 2114"/>
              <a:gd name="T62" fmla="*/ 1232 w 2390"/>
              <a:gd name="T63" fmla="*/ 1392 h 2114"/>
              <a:gd name="T64" fmla="*/ 1196 w 2390"/>
              <a:gd name="T65" fmla="*/ 1476 h 2114"/>
              <a:gd name="T66" fmla="*/ 1220 w 2390"/>
              <a:gd name="T67" fmla="*/ 1478 h 2114"/>
              <a:gd name="T68" fmla="*/ 1242 w 2390"/>
              <a:gd name="T69" fmla="*/ 1486 h 2114"/>
              <a:gd name="T70" fmla="*/ 1282 w 2390"/>
              <a:gd name="T71" fmla="*/ 1512 h 2114"/>
              <a:gd name="T72" fmla="*/ 1310 w 2390"/>
              <a:gd name="T73" fmla="*/ 1554 h 2114"/>
              <a:gd name="T74" fmla="*/ 1316 w 2390"/>
              <a:gd name="T75" fmla="*/ 1576 h 2114"/>
              <a:gd name="T76" fmla="*/ 1318 w 2390"/>
              <a:gd name="T77" fmla="*/ 1600 h 2114"/>
              <a:gd name="T78" fmla="*/ 1314 w 2390"/>
              <a:gd name="T79" fmla="*/ 1638 h 2114"/>
              <a:gd name="T80" fmla="*/ 1298 w 2390"/>
              <a:gd name="T81" fmla="*/ 1670 h 2114"/>
              <a:gd name="T82" fmla="*/ 1264 w 2390"/>
              <a:gd name="T83" fmla="*/ 1702 h 2114"/>
              <a:gd name="T84" fmla="*/ 1232 w 2390"/>
              <a:gd name="T85" fmla="*/ 1718 h 2114"/>
              <a:gd name="T86" fmla="*/ 1194 w 2390"/>
              <a:gd name="T87" fmla="*/ 1724 h 2114"/>
              <a:gd name="T88" fmla="*/ 1168 w 2390"/>
              <a:gd name="T89" fmla="*/ 1720 h 2114"/>
              <a:gd name="T90" fmla="*/ 1146 w 2390"/>
              <a:gd name="T91" fmla="*/ 1714 h 2114"/>
              <a:gd name="T92" fmla="*/ 1108 w 2390"/>
              <a:gd name="T93" fmla="*/ 1688 h 2114"/>
              <a:gd name="T94" fmla="*/ 1082 w 2390"/>
              <a:gd name="T95" fmla="*/ 1648 h 2114"/>
              <a:gd name="T96" fmla="*/ 1072 w 2390"/>
              <a:gd name="T97" fmla="*/ 1614 h 2114"/>
              <a:gd name="T98" fmla="*/ 1074 w 2390"/>
              <a:gd name="T99" fmla="*/ 1576 h 2114"/>
              <a:gd name="T100" fmla="*/ 1086 w 2390"/>
              <a:gd name="T101" fmla="*/ 1540 h 2114"/>
              <a:gd name="T102" fmla="*/ 1108 w 2390"/>
              <a:gd name="T103" fmla="*/ 1512 h 2114"/>
              <a:gd name="T104" fmla="*/ 1136 w 2390"/>
              <a:gd name="T105" fmla="*/ 1490 h 2114"/>
              <a:gd name="T106" fmla="*/ 1170 w 2390"/>
              <a:gd name="T107" fmla="*/ 1478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0" h="2114">
                <a:moveTo>
                  <a:pt x="2368" y="1872"/>
                </a:moveTo>
                <a:lnTo>
                  <a:pt x="1336" y="82"/>
                </a:lnTo>
                <a:lnTo>
                  <a:pt x="1336" y="82"/>
                </a:lnTo>
                <a:lnTo>
                  <a:pt x="1324" y="64"/>
                </a:lnTo>
                <a:lnTo>
                  <a:pt x="1310" y="48"/>
                </a:lnTo>
                <a:lnTo>
                  <a:pt x="1294" y="34"/>
                </a:lnTo>
                <a:lnTo>
                  <a:pt x="1276" y="22"/>
                </a:lnTo>
                <a:lnTo>
                  <a:pt x="1258" y="12"/>
                </a:lnTo>
                <a:lnTo>
                  <a:pt x="1238" y="6"/>
                </a:lnTo>
                <a:lnTo>
                  <a:pt x="1216" y="2"/>
                </a:lnTo>
                <a:lnTo>
                  <a:pt x="1194" y="0"/>
                </a:lnTo>
                <a:lnTo>
                  <a:pt x="1194" y="0"/>
                </a:lnTo>
                <a:lnTo>
                  <a:pt x="1174" y="2"/>
                </a:lnTo>
                <a:lnTo>
                  <a:pt x="1152" y="6"/>
                </a:lnTo>
                <a:lnTo>
                  <a:pt x="1132" y="12"/>
                </a:lnTo>
                <a:lnTo>
                  <a:pt x="1114" y="22"/>
                </a:lnTo>
                <a:lnTo>
                  <a:pt x="1096" y="34"/>
                </a:lnTo>
                <a:lnTo>
                  <a:pt x="1080" y="48"/>
                </a:lnTo>
                <a:lnTo>
                  <a:pt x="1066" y="64"/>
                </a:lnTo>
                <a:lnTo>
                  <a:pt x="1054" y="82"/>
                </a:lnTo>
                <a:lnTo>
                  <a:pt x="22" y="1872"/>
                </a:lnTo>
                <a:lnTo>
                  <a:pt x="22" y="1872"/>
                </a:lnTo>
                <a:lnTo>
                  <a:pt x="12" y="1890"/>
                </a:lnTo>
                <a:lnTo>
                  <a:pt x="4" y="1910"/>
                </a:lnTo>
                <a:lnTo>
                  <a:pt x="0" y="1932"/>
                </a:lnTo>
                <a:lnTo>
                  <a:pt x="0" y="1952"/>
                </a:lnTo>
                <a:lnTo>
                  <a:pt x="0" y="1974"/>
                </a:lnTo>
                <a:lnTo>
                  <a:pt x="4" y="1994"/>
                </a:lnTo>
                <a:lnTo>
                  <a:pt x="12" y="2014"/>
                </a:lnTo>
                <a:lnTo>
                  <a:pt x="22" y="2034"/>
                </a:lnTo>
                <a:lnTo>
                  <a:pt x="22" y="2034"/>
                </a:lnTo>
                <a:lnTo>
                  <a:pt x="34" y="2052"/>
                </a:lnTo>
                <a:lnTo>
                  <a:pt x="48" y="2068"/>
                </a:lnTo>
                <a:lnTo>
                  <a:pt x="64" y="2082"/>
                </a:lnTo>
                <a:lnTo>
                  <a:pt x="80" y="2092"/>
                </a:lnTo>
                <a:lnTo>
                  <a:pt x="100" y="2102"/>
                </a:lnTo>
                <a:lnTo>
                  <a:pt x="120" y="2108"/>
                </a:lnTo>
                <a:lnTo>
                  <a:pt x="140" y="2112"/>
                </a:lnTo>
                <a:lnTo>
                  <a:pt x="162" y="2114"/>
                </a:lnTo>
                <a:lnTo>
                  <a:pt x="2228" y="2114"/>
                </a:lnTo>
                <a:lnTo>
                  <a:pt x="2228" y="2114"/>
                </a:lnTo>
                <a:lnTo>
                  <a:pt x="2250" y="2112"/>
                </a:lnTo>
                <a:lnTo>
                  <a:pt x="2270" y="2108"/>
                </a:lnTo>
                <a:lnTo>
                  <a:pt x="2290" y="2102"/>
                </a:lnTo>
                <a:lnTo>
                  <a:pt x="2310" y="2092"/>
                </a:lnTo>
                <a:lnTo>
                  <a:pt x="2326" y="2082"/>
                </a:lnTo>
                <a:lnTo>
                  <a:pt x="2342" y="2068"/>
                </a:lnTo>
                <a:lnTo>
                  <a:pt x="2356" y="2052"/>
                </a:lnTo>
                <a:lnTo>
                  <a:pt x="2368" y="2034"/>
                </a:lnTo>
                <a:lnTo>
                  <a:pt x="2368" y="2034"/>
                </a:lnTo>
                <a:lnTo>
                  <a:pt x="2378" y="2014"/>
                </a:lnTo>
                <a:lnTo>
                  <a:pt x="2384" y="1994"/>
                </a:lnTo>
                <a:lnTo>
                  <a:pt x="2388" y="1974"/>
                </a:lnTo>
                <a:lnTo>
                  <a:pt x="2390" y="1952"/>
                </a:lnTo>
                <a:lnTo>
                  <a:pt x="2388" y="1932"/>
                </a:lnTo>
                <a:lnTo>
                  <a:pt x="2384" y="1910"/>
                </a:lnTo>
                <a:lnTo>
                  <a:pt x="2378" y="1890"/>
                </a:lnTo>
                <a:lnTo>
                  <a:pt x="2368" y="1872"/>
                </a:lnTo>
                <a:lnTo>
                  <a:pt x="2368" y="1872"/>
                </a:lnTo>
                <a:close/>
                <a:moveTo>
                  <a:pt x="278" y="1884"/>
                </a:moveTo>
                <a:lnTo>
                  <a:pt x="1194" y="298"/>
                </a:lnTo>
                <a:lnTo>
                  <a:pt x="2112" y="1884"/>
                </a:lnTo>
                <a:lnTo>
                  <a:pt x="278" y="1884"/>
                </a:lnTo>
                <a:close/>
                <a:moveTo>
                  <a:pt x="1074" y="964"/>
                </a:moveTo>
                <a:lnTo>
                  <a:pt x="1074" y="964"/>
                </a:lnTo>
                <a:lnTo>
                  <a:pt x="1068" y="924"/>
                </a:lnTo>
                <a:lnTo>
                  <a:pt x="1066" y="898"/>
                </a:lnTo>
                <a:lnTo>
                  <a:pt x="1066" y="898"/>
                </a:lnTo>
                <a:lnTo>
                  <a:pt x="1068" y="874"/>
                </a:lnTo>
                <a:lnTo>
                  <a:pt x="1070" y="864"/>
                </a:lnTo>
                <a:lnTo>
                  <a:pt x="1074" y="854"/>
                </a:lnTo>
                <a:lnTo>
                  <a:pt x="1080" y="844"/>
                </a:lnTo>
                <a:lnTo>
                  <a:pt x="1086" y="836"/>
                </a:lnTo>
                <a:lnTo>
                  <a:pt x="1092" y="828"/>
                </a:lnTo>
                <a:lnTo>
                  <a:pt x="1100" y="820"/>
                </a:lnTo>
                <a:lnTo>
                  <a:pt x="1100" y="820"/>
                </a:lnTo>
                <a:lnTo>
                  <a:pt x="1120" y="806"/>
                </a:lnTo>
                <a:lnTo>
                  <a:pt x="1142" y="798"/>
                </a:lnTo>
                <a:lnTo>
                  <a:pt x="1168" y="792"/>
                </a:lnTo>
                <a:lnTo>
                  <a:pt x="1196" y="790"/>
                </a:lnTo>
                <a:lnTo>
                  <a:pt x="1196" y="790"/>
                </a:lnTo>
                <a:lnTo>
                  <a:pt x="1222" y="792"/>
                </a:lnTo>
                <a:lnTo>
                  <a:pt x="1248" y="798"/>
                </a:lnTo>
                <a:lnTo>
                  <a:pt x="1270" y="806"/>
                </a:lnTo>
                <a:lnTo>
                  <a:pt x="1288" y="820"/>
                </a:lnTo>
                <a:lnTo>
                  <a:pt x="1288" y="820"/>
                </a:lnTo>
                <a:lnTo>
                  <a:pt x="1304" y="836"/>
                </a:lnTo>
                <a:lnTo>
                  <a:pt x="1312" y="846"/>
                </a:lnTo>
                <a:lnTo>
                  <a:pt x="1316" y="854"/>
                </a:lnTo>
                <a:lnTo>
                  <a:pt x="1320" y="864"/>
                </a:lnTo>
                <a:lnTo>
                  <a:pt x="1322" y="876"/>
                </a:lnTo>
                <a:lnTo>
                  <a:pt x="1326" y="898"/>
                </a:lnTo>
                <a:lnTo>
                  <a:pt x="1326" y="898"/>
                </a:lnTo>
                <a:lnTo>
                  <a:pt x="1324" y="924"/>
                </a:lnTo>
                <a:lnTo>
                  <a:pt x="1318" y="958"/>
                </a:lnTo>
                <a:lnTo>
                  <a:pt x="1232" y="1392"/>
                </a:lnTo>
                <a:lnTo>
                  <a:pt x="1158" y="1392"/>
                </a:lnTo>
                <a:lnTo>
                  <a:pt x="1074" y="964"/>
                </a:lnTo>
                <a:close/>
                <a:moveTo>
                  <a:pt x="1196" y="1476"/>
                </a:moveTo>
                <a:lnTo>
                  <a:pt x="1196" y="1476"/>
                </a:lnTo>
                <a:lnTo>
                  <a:pt x="1208" y="1476"/>
                </a:lnTo>
                <a:lnTo>
                  <a:pt x="1220" y="1478"/>
                </a:lnTo>
                <a:lnTo>
                  <a:pt x="1232" y="1482"/>
                </a:lnTo>
                <a:lnTo>
                  <a:pt x="1242" y="1486"/>
                </a:lnTo>
                <a:lnTo>
                  <a:pt x="1242" y="1486"/>
                </a:lnTo>
                <a:lnTo>
                  <a:pt x="1264" y="1498"/>
                </a:lnTo>
                <a:lnTo>
                  <a:pt x="1274" y="1504"/>
                </a:lnTo>
                <a:lnTo>
                  <a:pt x="1282" y="1512"/>
                </a:lnTo>
                <a:lnTo>
                  <a:pt x="1282" y="1512"/>
                </a:lnTo>
                <a:lnTo>
                  <a:pt x="1298" y="1532"/>
                </a:lnTo>
                <a:lnTo>
                  <a:pt x="1310" y="1554"/>
                </a:lnTo>
                <a:lnTo>
                  <a:pt x="1310" y="1554"/>
                </a:lnTo>
                <a:lnTo>
                  <a:pt x="1314" y="1564"/>
                </a:lnTo>
                <a:lnTo>
                  <a:pt x="1316" y="1576"/>
                </a:lnTo>
                <a:lnTo>
                  <a:pt x="1318" y="1588"/>
                </a:lnTo>
                <a:lnTo>
                  <a:pt x="1318" y="1600"/>
                </a:lnTo>
                <a:lnTo>
                  <a:pt x="1318" y="1600"/>
                </a:lnTo>
                <a:lnTo>
                  <a:pt x="1318" y="1614"/>
                </a:lnTo>
                <a:lnTo>
                  <a:pt x="1316" y="1626"/>
                </a:lnTo>
                <a:lnTo>
                  <a:pt x="1314" y="1638"/>
                </a:lnTo>
                <a:lnTo>
                  <a:pt x="1310" y="1648"/>
                </a:lnTo>
                <a:lnTo>
                  <a:pt x="1310" y="1648"/>
                </a:lnTo>
                <a:lnTo>
                  <a:pt x="1298" y="1670"/>
                </a:lnTo>
                <a:lnTo>
                  <a:pt x="1282" y="1688"/>
                </a:lnTo>
                <a:lnTo>
                  <a:pt x="1282" y="1688"/>
                </a:lnTo>
                <a:lnTo>
                  <a:pt x="1264" y="1702"/>
                </a:lnTo>
                <a:lnTo>
                  <a:pt x="1242" y="1714"/>
                </a:lnTo>
                <a:lnTo>
                  <a:pt x="1242" y="1714"/>
                </a:lnTo>
                <a:lnTo>
                  <a:pt x="1232" y="1718"/>
                </a:lnTo>
                <a:lnTo>
                  <a:pt x="1220" y="1720"/>
                </a:lnTo>
                <a:lnTo>
                  <a:pt x="1206" y="1722"/>
                </a:lnTo>
                <a:lnTo>
                  <a:pt x="1194" y="1724"/>
                </a:lnTo>
                <a:lnTo>
                  <a:pt x="1194" y="1724"/>
                </a:lnTo>
                <a:lnTo>
                  <a:pt x="1182" y="1722"/>
                </a:lnTo>
                <a:lnTo>
                  <a:pt x="1168" y="1720"/>
                </a:lnTo>
                <a:lnTo>
                  <a:pt x="1158" y="1718"/>
                </a:lnTo>
                <a:lnTo>
                  <a:pt x="1146" y="1714"/>
                </a:lnTo>
                <a:lnTo>
                  <a:pt x="1146" y="1714"/>
                </a:lnTo>
                <a:lnTo>
                  <a:pt x="1126" y="1702"/>
                </a:lnTo>
                <a:lnTo>
                  <a:pt x="1108" y="1688"/>
                </a:lnTo>
                <a:lnTo>
                  <a:pt x="1108" y="1688"/>
                </a:lnTo>
                <a:lnTo>
                  <a:pt x="1092" y="1670"/>
                </a:lnTo>
                <a:lnTo>
                  <a:pt x="1082" y="1648"/>
                </a:lnTo>
                <a:lnTo>
                  <a:pt x="1082" y="1648"/>
                </a:lnTo>
                <a:lnTo>
                  <a:pt x="1078" y="1638"/>
                </a:lnTo>
                <a:lnTo>
                  <a:pt x="1074" y="1626"/>
                </a:lnTo>
                <a:lnTo>
                  <a:pt x="1072" y="1614"/>
                </a:lnTo>
                <a:lnTo>
                  <a:pt x="1072" y="1600"/>
                </a:lnTo>
                <a:lnTo>
                  <a:pt x="1072" y="1600"/>
                </a:lnTo>
                <a:lnTo>
                  <a:pt x="1074" y="1576"/>
                </a:lnTo>
                <a:lnTo>
                  <a:pt x="1076" y="1564"/>
                </a:lnTo>
                <a:lnTo>
                  <a:pt x="1080" y="1552"/>
                </a:lnTo>
                <a:lnTo>
                  <a:pt x="1086" y="1540"/>
                </a:lnTo>
                <a:lnTo>
                  <a:pt x="1092" y="1530"/>
                </a:lnTo>
                <a:lnTo>
                  <a:pt x="1098" y="1520"/>
                </a:lnTo>
                <a:lnTo>
                  <a:pt x="1108" y="1512"/>
                </a:lnTo>
                <a:lnTo>
                  <a:pt x="1108" y="1512"/>
                </a:lnTo>
                <a:lnTo>
                  <a:pt x="1126" y="1496"/>
                </a:lnTo>
                <a:lnTo>
                  <a:pt x="1136" y="1490"/>
                </a:lnTo>
                <a:lnTo>
                  <a:pt x="1148" y="1484"/>
                </a:lnTo>
                <a:lnTo>
                  <a:pt x="1158" y="1480"/>
                </a:lnTo>
                <a:lnTo>
                  <a:pt x="1170" y="1478"/>
                </a:lnTo>
                <a:lnTo>
                  <a:pt x="1196" y="1476"/>
                </a:lnTo>
                <a:lnTo>
                  <a:pt x="1196" y="1476"/>
                </a:lnTo>
                <a:close/>
              </a:path>
            </a:pathLst>
          </a:custGeom>
          <a:solidFill>
            <a:schemeClr val="bg1"/>
          </a:solidFill>
          <a:ln>
            <a:noFill/>
          </a:ln>
        </p:spPr>
        <p:txBody>
          <a:bodyPr vert="horz" wrap="square" lIns="82953" tIns="41476" rIns="82953" bIns="41476" numCol="1" anchor="t" anchorCtr="0" compatLnSpc="1">
            <a:prstTxWarp prst="textNoShape">
              <a:avLst/>
            </a:prstTxWarp>
          </a:bodyPr>
          <a:lstStyle/>
          <a:p>
            <a:endParaRPr lang="en-GB" sz="1711">
              <a:latin typeface="+mj-lt"/>
            </a:endParaRPr>
          </a:p>
        </p:txBody>
      </p:sp>
      <p:sp>
        <p:nvSpPr>
          <p:cNvPr id="3" name="Slide Number Placeholder 2">
            <a:extLst>
              <a:ext uri="{FF2B5EF4-FFF2-40B4-BE49-F238E27FC236}">
                <a16:creationId xmlns:a16="http://schemas.microsoft.com/office/drawing/2014/main" id="{273C7578-31CB-431A-A091-D74E16F39403}"/>
              </a:ext>
            </a:extLst>
          </p:cNvPr>
          <p:cNvSpPr>
            <a:spLocks noGrp="1"/>
          </p:cNvSpPr>
          <p:nvPr>
            <p:ph type="sldNum" sz="quarter" idx="4"/>
          </p:nvPr>
        </p:nvSpPr>
        <p:spPr/>
        <p:txBody>
          <a:bodyPr/>
          <a:lstStyle/>
          <a:p>
            <a:fld id="{7AA1B1C1-C365-41D6-80E4-1EDD994B2838}" type="slidenum">
              <a:rPr lang="ru-RU" smtClean="0"/>
              <a:pPr/>
              <a:t>35</a:t>
            </a:fld>
            <a:endParaRPr lang="ru-RU" dirty="0"/>
          </a:p>
        </p:txBody>
      </p:sp>
      <p:sp>
        <p:nvSpPr>
          <p:cNvPr id="31" name="Rectangle 30">
            <a:extLst>
              <a:ext uri="{FF2B5EF4-FFF2-40B4-BE49-F238E27FC236}">
                <a16:creationId xmlns:a16="http://schemas.microsoft.com/office/drawing/2014/main" id="{58BA2F1A-5C35-41B2-A38B-85CD1C5E0AD0}"/>
              </a:ext>
            </a:extLst>
          </p:cNvPr>
          <p:cNvSpPr/>
          <p:nvPr/>
        </p:nvSpPr>
        <p:spPr>
          <a:xfrm>
            <a:off x="770420" y="4292107"/>
            <a:ext cx="10663428" cy="2150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Potential outcomes of the default:</a:t>
            </a:r>
          </a:p>
          <a:p>
            <a:pPr marL="285750" indent="-285750">
              <a:buFont typeface="Arial" panose="020B0604020202020204" pitchFamily="34" charset="0"/>
              <a:buChar char="•"/>
            </a:pPr>
            <a:r>
              <a:rPr lang="en-US" sz="1600" dirty="0">
                <a:solidFill>
                  <a:schemeClr val="tx1"/>
                </a:solidFill>
              </a:rPr>
              <a:t>Recovery</a:t>
            </a:r>
          </a:p>
          <a:p>
            <a:pPr marL="285750" indent="-285750">
              <a:buFont typeface="Arial" panose="020B0604020202020204" pitchFamily="34" charset="0"/>
              <a:buChar char="•"/>
            </a:pPr>
            <a:r>
              <a:rPr lang="en-US" sz="1600" dirty="0">
                <a:solidFill>
                  <a:schemeClr val="tx1"/>
                </a:solidFill>
              </a:rPr>
              <a:t>Concession</a:t>
            </a:r>
          </a:p>
          <a:p>
            <a:pPr marL="285750" indent="-285750">
              <a:buFont typeface="Arial" panose="020B0604020202020204" pitchFamily="34" charset="0"/>
              <a:buChar char="•"/>
            </a:pPr>
            <a:r>
              <a:rPr lang="en-US" sz="1600" dirty="0">
                <a:solidFill>
                  <a:schemeClr val="tx1"/>
                </a:solidFill>
              </a:rPr>
              <a:t>Write off</a:t>
            </a:r>
          </a:p>
          <a:p>
            <a:pPr marL="285750" indent="-285750">
              <a:buFont typeface="Arial" panose="020B0604020202020204" pitchFamily="34" charset="0"/>
              <a:buChar char="•"/>
            </a:pPr>
            <a:r>
              <a:rPr lang="en-US" sz="1600" dirty="0">
                <a:solidFill>
                  <a:schemeClr val="tx1"/>
                </a:solidFill>
              </a:rPr>
              <a:t>Foreclosure on collateral</a:t>
            </a:r>
          </a:p>
          <a:p>
            <a:endParaRPr lang="en-US" sz="1600" dirty="0">
              <a:solidFill>
                <a:schemeClr val="tx1"/>
              </a:solidFill>
            </a:endParaRPr>
          </a:p>
          <a:p>
            <a:r>
              <a:rPr lang="en-US" sz="1600" dirty="0">
                <a:solidFill>
                  <a:schemeClr val="tx1"/>
                </a:solidFill>
              </a:rPr>
              <a:t>Discounting rate:</a:t>
            </a:r>
          </a:p>
          <a:p>
            <a:pPr marL="285750" indent="-285750">
              <a:buFont typeface="Arial" panose="020B0604020202020204" pitchFamily="34" charset="0"/>
              <a:buChar char="•"/>
            </a:pPr>
            <a:r>
              <a:rPr lang="en-US" sz="1600" dirty="0">
                <a:solidFill>
                  <a:schemeClr val="tx1"/>
                </a:solidFill>
              </a:rPr>
              <a:t>EIR (effective interest rate) on agreement</a:t>
            </a:r>
          </a:p>
          <a:p>
            <a:pPr marL="285750" indent="-285750">
              <a:buFont typeface="Arial" panose="020B0604020202020204" pitchFamily="34" charset="0"/>
              <a:buChar char="•"/>
            </a:pPr>
            <a:r>
              <a:rPr lang="en-US" sz="1600" dirty="0">
                <a:solidFill>
                  <a:schemeClr val="tx1"/>
                </a:solidFill>
              </a:rPr>
              <a:t>Average rate on loans originated at the beginning of default</a:t>
            </a:r>
            <a:endParaRPr lang="ru-RU" sz="1600" dirty="0">
              <a:solidFill>
                <a:schemeClr val="tx1"/>
              </a:solidFill>
            </a:endParaRPr>
          </a:p>
        </p:txBody>
      </p:sp>
      <p:cxnSp>
        <p:nvCxnSpPr>
          <p:cNvPr id="32" name="Straight Connector 31">
            <a:extLst>
              <a:ext uri="{FF2B5EF4-FFF2-40B4-BE49-F238E27FC236}">
                <a16:creationId xmlns:a16="http://schemas.microsoft.com/office/drawing/2014/main" id="{F572B52B-AB64-4A3F-8943-CE8C878A7530}"/>
              </a:ext>
            </a:extLst>
          </p:cNvPr>
          <p:cNvCxnSpPr>
            <a:cxnSpLocks/>
          </p:cNvCxnSpPr>
          <p:nvPr/>
        </p:nvCxnSpPr>
        <p:spPr>
          <a:xfrm>
            <a:off x="1804368" y="2483085"/>
            <a:ext cx="5203871" cy="0"/>
          </a:xfrm>
          <a:prstGeom prst="line">
            <a:avLst/>
          </a:prstGeom>
          <a:ln w="19050">
            <a:solidFill>
              <a:srgbClr val="7C7C7B"/>
            </a:solidFill>
          </a:ln>
        </p:spPr>
        <p:style>
          <a:lnRef idx="1">
            <a:schemeClr val="accent1"/>
          </a:lnRef>
          <a:fillRef idx="0">
            <a:schemeClr val="accent1"/>
          </a:fillRef>
          <a:effectRef idx="0">
            <a:schemeClr val="accent1"/>
          </a:effectRef>
          <a:fontRef idx="minor">
            <a:schemeClr val="tx1"/>
          </a:fontRef>
        </p:style>
      </p:cxnSp>
      <p:sp>
        <p:nvSpPr>
          <p:cNvPr id="33" name="Right Arrow 32">
            <a:extLst>
              <a:ext uri="{FF2B5EF4-FFF2-40B4-BE49-F238E27FC236}">
                <a16:creationId xmlns:a16="http://schemas.microsoft.com/office/drawing/2014/main" id="{84D4BB70-C5A3-49B3-9AD9-4EAF0DF29D97}"/>
              </a:ext>
            </a:extLst>
          </p:cNvPr>
          <p:cNvSpPr/>
          <p:nvPr/>
        </p:nvSpPr>
        <p:spPr>
          <a:xfrm rot="16200000" flipH="1">
            <a:off x="3531633" y="2574930"/>
            <a:ext cx="252000" cy="84966"/>
          </a:xfrm>
          <a:prstGeom prst="rightArrow">
            <a:avLst>
              <a:gd name="adj1" fmla="val 17857"/>
              <a:gd name="adj2" fmla="val 109068"/>
            </a:avLst>
          </a:prstGeom>
          <a:solidFill>
            <a:srgbClr val="7C7C7B"/>
          </a:solidFill>
          <a:ln w="0">
            <a:solidFill>
              <a:srgbClr val="7C7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34" name="Rectangle 33">
            <a:extLst>
              <a:ext uri="{FF2B5EF4-FFF2-40B4-BE49-F238E27FC236}">
                <a16:creationId xmlns:a16="http://schemas.microsoft.com/office/drawing/2014/main" id="{0B90B8D4-26BF-4390-864A-48B197185723}"/>
              </a:ext>
            </a:extLst>
          </p:cNvPr>
          <p:cNvSpPr/>
          <p:nvPr/>
        </p:nvSpPr>
        <p:spPr>
          <a:xfrm>
            <a:off x="4740244" y="2763184"/>
            <a:ext cx="1287364" cy="64486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Cost of collection</a:t>
            </a:r>
            <a:endParaRPr lang="ru-RU" sz="1000" b="1" dirty="0">
              <a:solidFill>
                <a:schemeClr val="bg1"/>
              </a:solidFill>
            </a:endParaRPr>
          </a:p>
        </p:txBody>
      </p:sp>
      <p:sp>
        <p:nvSpPr>
          <p:cNvPr id="35" name="Rectangle 34">
            <a:extLst>
              <a:ext uri="{FF2B5EF4-FFF2-40B4-BE49-F238E27FC236}">
                <a16:creationId xmlns:a16="http://schemas.microsoft.com/office/drawing/2014/main" id="{60D5951E-623C-4657-B396-BF0BBAFCAA2E}"/>
              </a:ext>
            </a:extLst>
          </p:cNvPr>
          <p:cNvSpPr/>
          <p:nvPr/>
        </p:nvSpPr>
        <p:spPr>
          <a:xfrm>
            <a:off x="6361073" y="2763184"/>
            <a:ext cx="1287364" cy="64486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Factor of economic downturn</a:t>
            </a:r>
          </a:p>
        </p:txBody>
      </p:sp>
      <p:sp>
        <p:nvSpPr>
          <p:cNvPr id="37" name="Right Arrow 32">
            <a:extLst>
              <a:ext uri="{FF2B5EF4-FFF2-40B4-BE49-F238E27FC236}">
                <a16:creationId xmlns:a16="http://schemas.microsoft.com/office/drawing/2014/main" id="{1900B536-9E5F-42A7-AF79-19C910DE5BF7}"/>
              </a:ext>
            </a:extLst>
          </p:cNvPr>
          <p:cNvSpPr/>
          <p:nvPr/>
        </p:nvSpPr>
        <p:spPr>
          <a:xfrm rot="16200000" flipH="1">
            <a:off x="1689068" y="2575579"/>
            <a:ext cx="252000" cy="84966"/>
          </a:xfrm>
          <a:prstGeom prst="rightArrow">
            <a:avLst>
              <a:gd name="adj1" fmla="val 17857"/>
              <a:gd name="adj2" fmla="val 109068"/>
            </a:avLst>
          </a:prstGeom>
          <a:solidFill>
            <a:srgbClr val="7C7C7B"/>
          </a:solidFill>
          <a:ln w="0">
            <a:solidFill>
              <a:srgbClr val="7C7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39" name="Right Arrow 32">
            <a:extLst>
              <a:ext uri="{FF2B5EF4-FFF2-40B4-BE49-F238E27FC236}">
                <a16:creationId xmlns:a16="http://schemas.microsoft.com/office/drawing/2014/main" id="{18FC5C99-AEC8-4CE5-94E4-993D9471874E}"/>
              </a:ext>
            </a:extLst>
          </p:cNvPr>
          <p:cNvSpPr/>
          <p:nvPr/>
        </p:nvSpPr>
        <p:spPr>
          <a:xfrm rot="16200000" flipH="1">
            <a:off x="5297948" y="3796663"/>
            <a:ext cx="252000" cy="84966"/>
          </a:xfrm>
          <a:prstGeom prst="rightArrow">
            <a:avLst>
              <a:gd name="adj1" fmla="val 17857"/>
              <a:gd name="adj2" fmla="val 109068"/>
            </a:avLst>
          </a:prstGeom>
          <a:solidFill>
            <a:srgbClr val="7C7C7B"/>
          </a:solidFill>
          <a:ln w="0">
            <a:solidFill>
              <a:srgbClr val="7C7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cxnSp>
        <p:nvCxnSpPr>
          <p:cNvPr id="40" name="Straight Connector 39">
            <a:extLst>
              <a:ext uri="{FF2B5EF4-FFF2-40B4-BE49-F238E27FC236}">
                <a16:creationId xmlns:a16="http://schemas.microsoft.com/office/drawing/2014/main" id="{BC4F536D-5B24-44F4-958E-6B61D1C9A7C8}"/>
              </a:ext>
            </a:extLst>
          </p:cNvPr>
          <p:cNvCxnSpPr>
            <a:cxnSpLocks/>
          </p:cNvCxnSpPr>
          <p:nvPr/>
        </p:nvCxnSpPr>
        <p:spPr>
          <a:xfrm>
            <a:off x="5269486" y="2257428"/>
            <a:ext cx="0" cy="236252"/>
          </a:xfrm>
          <a:prstGeom prst="line">
            <a:avLst/>
          </a:prstGeom>
          <a:ln w="19050">
            <a:solidFill>
              <a:srgbClr val="7C7C7B"/>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129E51C0-B4DC-4AA7-9596-0BA3E129EC7B}"/>
              </a:ext>
            </a:extLst>
          </p:cNvPr>
          <p:cNvSpPr/>
          <p:nvPr/>
        </p:nvSpPr>
        <p:spPr>
          <a:xfrm>
            <a:off x="1221058" y="2763184"/>
            <a:ext cx="1287364" cy="64486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Probability of outcomes</a:t>
            </a:r>
          </a:p>
        </p:txBody>
      </p:sp>
      <p:sp>
        <p:nvSpPr>
          <p:cNvPr id="42" name="Rectangle 41">
            <a:extLst>
              <a:ext uri="{FF2B5EF4-FFF2-40B4-BE49-F238E27FC236}">
                <a16:creationId xmlns:a16="http://schemas.microsoft.com/office/drawing/2014/main" id="{C79AF894-84C5-42A5-A447-0CA447645105}"/>
              </a:ext>
            </a:extLst>
          </p:cNvPr>
          <p:cNvSpPr/>
          <p:nvPr/>
        </p:nvSpPr>
        <p:spPr>
          <a:xfrm>
            <a:off x="3051437" y="2763184"/>
            <a:ext cx="1287364" cy="64486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Level of loss across outcomes</a:t>
            </a:r>
            <a:endParaRPr lang="ru-RU" sz="1000" b="1" dirty="0">
              <a:solidFill>
                <a:schemeClr val="bg1"/>
              </a:solidFill>
            </a:endParaRPr>
          </a:p>
        </p:txBody>
      </p:sp>
      <p:sp>
        <p:nvSpPr>
          <p:cNvPr id="43" name="Right Arrow 32">
            <a:extLst>
              <a:ext uri="{FF2B5EF4-FFF2-40B4-BE49-F238E27FC236}">
                <a16:creationId xmlns:a16="http://schemas.microsoft.com/office/drawing/2014/main" id="{D0AEDA01-BE76-40B1-B94B-630ADDB162D4}"/>
              </a:ext>
            </a:extLst>
          </p:cNvPr>
          <p:cNvSpPr/>
          <p:nvPr/>
        </p:nvSpPr>
        <p:spPr>
          <a:xfrm rot="16200000" flipH="1">
            <a:off x="6878755" y="2560163"/>
            <a:ext cx="252000" cy="84966"/>
          </a:xfrm>
          <a:prstGeom prst="rightArrow">
            <a:avLst>
              <a:gd name="adj1" fmla="val 17857"/>
              <a:gd name="adj2" fmla="val 109068"/>
            </a:avLst>
          </a:prstGeom>
          <a:solidFill>
            <a:srgbClr val="7C7C7B"/>
          </a:solidFill>
          <a:ln w="0">
            <a:solidFill>
              <a:srgbClr val="7C7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21" name="Rectangle 20">
            <a:extLst>
              <a:ext uri="{FF2B5EF4-FFF2-40B4-BE49-F238E27FC236}">
                <a16:creationId xmlns:a16="http://schemas.microsoft.com/office/drawing/2014/main" id="{B9D31428-CDDB-4C3D-9901-D109D9859341}"/>
              </a:ext>
            </a:extLst>
          </p:cNvPr>
          <p:cNvSpPr/>
          <p:nvPr/>
        </p:nvSpPr>
        <p:spPr>
          <a:xfrm>
            <a:off x="4625804" y="3847175"/>
            <a:ext cx="1287364" cy="37339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LGD in default model</a:t>
            </a:r>
            <a:endParaRPr lang="ru-RU" sz="1000" b="1" dirty="0">
              <a:solidFill>
                <a:schemeClr val="bg1"/>
              </a:solidFill>
            </a:endParaRPr>
          </a:p>
        </p:txBody>
      </p:sp>
      <p:sp>
        <p:nvSpPr>
          <p:cNvPr id="36" name="Rectangle 35">
            <a:extLst>
              <a:ext uri="{FF2B5EF4-FFF2-40B4-BE49-F238E27FC236}">
                <a16:creationId xmlns:a16="http://schemas.microsoft.com/office/drawing/2014/main" id="{B9D31428-CDDB-4C3D-9901-D109D9859341}"/>
              </a:ext>
            </a:extLst>
          </p:cNvPr>
          <p:cNvSpPr/>
          <p:nvPr/>
        </p:nvSpPr>
        <p:spPr>
          <a:xfrm>
            <a:off x="4625804" y="1951790"/>
            <a:ext cx="1287364" cy="40568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LGD model</a:t>
            </a:r>
            <a:endParaRPr lang="ru-RU" sz="1000" b="1" dirty="0">
              <a:solidFill>
                <a:schemeClr val="bg1"/>
              </a:solidFill>
            </a:endParaRPr>
          </a:p>
        </p:txBody>
      </p:sp>
      <p:cxnSp>
        <p:nvCxnSpPr>
          <p:cNvPr id="52" name="Straight Connector 51">
            <a:extLst>
              <a:ext uri="{FF2B5EF4-FFF2-40B4-BE49-F238E27FC236}">
                <a16:creationId xmlns:a16="http://schemas.microsoft.com/office/drawing/2014/main" id="{F572B52B-AB64-4A3F-8943-CE8C878A7530}"/>
              </a:ext>
            </a:extLst>
          </p:cNvPr>
          <p:cNvCxnSpPr>
            <a:cxnSpLocks/>
          </p:cNvCxnSpPr>
          <p:nvPr/>
        </p:nvCxnSpPr>
        <p:spPr>
          <a:xfrm flipV="1">
            <a:off x="3664752" y="3688937"/>
            <a:ext cx="4965861" cy="18103"/>
          </a:xfrm>
          <a:prstGeom prst="line">
            <a:avLst/>
          </a:prstGeom>
          <a:ln w="19050">
            <a:solidFill>
              <a:srgbClr val="7C7C7B"/>
            </a:solidFill>
          </a:ln>
        </p:spPr>
        <p:style>
          <a:lnRef idx="1">
            <a:schemeClr val="accent1"/>
          </a:lnRef>
          <a:fillRef idx="0">
            <a:schemeClr val="accent1"/>
          </a:fillRef>
          <a:effectRef idx="0">
            <a:schemeClr val="accent1"/>
          </a:effectRef>
          <a:fontRef idx="minor">
            <a:schemeClr val="tx1"/>
          </a:fontRef>
        </p:style>
      </p:cxnSp>
      <p:sp>
        <p:nvSpPr>
          <p:cNvPr id="53" name="Right Arrow 52">
            <a:extLst>
              <a:ext uri="{FF2B5EF4-FFF2-40B4-BE49-F238E27FC236}">
                <a16:creationId xmlns:a16="http://schemas.microsoft.com/office/drawing/2014/main" id="{84D4BB70-C5A3-49B3-9AD9-4EAF0DF29D97}"/>
              </a:ext>
            </a:extLst>
          </p:cNvPr>
          <p:cNvSpPr/>
          <p:nvPr/>
        </p:nvSpPr>
        <p:spPr>
          <a:xfrm rot="16200000">
            <a:off x="3517165" y="3525235"/>
            <a:ext cx="278521" cy="81865"/>
          </a:xfrm>
          <a:prstGeom prst="rightArrow">
            <a:avLst>
              <a:gd name="adj1" fmla="val 17857"/>
              <a:gd name="adj2" fmla="val 109068"/>
            </a:avLst>
          </a:prstGeom>
          <a:solidFill>
            <a:srgbClr val="7C7C7B"/>
          </a:solidFill>
          <a:ln w="0">
            <a:solidFill>
              <a:srgbClr val="7C7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55" name="Right Arrow 32">
            <a:extLst>
              <a:ext uri="{FF2B5EF4-FFF2-40B4-BE49-F238E27FC236}">
                <a16:creationId xmlns:a16="http://schemas.microsoft.com/office/drawing/2014/main" id="{18FC5C99-AEC8-4CE5-94E4-993D9471874E}"/>
              </a:ext>
            </a:extLst>
          </p:cNvPr>
          <p:cNvSpPr/>
          <p:nvPr/>
        </p:nvSpPr>
        <p:spPr>
          <a:xfrm rot="16200000">
            <a:off x="5283123" y="3525250"/>
            <a:ext cx="273278" cy="76593"/>
          </a:xfrm>
          <a:prstGeom prst="rightArrow">
            <a:avLst>
              <a:gd name="adj1" fmla="val 17857"/>
              <a:gd name="adj2" fmla="val 109068"/>
            </a:avLst>
          </a:prstGeom>
          <a:solidFill>
            <a:srgbClr val="7C7C7B"/>
          </a:solidFill>
          <a:ln w="0">
            <a:solidFill>
              <a:srgbClr val="7C7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57" name="Right Arrow 56">
            <a:extLst>
              <a:ext uri="{FF2B5EF4-FFF2-40B4-BE49-F238E27FC236}">
                <a16:creationId xmlns:a16="http://schemas.microsoft.com/office/drawing/2014/main" id="{84D4BB70-C5A3-49B3-9AD9-4EAF0DF29D97}"/>
              </a:ext>
            </a:extLst>
          </p:cNvPr>
          <p:cNvSpPr/>
          <p:nvPr/>
        </p:nvSpPr>
        <p:spPr>
          <a:xfrm rot="16200000">
            <a:off x="6871496" y="3508744"/>
            <a:ext cx="278521" cy="81865"/>
          </a:xfrm>
          <a:prstGeom prst="rightArrow">
            <a:avLst>
              <a:gd name="adj1" fmla="val 17857"/>
              <a:gd name="adj2" fmla="val 109068"/>
            </a:avLst>
          </a:prstGeom>
          <a:solidFill>
            <a:srgbClr val="7C7C7B"/>
          </a:solidFill>
          <a:ln w="0">
            <a:solidFill>
              <a:srgbClr val="7C7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59" name="Right Arrow 58">
            <a:extLst>
              <a:ext uri="{FF2B5EF4-FFF2-40B4-BE49-F238E27FC236}">
                <a16:creationId xmlns:a16="http://schemas.microsoft.com/office/drawing/2014/main" id="{84D4BB70-C5A3-49B3-9AD9-4EAF0DF29D97}"/>
              </a:ext>
            </a:extLst>
          </p:cNvPr>
          <p:cNvSpPr/>
          <p:nvPr/>
        </p:nvSpPr>
        <p:spPr>
          <a:xfrm rot="16200000" flipH="1">
            <a:off x="5266901" y="2565581"/>
            <a:ext cx="252000" cy="84966"/>
          </a:xfrm>
          <a:prstGeom prst="rightArrow">
            <a:avLst>
              <a:gd name="adj1" fmla="val 17857"/>
              <a:gd name="adj2" fmla="val 109068"/>
            </a:avLst>
          </a:prstGeom>
          <a:solidFill>
            <a:srgbClr val="7C7C7B"/>
          </a:solidFill>
          <a:ln w="0">
            <a:solidFill>
              <a:srgbClr val="7C7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60" name="Rectangle 59">
            <a:extLst>
              <a:ext uri="{FF2B5EF4-FFF2-40B4-BE49-F238E27FC236}">
                <a16:creationId xmlns:a16="http://schemas.microsoft.com/office/drawing/2014/main" id="{60D5951E-623C-4657-B396-BF0BBAFCAA2E}"/>
              </a:ext>
            </a:extLst>
          </p:cNvPr>
          <p:cNvSpPr/>
          <p:nvPr/>
        </p:nvSpPr>
        <p:spPr>
          <a:xfrm>
            <a:off x="7981902" y="2743413"/>
            <a:ext cx="1460272" cy="66463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Duration in default</a:t>
            </a:r>
            <a:r>
              <a:rPr lang="ru-RU" sz="1000" b="1" dirty="0">
                <a:solidFill>
                  <a:schemeClr val="bg1"/>
                </a:solidFill>
              </a:rPr>
              <a:t>, </a:t>
            </a:r>
            <a:r>
              <a:rPr lang="en-US" sz="1000" b="1" dirty="0">
                <a:solidFill>
                  <a:schemeClr val="bg1"/>
                </a:solidFill>
              </a:rPr>
              <a:t>share of repaid principal</a:t>
            </a:r>
            <a:r>
              <a:rPr lang="ru-RU" sz="1000" b="1" dirty="0">
                <a:solidFill>
                  <a:schemeClr val="bg1"/>
                </a:solidFill>
              </a:rPr>
              <a:t> </a:t>
            </a:r>
            <a:r>
              <a:rPr lang="en-US" sz="1000" b="1" dirty="0">
                <a:solidFill>
                  <a:schemeClr val="bg1"/>
                </a:solidFill>
              </a:rPr>
              <a:t>and</a:t>
            </a:r>
            <a:r>
              <a:rPr lang="ru-RU" sz="1000" b="1" dirty="0">
                <a:solidFill>
                  <a:schemeClr val="bg1"/>
                </a:solidFill>
              </a:rPr>
              <a:t> </a:t>
            </a:r>
            <a:r>
              <a:rPr lang="en-US" sz="1000" b="1" dirty="0">
                <a:solidFill>
                  <a:schemeClr val="bg1"/>
                </a:solidFill>
              </a:rPr>
              <a:t>LTV</a:t>
            </a:r>
          </a:p>
        </p:txBody>
      </p:sp>
      <p:sp>
        <p:nvSpPr>
          <p:cNvPr id="61" name="Right Arrow 60">
            <a:extLst>
              <a:ext uri="{FF2B5EF4-FFF2-40B4-BE49-F238E27FC236}">
                <a16:creationId xmlns:a16="http://schemas.microsoft.com/office/drawing/2014/main" id="{84D4BB70-C5A3-49B3-9AD9-4EAF0DF29D97}"/>
              </a:ext>
            </a:extLst>
          </p:cNvPr>
          <p:cNvSpPr/>
          <p:nvPr/>
        </p:nvSpPr>
        <p:spPr>
          <a:xfrm rot="16200000">
            <a:off x="8493512" y="3498270"/>
            <a:ext cx="278521" cy="81865"/>
          </a:xfrm>
          <a:prstGeom prst="rightArrow">
            <a:avLst>
              <a:gd name="adj1" fmla="val 17857"/>
              <a:gd name="adj2" fmla="val 109068"/>
            </a:avLst>
          </a:prstGeom>
          <a:solidFill>
            <a:srgbClr val="7C7C7B"/>
          </a:solidFill>
          <a:ln w="0">
            <a:solidFill>
              <a:srgbClr val="7C7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pic>
        <p:nvPicPr>
          <p:cNvPr id="27" name="Picture 26"/>
          <p:cNvPicPr>
            <a:picLocks noChangeAspect="1"/>
          </p:cNvPicPr>
          <p:nvPr/>
        </p:nvPicPr>
        <p:blipFill>
          <a:blip r:embed="rId5"/>
          <a:stretch>
            <a:fillRect/>
          </a:stretch>
        </p:blipFill>
        <p:spPr>
          <a:xfrm>
            <a:off x="333272" y="344424"/>
            <a:ext cx="609600" cy="533400"/>
          </a:xfrm>
          <a:prstGeom prst="rect">
            <a:avLst/>
          </a:prstGeom>
        </p:spPr>
      </p:pic>
      <p:sp>
        <p:nvSpPr>
          <p:cNvPr id="30" name="TextBox 29">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3. </a:t>
            </a: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LGD model</a:t>
            </a:r>
            <a:endParaRPr lang="de-DE"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mc:AlternateContent xmlns:mc="http://schemas.openxmlformats.org/markup-compatibility/2006" xmlns:a14="http://schemas.microsoft.com/office/drawing/2010/main">
        <mc:Choice Requires="a14">
          <p:sp>
            <p:nvSpPr>
              <p:cNvPr id="38" name="Прямоугольник 37"/>
              <p:cNvSpPr/>
              <p:nvPr/>
            </p:nvSpPr>
            <p:spPr>
              <a:xfrm>
                <a:off x="770420" y="987315"/>
                <a:ext cx="7714548" cy="671338"/>
              </a:xfrm>
              <a:prstGeom prst="rect">
                <a:avLst/>
              </a:prstGeom>
              <a:ln>
                <a:solidFill>
                  <a:schemeClr val="accent5">
                    <a:lumMod val="50000"/>
                  </a:schemeClr>
                </a:solidFill>
              </a:ln>
            </p:spPr>
            <p:txBody>
              <a:bodyPr wrap="none">
                <a:spAutoFit/>
              </a:bodyPr>
              <a:lstStyle/>
              <a:p>
                <a:r>
                  <a:rPr lang="en-US" sz="2400" dirty="0">
                    <a:latin typeface="Arial" panose="020B0604020202020204" pitchFamily="34" charset="0"/>
                    <a:cs typeface="Arial" panose="020B0604020202020204" pitchFamily="34" charset="0"/>
                  </a:rPr>
                  <a:t>Realized LGD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𝐵𝑎𝑙𝑎𝑛𝑐𝑒</m:t>
                        </m:r>
                        <m:r>
                          <a:rPr lang="en-US" sz="2400" b="0" i="1" smtClean="0">
                            <a:latin typeface="Cambria Math" panose="02040503050406030204" pitchFamily="18" charset="0"/>
                          </a:rPr>
                          <m:t> </m:t>
                        </m:r>
                        <m:r>
                          <a:rPr lang="en-US" sz="2400" b="0" i="1" smtClean="0">
                            <a:latin typeface="Cambria Math" panose="02040503050406030204" pitchFamily="18" charset="0"/>
                          </a:rPr>
                          <m:t>𝑎𝑡</m:t>
                        </m:r>
                        <m:r>
                          <a:rPr lang="en-US" sz="2400" b="0" i="1" smtClean="0">
                            <a:latin typeface="Cambria Math" panose="02040503050406030204" pitchFamily="18" charset="0"/>
                          </a:rPr>
                          <m:t> </m:t>
                        </m:r>
                        <m:r>
                          <a:rPr lang="en-US" sz="2400" b="0" i="1" smtClean="0">
                            <a:latin typeface="Cambria Math" panose="02040503050406030204" pitchFamily="18" charset="0"/>
                          </a:rPr>
                          <m:t>𝑑𝑒𝑓𝑎𝑢𝑙𝑡</m:t>
                        </m:r>
                        <m:r>
                          <a:rPr lang="en-US" sz="2400" b="0" i="1" smtClean="0">
                            <a:latin typeface="Cambria Math" panose="02040503050406030204" pitchFamily="18" charset="0"/>
                          </a:rPr>
                          <m:t> −</m:t>
                        </m:r>
                        <m:r>
                          <a:rPr lang="en-US" sz="2400" b="0" i="1" smtClean="0">
                            <a:latin typeface="Cambria Math" panose="02040503050406030204" pitchFamily="18" charset="0"/>
                          </a:rPr>
                          <m:t>𝑅𝑒𝑐𝑜𝑣𝑒𝑟𝑦</m:t>
                        </m:r>
                        <m:r>
                          <a:rPr lang="en-US" sz="2400" b="0" i="1" smtClean="0">
                            <a:latin typeface="Cambria Math" panose="02040503050406030204" pitchFamily="18" charset="0"/>
                          </a:rPr>
                          <m:t>∗</m:t>
                        </m:r>
                        <m:r>
                          <a:rPr lang="en-US" sz="2400" b="0" i="1" smtClean="0">
                            <a:latin typeface="Cambria Math" panose="02040503050406030204" pitchFamily="18" charset="0"/>
                          </a:rPr>
                          <m:t>𝐷𝑖𝑠𝑐𝑜𝑢𝑛𝑡</m:t>
                        </m:r>
                        <m:r>
                          <a:rPr lang="en-US" sz="2400" b="0" i="1" smtClean="0">
                            <a:latin typeface="Cambria Math" panose="02040503050406030204" pitchFamily="18" charset="0"/>
                          </a:rPr>
                          <m:t> </m:t>
                        </m:r>
                        <m:r>
                          <a:rPr lang="en-US" sz="2400" b="0" i="1" smtClean="0">
                            <a:latin typeface="Cambria Math" panose="02040503050406030204" pitchFamily="18" charset="0"/>
                          </a:rPr>
                          <m:t>𝑓𝑎𝑐𝑡𝑜𝑟</m:t>
                        </m:r>
                      </m:num>
                      <m:den>
                        <m:r>
                          <a:rPr lang="en-US" sz="2400" b="0" i="1" smtClean="0">
                            <a:latin typeface="Cambria Math" panose="02040503050406030204" pitchFamily="18" charset="0"/>
                          </a:rPr>
                          <m:t>𝐵𝑎𝑙𝑎𝑛𝑐𝑒</m:t>
                        </m:r>
                        <m:r>
                          <a:rPr lang="en-US" sz="2400" b="0" i="1" smtClean="0">
                            <a:latin typeface="Cambria Math" panose="02040503050406030204" pitchFamily="18" charset="0"/>
                          </a:rPr>
                          <m:t> </m:t>
                        </m:r>
                        <m:r>
                          <a:rPr lang="en-US" sz="2400" b="0" i="1" smtClean="0">
                            <a:latin typeface="Cambria Math" panose="02040503050406030204" pitchFamily="18" charset="0"/>
                          </a:rPr>
                          <m:t>𝑎𝑡</m:t>
                        </m:r>
                        <m:r>
                          <a:rPr lang="en-US" sz="2400" b="0" i="1" smtClean="0">
                            <a:latin typeface="Cambria Math" panose="02040503050406030204" pitchFamily="18" charset="0"/>
                          </a:rPr>
                          <m:t> </m:t>
                        </m:r>
                        <m:r>
                          <a:rPr lang="en-US" sz="2400" b="0" i="1" smtClean="0">
                            <a:latin typeface="Cambria Math" panose="02040503050406030204" pitchFamily="18" charset="0"/>
                          </a:rPr>
                          <m:t>𝑑𝑒𝑓𝑎𝑢𝑙𝑡</m:t>
                        </m:r>
                      </m:den>
                    </m:f>
                  </m:oMath>
                </a14:m>
                <a:endParaRPr lang="en-US" sz="2400" dirty="0">
                  <a:latin typeface="Arial" panose="020B0604020202020204" pitchFamily="34" charset="0"/>
                  <a:cs typeface="Arial" panose="020B0604020202020204" pitchFamily="34" charset="0"/>
                </a:endParaRPr>
              </a:p>
            </p:txBody>
          </p:sp>
        </mc:Choice>
        <mc:Fallback xmlns="">
          <p:sp>
            <p:nvSpPr>
              <p:cNvPr id="38" name="Прямоугольник 37"/>
              <p:cNvSpPr>
                <a:spLocks noRot="1" noChangeAspect="1" noMove="1" noResize="1" noEditPoints="1" noAdjustHandles="1" noChangeArrowheads="1" noChangeShapeType="1" noTextEdit="1"/>
              </p:cNvSpPr>
              <p:nvPr/>
            </p:nvSpPr>
            <p:spPr>
              <a:xfrm>
                <a:off x="770420" y="987315"/>
                <a:ext cx="7714548" cy="671338"/>
              </a:xfrm>
              <a:prstGeom prst="rect">
                <a:avLst/>
              </a:prstGeom>
              <a:blipFill>
                <a:blip r:embed="rId7"/>
                <a:stretch>
                  <a:fillRect l="-1104" b="-893"/>
                </a:stretch>
              </a:blipFill>
              <a:ln>
                <a:solidFill>
                  <a:schemeClr val="accent5">
                    <a:lumMod val="50000"/>
                  </a:schemeClr>
                </a:solidFill>
              </a:ln>
            </p:spPr>
            <p:txBody>
              <a:bodyPr/>
              <a:lstStyle/>
              <a:p>
                <a:r>
                  <a:rPr lang="ru-RU">
                    <a:noFill/>
                  </a:rPr>
                  <a:t> </a:t>
                </a:r>
              </a:p>
            </p:txBody>
          </p:sp>
        </mc:Fallback>
      </mc:AlternateContent>
      <p:pic>
        <p:nvPicPr>
          <p:cNvPr id="8" name="Рисунок 7"/>
          <p:cNvPicPr>
            <a:picLocks noChangeAspect="1"/>
          </p:cNvPicPr>
          <p:nvPr/>
        </p:nvPicPr>
        <p:blipFill>
          <a:blip r:embed="rId8"/>
          <a:stretch>
            <a:fillRect/>
          </a:stretch>
        </p:blipFill>
        <p:spPr>
          <a:xfrm>
            <a:off x="758152" y="4639063"/>
            <a:ext cx="3857625" cy="892560"/>
          </a:xfrm>
          <a:prstGeom prst="rect">
            <a:avLst/>
          </a:prstGeom>
        </p:spPr>
      </p:pic>
      <p:pic>
        <p:nvPicPr>
          <p:cNvPr id="44" name="Рисунок 43"/>
          <p:cNvPicPr>
            <a:picLocks noChangeAspect="1"/>
          </p:cNvPicPr>
          <p:nvPr/>
        </p:nvPicPr>
        <p:blipFill>
          <a:blip r:embed="rId8"/>
          <a:stretch>
            <a:fillRect/>
          </a:stretch>
        </p:blipFill>
        <p:spPr>
          <a:xfrm>
            <a:off x="768179" y="6043230"/>
            <a:ext cx="5391990" cy="470621"/>
          </a:xfrm>
          <a:prstGeom prst="rect">
            <a:avLst/>
          </a:prstGeom>
        </p:spPr>
      </p:pic>
      <p:sp>
        <p:nvSpPr>
          <p:cNvPr id="2" name="TextBox 1">
            <a:extLst>
              <a:ext uri="{FF2B5EF4-FFF2-40B4-BE49-F238E27FC236}">
                <a16:creationId xmlns:a16="http://schemas.microsoft.com/office/drawing/2014/main" id="{46EE7BBE-DC6D-4672-9DAE-4290AFA5742E}"/>
              </a:ext>
            </a:extLst>
          </p:cNvPr>
          <p:cNvSpPr txBox="1"/>
          <p:nvPr/>
        </p:nvSpPr>
        <p:spPr>
          <a:xfrm>
            <a:off x="11050859" y="213126"/>
            <a:ext cx="993995" cy="477054"/>
          </a:xfrm>
          <a:prstGeom prst="rect">
            <a:avLst/>
          </a:prstGeom>
          <a:noFill/>
          <a:ln>
            <a:solidFill>
              <a:srgbClr val="FF0000"/>
            </a:solidFill>
          </a:ln>
        </p:spPr>
        <p:txBody>
          <a:bodyPr wrap="square" rtlCol="0">
            <a:spAutoFit/>
          </a:bodyPr>
          <a:lstStyle/>
          <a:p>
            <a:pPr algn="ctr"/>
            <a:r>
              <a:rPr lang="en-US" sz="2500" b="1" dirty="0">
                <a:solidFill>
                  <a:srgbClr val="FF0000"/>
                </a:solidFill>
              </a:rPr>
              <a:t>IE 2.3</a:t>
            </a:r>
            <a:endParaRPr lang="ru-RU" sz="2500" b="1" dirty="0">
              <a:solidFill>
                <a:srgbClr val="FF0000"/>
              </a:solidFill>
            </a:endParaRPr>
          </a:p>
        </p:txBody>
      </p:sp>
    </p:spTree>
    <p:extLst>
      <p:ext uri="{BB962C8B-B14F-4D97-AF65-F5344CB8AC3E}">
        <p14:creationId xmlns:p14="http://schemas.microsoft.com/office/powerpoint/2010/main" val="398064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4"/>
                                        </p:tgtEl>
                                      </p:cBhvr>
                                    </p:animEffect>
                                    <p:set>
                                      <p:cBhvr>
                                        <p:cTn id="12"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1"/>
            </p:custDataLst>
            <p:extLst>
              <p:ext uri="{D42A27DB-BD31-4B8C-83A1-F6EECF244321}">
                <p14:modId xmlns:p14="http://schemas.microsoft.com/office/powerpoint/2010/main" val="2115477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4" name="Объект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1" name="Freeform 97">
            <a:extLst>
              <a:ext uri="{FF2B5EF4-FFF2-40B4-BE49-F238E27FC236}">
                <a16:creationId xmlns:a16="http://schemas.microsoft.com/office/drawing/2014/main" id="{3DB3355D-1AF0-4702-A9EE-037CD5FB5323}"/>
              </a:ext>
            </a:extLst>
          </p:cNvPr>
          <p:cNvSpPr>
            <a:spLocks noEditPoints="1"/>
          </p:cNvSpPr>
          <p:nvPr/>
        </p:nvSpPr>
        <p:spPr bwMode="auto">
          <a:xfrm>
            <a:off x="1033777" y="6306051"/>
            <a:ext cx="362049" cy="322712"/>
          </a:xfrm>
          <a:custGeom>
            <a:avLst/>
            <a:gdLst>
              <a:gd name="T0" fmla="*/ 1336 w 2390"/>
              <a:gd name="T1" fmla="*/ 82 h 2114"/>
              <a:gd name="T2" fmla="*/ 1294 w 2390"/>
              <a:gd name="T3" fmla="*/ 34 h 2114"/>
              <a:gd name="T4" fmla="*/ 1238 w 2390"/>
              <a:gd name="T5" fmla="*/ 6 h 2114"/>
              <a:gd name="T6" fmla="*/ 1194 w 2390"/>
              <a:gd name="T7" fmla="*/ 0 h 2114"/>
              <a:gd name="T8" fmla="*/ 1132 w 2390"/>
              <a:gd name="T9" fmla="*/ 12 h 2114"/>
              <a:gd name="T10" fmla="*/ 1080 w 2390"/>
              <a:gd name="T11" fmla="*/ 48 h 2114"/>
              <a:gd name="T12" fmla="*/ 22 w 2390"/>
              <a:gd name="T13" fmla="*/ 1872 h 2114"/>
              <a:gd name="T14" fmla="*/ 4 w 2390"/>
              <a:gd name="T15" fmla="*/ 1910 h 2114"/>
              <a:gd name="T16" fmla="*/ 0 w 2390"/>
              <a:gd name="T17" fmla="*/ 1974 h 2114"/>
              <a:gd name="T18" fmla="*/ 22 w 2390"/>
              <a:gd name="T19" fmla="*/ 2034 h 2114"/>
              <a:gd name="T20" fmla="*/ 48 w 2390"/>
              <a:gd name="T21" fmla="*/ 2068 h 2114"/>
              <a:gd name="T22" fmla="*/ 100 w 2390"/>
              <a:gd name="T23" fmla="*/ 2102 h 2114"/>
              <a:gd name="T24" fmla="*/ 162 w 2390"/>
              <a:gd name="T25" fmla="*/ 2114 h 2114"/>
              <a:gd name="T26" fmla="*/ 2250 w 2390"/>
              <a:gd name="T27" fmla="*/ 2112 h 2114"/>
              <a:gd name="T28" fmla="*/ 2310 w 2390"/>
              <a:gd name="T29" fmla="*/ 2092 h 2114"/>
              <a:gd name="T30" fmla="*/ 2356 w 2390"/>
              <a:gd name="T31" fmla="*/ 2052 h 2114"/>
              <a:gd name="T32" fmla="*/ 2378 w 2390"/>
              <a:gd name="T33" fmla="*/ 2014 h 2114"/>
              <a:gd name="T34" fmla="*/ 2390 w 2390"/>
              <a:gd name="T35" fmla="*/ 1952 h 2114"/>
              <a:gd name="T36" fmla="*/ 2378 w 2390"/>
              <a:gd name="T37" fmla="*/ 1890 h 2114"/>
              <a:gd name="T38" fmla="*/ 278 w 2390"/>
              <a:gd name="T39" fmla="*/ 1884 h 2114"/>
              <a:gd name="T40" fmla="*/ 278 w 2390"/>
              <a:gd name="T41" fmla="*/ 1884 h 2114"/>
              <a:gd name="T42" fmla="*/ 1068 w 2390"/>
              <a:gd name="T43" fmla="*/ 924 h 2114"/>
              <a:gd name="T44" fmla="*/ 1068 w 2390"/>
              <a:gd name="T45" fmla="*/ 874 h 2114"/>
              <a:gd name="T46" fmla="*/ 1080 w 2390"/>
              <a:gd name="T47" fmla="*/ 844 h 2114"/>
              <a:gd name="T48" fmla="*/ 1100 w 2390"/>
              <a:gd name="T49" fmla="*/ 820 h 2114"/>
              <a:gd name="T50" fmla="*/ 1142 w 2390"/>
              <a:gd name="T51" fmla="*/ 798 h 2114"/>
              <a:gd name="T52" fmla="*/ 1196 w 2390"/>
              <a:gd name="T53" fmla="*/ 790 h 2114"/>
              <a:gd name="T54" fmla="*/ 1270 w 2390"/>
              <a:gd name="T55" fmla="*/ 806 h 2114"/>
              <a:gd name="T56" fmla="*/ 1304 w 2390"/>
              <a:gd name="T57" fmla="*/ 836 h 2114"/>
              <a:gd name="T58" fmla="*/ 1320 w 2390"/>
              <a:gd name="T59" fmla="*/ 864 h 2114"/>
              <a:gd name="T60" fmla="*/ 1326 w 2390"/>
              <a:gd name="T61" fmla="*/ 898 h 2114"/>
              <a:gd name="T62" fmla="*/ 1232 w 2390"/>
              <a:gd name="T63" fmla="*/ 1392 h 2114"/>
              <a:gd name="T64" fmla="*/ 1196 w 2390"/>
              <a:gd name="T65" fmla="*/ 1476 h 2114"/>
              <a:gd name="T66" fmla="*/ 1220 w 2390"/>
              <a:gd name="T67" fmla="*/ 1478 h 2114"/>
              <a:gd name="T68" fmla="*/ 1242 w 2390"/>
              <a:gd name="T69" fmla="*/ 1486 h 2114"/>
              <a:gd name="T70" fmla="*/ 1282 w 2390"/>
              <a:gd name="T71" fmla="*/ 1512 h 2114"/>
              <a:gd name="T72" fmla="*/ 1310 w 2390"/>
              <a:gd name="T73" fmla="*/ 1554 h 2114"/>
              <a:gd name="T74" fmla="*/ 1316 w 2390"/>
              <a:gd name="T75" fmla="*/ 1576 h 2114"/>
              <a:gd name="T76" fmla="*/ 1318 w 2390"/>
              <a:gd name="T77" fmla="*/ 1600 h 2114"/>
              <a:gd name="T78" fmla="*/ 1314 w 2390"/>
              <a:gd name="T79" fmla="*/ 1638 h 2114"/>
              <a:gd name="T80" fmla="*/ 1298 w 2390"/>
              <a:gd name="T81" fmla="*/ 1670 h 2114"/>
              <a:gd name="T82" fmla="*/ 1264 w 2390"/>
              <a:gd name="T83" fmla="*/ 1702 h 2114"/>
              <a:gd name="T84" fmla="*/ 1232 w 2390"/>
              <a:gd name="T85" fmla="*/ 1718 h 2114"/>
              <a:gd name="T86" fmla="*/ 1194 w 2390"/>
              <a:gd name="T87" fmla="*/ 1724 h 2114"/>
              <a:gd name="T88" fmla="*/ 1168 w 2390"/>
              <a:gd name="T89" fmla="*/ 1720 h 2114"/>
              <a:gd name="T90" fmla="*/ 1146 w 2390"/>
              <a:gd name="T91" fmla="*/ 1714 h 2114"/>
              <a:gd name="T92" fmla="*/ 1108 w 2390"/>
              <a:gd name="T93" fmla="*/ 1688 h 2114"/>
              <a:gd name="T94" fmla="*/ 1082 w 2390"/>
              <a:gd name="T95" fmla="*/ 1648 h 2114"/>
              <a:gd name="T96" fmla="*/ 1072 w 2390"/>
              <a:gd name="T97" fmla="*/ 1614 h 2114"/>
              <a:gd name="T98" fmla="*/ 1074 w 2390"/>
              <a:gd name="T99" fmla="*/ 1576 h 2114"/>
              <a:gd name="T100" fmla="*/ 1086 w 2390"/>
              <a:gd name="T101" fmla="*/ 1540 h 2114"/>
              <a:gd name="T102" fmla="*/ 1108 w 2390"/>
              <a:gd name="T103" fmla="*/ 1512 h 2114"/>
              <a:gd name="T104" fmla="*/ 1136 w 2390"/>
              <a:gd name="T105" fmla="*/ 1490 h 2114"/>
              <a:gd name="T106" fmla="*/ 1170 w 2390"/>
              <a:gd name="T107" fmla="*/ 1478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0" h="2114">
                <a:moveTo>
                  <a:pt x="2368" y="1872"/>
                </a:moveTo>
                <a:lnTo>
                  <a:pt x="1336" y="82"/>
                </a:lnTo>
                <a:lnTo>
                  <a:pt x="1336" y="82"/>
                </a:lnTo>
                <a:lnTo>
                  <a:pt x="1324" y="64"/>
                </a:lnTo>
                <a:lnTo>
                  <a:pt x="1310" y="48"/>
                </a:lnTo>
                <a:lnTo>
                  <a:pt x="1294" y="34"/>
                </a:lnTo>
                <a:lnTo>
                  <a:pt x="1276" y="22"/>
                </a:lnTo>
                <a:lnTo>
                  <a:pt x="1258" y="12"/>
                </a:lnTo>
                <a:lnTo>
                  <a:pt x="1238" y="6"/>
                </a:lnTo>
                <a:lnTo>
                  <a:pt x="1216" y="2"/>
                </a:lnTo>
                <a:lnTo>
                  <a:pt x="1194" y="0"/>
                </a:lnTo>
                <a:lnTo>
                  <a:pt x="1194" y="0"/>
                </a:lnTo>
                <a:lnTo>
                  <a:pt x="1174" y="2"/>
                </a:lnTo>
                <a:lnTo>
                  <a:pt x="1152" y="6"/>
                </a:lnTo>
                <a:lnTo>
                  <a:pt x="1132" y="12"/>
                </a:lnTo>
                <a:lnTo>
                  <a:pt x="1114" y="22"/>
                </a:lnTo>
                <a:lnTo>
                  <a:pt x="1096" y="34"/>
                </a:lnTo>
                <a:lnTo>
                  <a:pt x="1080" y="48"/>
                </a:lnTo>
                <a:lnTo>
                  <a:pt x="1066" y="64"/>
                </a:lnTo>
                <a:lnTo>
                  <a:pt x="1054" y="82"/>
                </a:lnTo>
                <a:lnTo>
                  <a:pt x="22" y="1872"/>
                </a:lnTo>
                <a:lnTo>
                  <a:pt x="22" y="1872"/>
                </a:lnTo>
                <a:lnTo>
                  <a:pt x="12" y="1890"/>
                </a:lnTo>
                <a:lnTo>
                  <a:pt x="4" y="1910"/>
                </a:lnTo>
                <a:lnTo>
                  <a:pt x="0" y="1932"/>
                </a:lnTo>
                <a:lnTo>
                  <a:pt x="0" y="1952"/>
                </a:lnTo>
                <a:lnTo>
                  <a:pt x="0" y="1974"/>
                </a:lnTo>
                <a:lnTo>
                  <a:pt x="4" y="1994"/>
                </a:lnTo>
                <a:lnTo>
                  <a:pt x="12" y="2014"/>
                </a:lnTo>
                <a:lnTo>
                  <a:pt x="22" y="2034"/>
                </a:lnTo>
                <a:lnTo>
                  <a:pt x="22" y="2034"/>
                </a:lnTo>
                <a:lnTo>
                  <a:pt x="34" y="2052"/>
                </a:lnTo>
                <a:lnTo>
                  <a:pt x="48" y="2068"/>
                </a:lnTo>
                <a:lnTo>
                  <a:pt x="64" y="2082"/>
                </a:lnTo>
                <a:lnTo>
                  <a:pt x="80" y="2092"/>
                </a:lnTo>
                <a:lnTo>
                  <a:pt x="100" y="2102"/>
                </a:lnTo>
                <a:lnTo>
                  <a:pt x="120" y="2108"/>
                </a:lnTo>
                <a:lnTo>
                  <a:pt x="140" y="2112"/>
                </a:lnTo>
                <a:lnTo>
                  <a:pt x="162" y="2114"/>
                </a:lnTo>
                <a:lnTo>
                  <a:pt x="2228" y="2114"/>
                </a:lnTo>
                <a:lnTo>
                  <a:pt x="2228" y="2114"/>
                </a:lnTo>
                <a:lnTo>
                  <a:pt x="2250" y="2112"/>
                </a:lnTo>
                <a:lnTo>
                  <a:pt x="2270" y="2108"/>
                </a:lnTo>
                <a:lnTo>
                  <a:pt x="2290" y="2102"/>
                </a:lnTo>
                <a:lnTo>
                  <a:pt x="2310" y="2092"/>
                </a:lnTo>
                <a:lnTo>
                  <a:pt x="2326" y="2082"/>
                </a:lnTo>
                <a:lnTo>
                  <a:pt x="2342" y="2068"/>
                </a:lnTo>
                <a:lnTo>
                  <a:pt x="2356" y="2052"/>
                </a:lnTo>
                <a:lnTo>
                  <a:pt x="2368" y="2034"/>
                </a:lnTo>
                <a:lnTo>
                  <a:pt x="2368" y="2034"/>
                </a:lnTo>
                <a:lnTo>
                  <a:pt x="2378" y="2014"/>
                </a:lnTo>
                <a:lnTo>
                  <a:pt x="2384" y="1994"/>
                </a:lnTo>
                <a:lnTo>
                  <a:pt x="2388" y="1974"/>
                </a:lnTo>
                <a:lnTo>
                  <a:pt x="2390" y="1952"/>
                </a:lnTo>
                <a:lnTo>
                  <a:pt x="2388" y="1932"/>
                </a:lnTo>
                <a:lnTo>
                  <a:pt x="2384" y="1910"/>
                </a:lnTo>
                <a:lnTo>
                  <a:pt x="2378" y="1890"/>
                </a:lnTo>
                <a:lnTo>
                  <a:pt x="2368" y="1872"/>
                </a:lnTo>
                <a:lnTo>
                  <a:pt x="2368" y="1872"/>
                </a:lnTo>
                <a:close/>
                <a:moveTo>
                  <a:pt x="278" y="1884"/>
                </a:moveTo>
                <a:lnTo>
                  <a:pt x="1194" y="298"/>
                </a:lnTo>
                <a:lnTo>
                  <a:pt x="2112" y="1884"/>
                </a:lnTo>
                <a:lnTo>
                  <a:pt x="278" y="1884"/>
                </a:lnTo>
                <a:close/>
                <a:moveTo>
                  <a:pt x="1074" y="964"/>
                </a:moveTo>
                <a:lnTo>
                  <a:pt x="1074" y="964"/>
                </a:lnTo>
                <a:lnTo>
                  <a:pt x="1068" y="924"/>
                </a:lnTo>
                <a:lnTo>
                  <a:pt x="1066" y="898"/>
                </a:lnTo>
                <a:lnTo>
                  <a:pt x="1066" y="898"/>
                </a:lnTo>
                <a:lnTo>
                  <a:pt x="1068" y="874"/>
                </a:lnTo>
                <a:lnTo>
                  <a:pt x="1070" y="864"/>
                </a:lnTo>
                <a:lnTo>
                  <a:pt x="1074" y="854"/>
                </a:lnTo>
                <a:lnTo>
                  <a:pt x="1080" y="844"/>
                </a:lnTo>
                <a:lnTo>
                  <a:pt x="1086" y="836"/>
                </a:lnTo>
                <a:lnTo>
                  <a:pt x="1092" y="828"/>
                </a:lnTo>
                <a:lnTo>
                  <a:pt x="1100" y="820"/>
                </a:lnTo>
                <a:lnTo>
                  <a:pt x="1100" y="820"/>
                </a:lnTo>
                <a:lnTo>
                  <a:pt x="1120" y="806"/>
                </a:lnTo>
                <a:lnTo>
                  <a:pt x="1142" y="798"/>
                </a:lnTo>
                <a:lnTo>
                  <a:pt x="1168" y="792"/>
                </a:lnTo>
                <a:lnTo>
                  <a:pt x="1196" y="790"/>
                </a:lnTo>
                <a:lnTo>
                  <a:pt x="1196" y="790"/>
                </a:lnTo>
                <a:lnTo>
                  <a:pt x="1222" y="792"/>
                </a:lnTo>
                <a:lnTo>
                  <a:pt x="1248" y="798"/>
                </a:lnTo>
                <a:lnTo>
                  <a:pt x="1270" y="806"/>
                </a:lnTo>
                <a:lnTo>
                  <a:pt x="1288" y="820"/>
                </a:lnTo>
                <a:lnTo>
                  <a:pt x="1288" y="820"/>
                </a:lnTo>
                <a:lnTo>
                  <a:pt x="1304" y="836"/>
                </a:lnTo>
                <a:lnTo>
                  <a:pt x="1312" y="846"/>
                </a:lnTo>
                <a:lnTo>
                  <a:pt x="1316" y="854"/>
                </a:lnTo>
                <a:lnTo>
                  <a:pt x="1320" y="864"/>
                </a:lnTo>
                <a:lnTo>
                  <a:pt x="1322" y="876"/>
                </a:lnTo>
                <a:lnTo>
                  <a:pt x="1326" y="898"/>
                </a:lnTo>
                <a:lnTo>
                  <a:pt x="1326" y="898"/>
                </a:lnTo>
                <a:lnTo>
                  <a:pt x="1324" y="924"/>
                </a:lnTo>
                <a:lnTo>
                  <a:pt x="1318" y="958"/>
                </a:lnTo>
                <a:lnTo>
                  <a:pt x="1232" y="1392"/>
                </a:lnTo>
                <a:lnTo>
                  <a:pt x="1158" y="1392"/>
                </a:lnTo>
                <a:lnTo>
                  <a:pt x="1074" y="964"/>
                </a:lnTo>
                <a:close/>
                <a:moveTo>
                  <a:pt x="1196" y="1476"/>
                </a:moveTo>
                <a:lnTo>
                  <a:pt x="1196" y="1476"/>
                </a:lnTo>
                <a:lnTo>
                  <a:pt x="1208" y="1476"/>
                </a:lnTo>
                <a:lnTo>
                  <a:pt x="1220" y="1478"/>
                </a:lnTo>
                <a:lnTo>
                  <a:pt x="1232" y="1482"/>
                </a:lnTo>
                <a:lnTo>
                  <a:pt x="1242" y="1486"/>
                </a:lnTo>
                <a:lnTo>
                  <a:pt x="1242" y="1486"/>
                </a:lnTo>
                <a:lnTo>
                  <a:pt x="1264" y="1498"/>
                </a:lnTo>
                <a:lnTo>
                  <a:pt x="1274" y="1504"/>
                </a:lnTo>
                <a:lnTo>
                  <a:pt x="1282" y="1512"/>
                </a:lnTo>
                <a:lnTo>
                  <a:pt x="1282" y="1512"/>
                </a:lnTo>
                <a:lnTo>
                  <a:pt x="1298" y="1532"/>
                </a:lnTo>
                <a:lnTo>
                  <a:pt x="1310" y="1554"/>
                </a:lnTo>
                <a:lnTo>
                  <a:pt x="1310" y="1554"/>
                </a:lnTo>
                <a:lnTo>
                  <a:pt x="1314" y="1564"/>
                </a:lnTo>
                <a:lnTo>
                  <a:pt x="1316" y="1576"/>
                </a:lnTo>
                <a:lnTo>
                  <a:pt x="1318" y="1588"/>
                </a:lnTo>
                <a:lnTo>
                  <a:pt x="1318" y="1600"/>
                </a:lnTo>
                <a:lnTo>
                  <a:pt x="1318" y="1600"/>
                </a:lnTo>
                <a:lnTo>
                  <a:pt x="1318" y="1614"/>
                </a:lnTo>
                <a:lnTo>
                  <a:pt x="1316" y="1626"/>
                </a:lnTo>
                <a:lnTo>
                  <a:pt x="1314" y="1638"/>
                </a:lnTo>
                <a:lnTo>
                  <a:pt x="1310" y="1648"/>
                </a:lnTo>
                <a:lnTo>
                  <a:pt x="1310" y="1648"/>
                </a:lnTo>
                <a:lnTo>
                  <a:pt x="1298" y="1670"/>
                </a:lnTo>
                <a:lnTo>
                  <a:pt x="1282" y="1688"/>
                </a:lnTo>
                <a:lnTo>
                  <a:pt x="1282" y="1688"/>
                </a:lnTo>
                <a:lnTo>
                  <a:pt x="1264" y="1702"/>
                </a:lnTo>
                <a:lnTo>
                  <a:pt x="1242" y="1714"/>
                </a:lnTo>
                <a:lnTo>
                  <a:pt x="1242" y="1714"/>
                </a:lnTo>
                <a:lnTo>
                  <a:pt x="1232" y="1718"/>
                </a:lnTo>
                <a:lnTo>
                  <a:pt x="1220" y="1720"/>
                </a:lnTo>
                <a:lnTo>
                  <a:pt x="1206" y="1722"/>
                </a:lnTo>
                <a:lnTo>
                  <a:pt x="1194" y="1724"/>
                </a:lnTo>
                <a:lnTo>
                  <a:pt x="1194" y="1724"/>
                </a:lnTo>
                <a:lnTo>
                  <a:pt x="1182" y="1722"/>
                </a:lnTo>
                <a:lnTo>
                  <a:pt x="1168" y="1720"/>
                </a:lnTo>
                <a:lnTo>
                  <a:pt x="1158" y="1718"/>
                </a:lnTo>
                <a:lnTo>
                  <a:pt x="1146" y="1714"/>
                </a:lnTo>
                <a:lnTo>
                  <a:pt x="1146" y="1714"/>
                </a:lnTo>
                <a:lnTo>
                  <a:pt x="1126" y="1702"/>
                </a:lnTo>
                <a:lnTo>
                  <a:pt x="1108" y="1688"/>
                </a:lnTo>
                <a:lnTo>
                  <a:pt x="1108" y="1688"/>
                </a:lnTo>
                <a:lnTo>
                  <a:pt x="1092" y="1670"/>
                </a:lnTo>
                <a:lnTo>
                  <a:pt x="1082" y="1648"/>
                </a:lnTo>
                <a:lnTo>
                  <a:pt x="1082" y="1648"/>
                </a:lnTo>
                <a:lnTo>
                  <a:pt x="1078" y="1638"/>
                </a:lnTo>
                <a:lnTo>
                  <a:pt x="1074" y="1626"/>
                </a:lnTo>
                <a:lnTo>
                  <a:pt x="1072" y="1614"/>
                </a:lnTo>
                <a:lnTo>
                  <a:pt x="1072" y="1600"/>
                </a:lnTo>
                <a:lnTo>
                  <a:pt x="1072" y="1600"/>
                </a:lnTo>
                <a:lnTo>
                  <a:pt x="1074" y="1576"/>
                </a:lnTo>
                <a:lnTo>
                  <a:pt x="1076" y="1564"/>
                </a:lnTo>
                <a:lnTo>
                  <a:pt x="1080" y="1552"/>
                </a:lnTo>
                <a:lnTo>
                  <a:pt x="1086" y="1540"/>
                </a:lnTo>
                <a:lnTo>
                  <a:pt x="1092" y="1530"/>
                </a:lnTo>
                <a:lnTo>
                  <a:pt x="1098" y="1520"/>
                </a:lnTo>
                <a:lnTo>
                  <a:pt x="1108" y="1512"/>
                </a:lnTo>
                <a:lnTo>
                  <a:pt x="1108" y="1512"/>
                </a:lnTo>
                <a:lnTo>
                  <a:pt x="1126" y="1496"/>
                </a:lnTo>
                <a:lnTo>
                  <a:pt x="1136" y="1490"/>
                </a:lnTo>
                <a:lnTo>
                  <a:pt x="1148" y="1484"/>
                </a:lnTo>
                <a:lnTo>
                  <a:pt x="1158" y="1480"/>
                </a:lnTo>
                <a:lnTo>
                  <a:pt x="1170" y="1478"/>
                </a:lnTo>
                <a:lnTo>
                  <a:pt x="1196" y="1476"/>
                </a:lnTo>
                <a:lnTo>
                  <a:pt x="1196" y="1476"/>
                </a:lnTo>
                <a:close/>
              </a:path>
            </a:pathLst>
          </a:custGeom>
          <a:solidFill>
            <a:schemeClr val="bg1"/>
          </a:solidFill>
          <a:ln>
            <a:noFill/>
          </a:ln>
        </p:spPr>
        <p:txBody>
          <a:bodyPr vert="horz" wrap="square" lIns="82953" tIns="41476" rIns="82953" bIns="41476" numCol="1" anchor="t" anchorCtr="0" compatLnSpc="1">
            <a:prstTxWarp prst="textNoShape">
              <a:avLst/>
            </a:prstTxWarp>
          </a:bodyPr>
          <a:lstStyle/>
          <a:p>
            <a:endParaRPr lang="en-GB" sz="1711">
              <a:latin typeface="+mj-lt"/>
            </a:endParaRPr>
          </a:p>
        </p:txBody>
      </p:sp>
      <p:sp>
        <p:nvSpPr>
          <p:cNvPr id="3" name="Slide Number Placeholder 2">
            <a:extLst>
              <a:ext uri="{FF2B5EF4-FFF2-40B4-BE49-F238E27FC236}">
                <a16:creationId xmlns:a16="http://schemas.microsoft.com/office/drawing/2014/main" id="{50D4A9E5-6B32-43D3-AF8A-B94DFA3A7A43}"/>
              </a:ext>
            </a:extLst>
          </p:cNvPr>
          <p:cNvSpPr>
            <a:spLocks noGrp="1"/>
          </p:cNvSpPr>
          <p:nvPr>
            <p:ph type="sldNum" sz="quarter" idx="4"/>
          </p:nvPr>
        </p:nvSpPr>
        <p:spPr/>
        <p:txBody>
          <a:bodyPr/>
          <a:lstStyle/>
          <a:p>
            <a:fld id="{7AA1B1C1-C365-41D6-80E4-1EDD994B2838}" type="slidenum">
              <a:rPr lang="ru-RU" smtClean="0"/>
              <a:pPr/>
              <a:t>36</a:t>
            </a:fld>
            <a:endParaRPr lang="ru-RU" dirty="0"/>
          </a:p>
        </p:txBody>
      </p:sp>
      <p:sp>
        <p:nvSpPr>
          <p:cNvPr id="31" name="Rectangle 30">
            <a:extLst>
              <a:ext uri="{FF2B5EF4-FFF2-40B4-BE49-F238E27FC236}">
                <a16:creationId xmlns:a16="http://schemas.microsoft.com/office/drawing/2014/main" id="{B61C667E-01D4-4B04-875A-0FE3E4A1AC74}"/>
              </a:ext>
            </a:extLst>
          </p:cNvPr>
          <p:cNvSpPr/>
          <p:nvPr/>
        </p:nvSpPr>
        <p:spPr>
          <a:xfrm>
            <a:off x="5774448" y="1241204"/>
            <a:ext cx="6182257" cy="4582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879"/>
            <a:r>
              <a:rPr lang="en-US" sz="1633" b="1" dirty="0">
                <a:solidFill>
                  <a:srgbClr val="FFFFFF"/>
                </a:solidFill>
                <a:latin typeface="Bliss Pro Light (Body)"/>
              </a:rPr>
              <a:t>Validation</a:t>
            </a:r>
            <a:endParaRPr lang="ru-RU" sz="1633" b="1" dirty="0">
              <a:solidFill>
                <a:srgbClr val="FFFFFF"/>
              </a:solidFill>
              <a:latin typeface="Bliss Pro Light (Body)"/>
            </a:endParaRPr>
          </a:p>
        </p:txBody>
      </p:sp>
      <p:sp>
        <p:nvSpPr>
          <p:cNvPr id="32" name="Rectangle 31">
            <a:extLst>
              <a:ext uri="{FF2B5EF4-FFF2-40B4-BE49-F238E27FC236}">
                <a16:creationId xmlns:a16="http://schemas.microsoft.com/office/drawing/2014/main" id="{2EC3AA55-09C9-4D8C-B5E1-C0B1D3CBD4D8}"/>
              </a:ext>
            </a:extLst>
          </p:cNvPr>
          <p:cNvSpPr/>
          <p:nvPr/>
        </p:nvSpPr>
        <p:spPr>
          <a:xfrm>
            <a:off x="5831734" y="2043213"/>
            <a:ext cx="2239539" cy="4582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879"/>
            <a:r>
              <a:rPr lang="en-US" sz="1633" b="1" dirty="0">
                <a:solidFill>
                  <a:srgbClr val="FFFFFF"/>
                </a:solidFill>
                <a:latin typeface="Bliss Pro Light (Body)"/>
              </a:rPr>
              <a:t>Qualitative</a:t>
            </a:r>
            <a:endParaRPr lang="ru-RU" sz="1633" b="1" dirty="0">
              <a:solidFill>
                <a:srgbClr val="FFFFFF"/>
              </a:solidFill>
              <a:latin typeface="Bliss Pro Light (Body)"/>
            </a:endParaRPr>
          </a:p>
        </p:txBody>
      </p:sp>
      <p:sp>
        <p:nvSpPr>
          <p:cNvPr id="33" name="Rectangle 32">
            <a:extLst>
              <a:ext uri="{FF2B5EF4-FFF2-40B4-BE49-F238E27FC236}">
                <a16:creationId xmlns:a16="http://schemas.microsoft.com/office/drawing/2014/main" id="{DA943A25-F34D-4A81-94FD-F897CD6A29ED}"/>
              </a:ext>
            </a:extLst>
          </p:cNvPr>
          <p:cNvSpPr/>
          <p:nvPr/>
        </p:nvSpPr>
        <p:spPr>
          <a:xfrm>
            <a:off x="9268917" y="2043213"/>
            <a:ext cx="2229496" cy="4582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879"/>
            <a:r>
              <a:rPr lang="en-US" sz="1633" b="1" dirty="0">
                <a:solidFill>
                  <a:srgbClr val="FFFFFF"/>
                </a:solidFill>
                <a:latin typeface="Bliss Pro Light (Body)"/>
              </a:rPr>
              <a:t>Quantitative</a:t>
            </a:r>
            <a:endParaRPr lang="ru-RU" sz="1633" b="1" dirty="0">
              <a:solidFill>
                <a:srgbClr val="FFFFFF"/>
              </a:solidFill>
              <a:latin typeface="Bliss Pro Light (Body)"/>
            </a:endParaRPr>
          </a:p>
        </p:txBody>
      </p:sp>
      <p:sp>
        <p:nvSpPr>
          <p:cNvPr id="34" name="Rectangle 33">
            <a:extLst>
              <a:ext uri="{FF2B5EF4-FFF2-40B4-BE49-F238E27FC236}">
                <a16:creationId xmlns:a16="http://schemas.microsoft.com/office/drawing/2014/main" id="{3D01481A-CF4D-4919-9D0B-183340AEEF3C}"/>
              </a:ext>
            </a:extLst>
          </p:cNvPr>
          <p:cNvSpPr/>
          <p:nvPr/>
        </p:nvSpPr>
        <p:spPr>
          <a:xfrm>
            <a:off x="6175452" y="2730648"/>
            <a:ext cx="1895821" cy="515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879"/>
            <a:r>
              <a:rPr lang="en-US" sz="1273" b="1" dirty="0">
                <a:solidFill>
                  <a:srgbClr val="000000"/>
                </a:solidFill>
                <a:latin typeface="Bliss Pro Light (Body)"/>
              </a:rPr>
              <a:t>Evaluation of documents</a:t>
            </a:r>
            <a:endParaRPr lang="ru-RU" sz="1273" b="1" dirty="0">
              <a:solidFill>
                <a:srgbClr val="000000"/>
              </a:solidFill>
              <a:latin typeface="Bliss Pro Light (Body)"/>
            </a:endParaRPr>
          </a:p>
        </p:txBody>
      </p:sp>
      <p:sp>
        <p:nvSpPr>
          <p:cNvPr id="35" name="Rectangle 34">
            <a:extLst>
              <a:ext uri="{FF2B5EF4-FFF2-40B4-BE49-F238E27FC236}">
                <a16:creationId xmlns:a16="http://schemas.microsoft.com/office/drawing/2014/main" id="{D27473EB-7D35-4094-A8B5-83DD0E46D361}"/>
              </a:ext>
            </a:extLst>
          </p:cNvPr>
          <p:cNvSpPr/>
          <p:nvPr/>
        </p:nvSpPr>
        <p:spPr>
          <a:xfrm>
            <a:off x="6180822" y="3418085"/>
            <a:ext cx="1890451" cy="515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879"/>
            <a:r>
              <a:rPr lang="en-US" sz="1273" b="1" dirty="0">
                <a:solidFill>
                  <a:srgbClr val="000000"/>
                </a:solidFill>
                <a:latin typeface="Bliss Pro Light (Body)"/>
              </a:rPr>
              <a:t>Evaluation of methodology</a:t>
            </a:r>
            <a:endParaRPr lang="ru-RU" sz="1273" b="1" dirty="0">
              <a:solidFill>
                <a:srgbClr val="000000"/>
              </a:solidFill>
              <a:latin typeface="Bliss Pro Light (Body)"/>
            </a:endParaRPr>
          </a:p>
        </p:txBody>
      </p:sp>
      <p:sp>
        <p:nvSpPr>
          <p:cNvPr id="36" name="Rectangle 35">
            <a:extLst>
              <a:ext uri="{FF2B5EF4-FFF2-40B4-BE49-F238E27FC236}">
                <a16:creationId xmlns:a16="http://schemas.microsoft.com/office/drawing/2014/main" id="{99DB3BCF-AE10-47D6-BC87-5A2DFF9854E6}"/>
              </a:ext>
            </a:extLst>
          </p:cNvPr>
          <p:cNvSpPr/>
          <p:nvPr/>
        </p:nvSpPr>
        <p:spPr>
          <a:xfrm>
            <a:off x="9612635" y="2730647"/>
            <a:ext cx="2066594" cy="650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879"/>
            <a:r>
              <a:rPr lang="en-US" sz="1273" b="1" dirty="0">
                <a:solidFill>
                  <a:srgbClr val="000000"/>
                </a:solidFill>
                <a:latin typeface="Bliss Pro Light (Body)"/>
              </a:rPr>
              <a:t>Discriminatory power</a:t>
            </a:r>
            <a:endParaRPr lang="ru-RU" sz="1273" b="1" dirty="0">
              <a:solidFill>
                <a:srgbClr val="000000"/>
              </a:solidFill>
              <a:latin typeface="Bliss Pro Light (Body)"/>
            </a:endParaRPr>
          </a:p>
        </p:txBody>
      </p:sp>
      <p:cxnSp>
        <p:nvCxnSpPr>
          <p:cNvPr id="37" name="Elbow Connector 32">
            <a:extLst>
              <a:ext uri="{FF2B5EF4-FFF2-40B4-BE49-F238E27FC236}">
                <a16:creationId xmlns:a16="http://schemas.microsoft.com/office/drawing/2014/main" id="{96C05C57-74CC-41FB-8AAE-B04BB137B310}"/>
              </a:ext>
            </a:extLst>
          </p:cNvPr>
          <p:cNvCxnSpPr>
            <a:stCxn id="32" idx="1"/>
            <a:endCxn id="34" idx="1"/>
          </p:cNvCxnSpPr>
          <p:nvPr/>
        </p:nvCxnSpPr>
        <p:spPr>
          <a:xfrm rot="10800000" flipH="1" flipV="1">
            <a:off x="5831734" y="2272357"/>
            <a:ext cx="343719" cy="716080"/>
          </a:xfrm>
          <a:prstGeom prst="bentConnector3">
            <a:avLst>
              <a:gd name="adj1" fmla="val -5291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3">
            <a:extLst>
              <a:ext uri="{FF2B5EF4-FFF2-40B4-BE49-F238E27FC236}">
                <a16:creationId xmlns:a16="http://schemas.microsoft.com/office/drawing/2014/main" id="{92F120B8-5950-4C78-9A52-87BF3B9FA214}"/>
              </a:ext>
            </a:extLst>
          </p:cNvPr>
          <p:cNvCxnSpPr>
            <a:stCxn id="32" idx="1"/>
            <a:endCxn id="35" idx="1"/>
          </p:cNvCxnSpPr>
          <p:nvPr/>
        </p:nvCxnSpPr>
        <p:spPr>
          <a:xfrm rot="10800000" flipH="1" flipV="1">
            <a:off x="5831733" y="2272357"/>
            <a:ext cx="349088" cy="1403516"/>
          </a:xfrm>
          <a:prstGeom prst="bentConnector3">
            <a:avLst>
              <a:gd name="adj1" fmla="val -52097"/>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5">
            <a:extLst>
              <a:ext uri="{FF2B5EF4-FFF2-40B4-BE49-F238E27FC236}">
                <a16:creationId xmlns:a16="http://schemas.microsoft.com/office/drawing/2014/main" id="{774DBB1E-E3DD-4325-8F33-6EB70AA20126}"/>
              </a:ext>
            </a:extLst>
          </p:cNvPr>
          <p:cNvCxnSpPr>
            <a:stCxn id="33" idx="1"/>
            <a:endCxn id="36" idx="1"/>
          </p:cNvCxnSpPr>
          <p:nvPr/>
        </p:nvCxnSpPr>
        <p:spPr>
          <a:xfrm rot="10800000" flipH="1" flipV="1">
            <a:off x="9268917" y="2272357"/>
            <a:ext cx="343719" cy="783534"/>
          </a:xfrm>
          <a:prstGeom prst="bentConnector3">
            <a:avLst>
              <a:gd name="adj1" fmla="val -5291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6">
            <a:extLst>
              <a:ext uri="{FF2B5EF4-FFF2-40B4-BE49-F238E27FC236}">
                <a16:creationId xmlns:a16="http://schemas.microsoft.com/office/drawing/2014/main" id="{9B7D265E-78D9-41D9-9F31-4FE54C61FAC9}"/>
              </a:ext>
            </a:extLst>
          </p:cNvPr>
          <p:cNvCxnSpPr>
            <a:stCxn id="31" idx="2"/>
            <a:endCxn id="32" idx="0"/>
          </p:cNvCxnSpPr>
          <p:nvPr/>
        </p:nvCxnSpPr>
        <p:spPr>
          <a:xfrm rot="5400000">
            <a:off x="7736680" y="914317"/>
            <a:ext cx="343719" cy="191407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69D8B94F-1D69-4CE3-BA76-9B91617AABE9}"/>
              </a:ext>
            </a:extLst>
          </p:cNvPr>
          <p:cNvSpPr/>
          <p:nvPr/>
        </p:nvSpPr>
        <p:spPr>
          <a:xfrm>
            <a:off x="6197761" y="4054906"/>
            <a:ext cx="1890451" cy="515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879"/>
            <a:r>
              <a:rPr lang="en-US" sz="1273" b="1" dirty="0">
                <a:solidFill>
                  <a:srgbClr val="000000"/>
                </a:solidFill>
                <a:latin typeface="Bliss Pro Light (Body)"/>
              </a:rPr>
              <a:t>IT validation</a:t>
            </a:r>
            <a:endParaRPr lang="ru-RU" sz="1273" b="1" dirty="0">
              <a:solidFill>
                <a:srgbClr val="000000"/>
              </a:solidFill>
              <a:latin typeface="Bliss Pro Light (Body)"/>
            </a:endParaRPr>
          </a:p>
        </p:txBody>
      </p:sp>
      <p:cxnSp>
        <p:nvCxnSpPr>
          <p:cNvPr id="42" name="Elbow Connector 38">
            <a:extLst>
              <a:ext uri="{FF2B5EF4-FFF2-40B4-BE49-F238E27FC236}">
                <a16:creationId xmlns:a16="http://schemas.microsoft.com/office/drawing/2014/main" id="{9B12F133-1A00-45C5-B01F-7658C70BA67E}"/>
              </a:ext>
            </a:extLst>
          </p:cNvPr>
          <p:cNvCxnSpPr>
            <a:stCxn id="32" idx="1"/>
            <a:endCxn id="41" idx="1"/>
          </p:cNvCxnSpPr>
          <p:nvPr/>
        </p:nvCxnSpPr>
        <p:spPr>
          <a:xfrm rot="10800000" flipH="1" flipV="1">
            <a:off x="5831734" y="2272358"/>
            <a:ext cx="366027" cy="2040337"/>
          </a:xfrm>
          <a:prstGeom prst="bentConnector3">
            <a:avLst>
              <a:gd name="adj1" fmla="val -49686"/>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3F24F545-0A9C-4EEC-B703-CD052F1201D8}"/>
              </a:ext>
            </a:extLst>
          </p:cNvPr>
          <p:cNvSpPr/>
          <p:nvPr/>
        </p:nvSpPr>
        <p:spPr>
          <a:xfrm>
            <a:off x="9612635" y="3690073"/>
            <a:ext cx="2066594" cy="515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879"/>
            <a:r>
              <a:rPr lang="en-US" sz="1273" b="1" dirty="0">
                <a:solidFill>
                  <a:srgbClr val="000000"/>
                </a:solidFill>
                <a:latin typeface="Bliss Pro Light (Body)"/>
              </a:rPr>
              <a:t>Accuracy of calibration</a:t>
            </a:r>
            <a:endParaRPr lang="ru-RU" sz="1273" b="1" dirty="0">
              <a:solidFill>
                <a:srgbClr val="000000"/>
              </a:solidFill>
              <a:latin typeface="Bliss Pro Light (Body)"/>
            </a:endParaRPr>
          </a:p>
        </p:txBody>
      </p:sp>
      <p:cxnSp>
        <p:nvCxnSpPr>
          <p:cNvPr id="45" name="Elbow Connector 40">
            <a:extLst>
              <a:ext uri="{FF2B5EF4-FFF2-40B4-BE49-F238E27FC236}">
                <a16:creationId xmlns:a16="http://schemas.microsoft.com/office/drawing/2014/main" id="{4616FDC4-2C1E-4EDB-ABCD-E86719178689}"/>
              </a:ext>
            </a:extLst>
          </p:cNvPr>
          <p:cNvCxnSpPr>
            <a:stCxn id="33" idx="1"/>
            <a:endCxn id="43" idx="1"/>
          </p:cNvCxnSpPr>
          <p:nvPr/>
        </p:nvCxnSpPr>
        <p:spPr>
          <a:xfrm rot="10800000" flipH="1" flipV="1">
            <a:off x="9268917" y="2272358"/>
            <a:ext cx="343719" cy="1675504"/>
          </a:xfrm>
          <a:prstGeom prst="bentConnector3">
            <a:avLst>
              <a:gd name="adj1" fmla="val -5291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41">
            <a:extLst>
              <a:ext uri="{FF2B5EF4-FFF2-40B4-BE49-F238E27FC236}">
                <a16:creationId xmlns:a16="http://schemas.microsoft.com/office/drawing/2014/main" id="{CBC6C625-5B13-4142-AB02-DCFEA7C23AB6}"/>
              </a:ext>
            </a:extLst>
          </p:cNvPr>
          <p:cNvCxnSpPr/>
          <p:nvPr/>
        </p:nvCxnSpPr>
        <p:spPr>
          <a:xfrm rot="16200000" flipH="1">
            <a:off x="9452761" y="1112311"/>
            <a:ext cx="343719" cy="1518089"/>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18F697B-B3B0-4F4B-9F53-D4E39E29EBD0}"/>
              </a:ext>
            </a:extLst>
          </p:cNvPr>
          <p:cNvSpPr/>
          <p:nvPr/>
        </p:nvSpPr>
        <p:spPr>
          <a:xfrm>
            <a:off x="9612635" y="4514588"/>
            <a:ext cx="2051055" cy="515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879"/>
            <a:r>
              <a:rPr lang="en-US" sz="1273" b="1" dirty="0">
                <a:solidFill>
                  <a:srgbClr val="000000"/>
                </a:solidFill>
                <a:latin typeface="Bliss Pro Light (Body)"/>
              </a:rPr>
              <a:t>Stability</a:t>
            </a:r>
            <a:endParaRPr lang="ru-RU" sz="1273" b="1" dirty="0">
              <a:solidFill>
                <a:srgbClr val="000000"/>
              </a:solidFill>
              <a:latin typeface="Bliss Pro Light (Body)"/>
            </a:endParaRPr>
          </a:p>
        </p:txBody>
      </p:sp>
      <p:sp>
        <p:nvSpPr>
          <p:cNvPr id="49" name="Rectangle 48">
            <a:extLst>
              <a:ext uri="{FF2B5EF4-FFF2-40B4-BE49-F238E27FC236}">
                <a16:creationId xmlns:a16="http://schemas.microsoft.com/office/drawing/2014/main" id="{45B3307A-037F-4507-9F2A-953FDAD6E647}"/>
              </a:ext>
            </a:extLst>
          </p:cNvPr>
          <p:cNvSpPr/>
          <p:nvPr/>
        </p:nvSpPr>
        <p:spPr>
          <a:xfrm>
            <a:off x="6197762" y="4691726"/>
            <a:ext cx="1890451" cy="515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879"/>
            <a:r>
              <a:rPr lang="en-US" sz="1273" b="1" dirty="0">
                <a:solidFill>
                  <a:srgbClr val="000000"/>
                </a:solidFill>
                <a:latin typeface="Bliss Pro Light (Body)"/>
              </a:rPr>
              <a:t>Validation of quality of the data</a:t>
            </a:r>
            <a:endParaRPr lang="ru-RU" sz="1273" b="1" dirty="0">
              <a:solidFill>
                <a:srgbClr val="000000"/>
              </a:solidFill>
              <a:latin typeface="Bliss Pro Light (Body)"/>
            </a:endParaRPr>
          </a:p>
        </p:txBody>
      </p:sp>
      <p:cxnSp>
        <p:nvCxnSpPr>
          <p:cNvPr id="50" name="Elbow Connector 45">
            <a:extLst>
              <a:ext uri="{FF2B5EF4-FFF2-40B4-BE49-F238E27FC236}">
                <a16:creationId xmlns:a16="http://schemas.microsoft.com/office/drawing/2014/main" id="{054C0DD5-CCC1-4380-97E6-DA8AC2197B61}"/>
              </a:ext>
            </a:extLst>
          </p:cNvPr>
          <p:cNvCxnSpPr>
            <a:stCxn id="32" idx="1"/>
            <a:endCxn id="49" idx="1"/>
          </p:cNvCxnSpPr>
          <p:nvPr/>
        </p:nvCxnSpPr>
        <p:spPr>
          <a:xfrm rot="10800000" flipH="1" flipV="1">
            <a:off x="5831733" y="2272358"/>
            <a:ext cx="366028" cy="2677157"/>
          </a:xfrm>
          <a:prstGeom prst="bentConnector3">
            <a:avLst>
              <a:gd name="adj1" fmla="val -49686"/>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46">
            <a:extLst>
              <a:ext uri="{FF2B5EF4-FFF2-40B4-BE49-F238E27FC236}">
                <a16:creationId xmlns:a16="http://schemas.microsoft.com/office/drawing/2014/main" id="{FA19321C-B38E-42A3-833A-C21813B65C45}"/>
              </a:ext>
            </a:extLst>
          </p:cNvPr>
          <p:cNvCxnSpPr>
            <a:cxnSpLocks/>
          </p:cNvCxnSpPr>
          <p:nvPr/>
        </p:nvCxnSpPr>
        <p:spPr>
          <a:xfrm rot="10800000" flipH="1" flipV="1">
            <a:off x="9277795" y="2272359"/>
            <a:ext cx="343718" cy="2500018"/>
          </a:xfrm>
          <a:prstGeom prst="bentConnector3">
            <a:avLst>
              <a:gd name="adj1" fmla="val -5542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48530E2F-41EC-47D5-BFAF-CD2F396D3A8E}"/>
              </a:ext>
            </a:extLst>
          </p:cNvPr>
          <p:cNvSpPr/>
          <p:nvPr/>
        </p:nvSpPr>
        <p:spPr>
          <a:xfrm>
            <a:off x="6180823" y="5308536"/>
            <a:ext cx="1890451" cy="736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879"/>
            <a:r>
              <a:rPr lang="en-US" sz="1273" b="1" dirty="0">
                <a:solidFill>
                  <a:srgbClr val="000000"/>
                </a:solidFill>
                <a:latin typeface="Bliss Pro Light (Body)"/>
              </a:rPr>
              <a:t>Reasonableness and</a:t>
            </a:r>
            <a:r>
              <a:rPr lang="ru-RU" sz="1273" b="1" dirty="0">
                <a:solidFill>
                  <a:srgbClr val="000000"/>
                </a:solidFill>
                <a:latin typeface="Bliss Pro Light (Body)"/>
              </a:rPr>
              <a:t> </a:t>
            </a:r>
            <a:r>
              <a:rPr lang="en-US" sz="1273" b="1" dirty="0">
                <a:solidFill>
                  <a:srgbClr val="000000"/>
                </a:solidFill>
                <a:latin typeface="Bliss Pro Light (Body)"/>
              </a:rPr>
              <a:t>applicability</a:t>
            </a:r>
            <a:r>
              <a:rPr lang="ru-RU" sz="1273" b="1" dirty="0">
                <a:solidFill>
                  <a:srgbClr val="000000"/>
                </a:solidFill>
                <a:latin typeface="Bliss Pro Light (Body)"/>
              </a:rPr>
              <a:t> </a:t>
            </a:r>
            <a:r>
              <a:rPr lang="en-US" sz="1273" b="1" dirty="0">
                <a:solidFill>
                  <a:srgbClr val="000000"/>
                </a:solidFill>
                <a:latin typeface="Bliss Pro Light (Body)"/>
              </a:rPr>
              <a:t>evaluation</a:t>
            </a:r>
            <a:endParaRPr lang="ru-RU" sz="1273" b="1" dirty="0">
              <a:solidFill>
                <a:srgbClr val="000000"/>
              </a:solidFill>
              <a:latin typeface="Bliss Pro Light (Body)"/>
            </a:endParaRPr>
          </a:p>
        </p:txBody>
      </p:sp>
      <p:cxnSp>
        <p:nvCxnSpPr>
          <p:cNvPr id="54" name="Elbow Connector 49">
            <a:extLst>
              <a:ext uri="{FF2B5EF4-FFF2-40B4-BE49-F238E27FC236}">
                <a16:creationId xmlns:a16="http://schemas.microsoft.com/office/drawing/2014/main" id="{8A839A20-E40C-4CA2-815A-49AE0EAB15E4}"/>
              </a:ext>
            </a:extLst>
          </p:cNvPr>
          <p:cNvCxnSpPr>
            <a:cxnSpLocks/>
            <a:stCxn id="32" idx="1"/>
            <a:endCxn id="53" idx="1"/>
          </p:cNvCxnSpPr>
          <p:nvPr/>
        </p:nvCxnSpPr>
        <p:spPr>
          <a:xfrm rot="10800000" flipH="1" flipV="1">
            <a:off x="5831733" y="2272358"/>
            <a:ext cx="349089" cy="3404509"/>
          </a:xfrm>
          <a:prstGeom prst="bentConnector3">
            <a:avLst>
              <a:gd name="adj1" fmla="val -50933"/>
            </a:avLst>
          </a:prstGeom>
          <a:ln w="19050">
            <a:tailEnd type="arrow"/>
          </a:ln>
        </p:spPr>
        <p:style>
          <a:lnRef idx="1">
            <a:schemeClr val="accent1"/>
          </a:lnRef>
          <a:fillRef idx="0">
            <a:schemeClr val="accent1"/>
          </a:fillRef>
          <a:effectRef idx="0">
            <a:schemeClr val="accent1"/>
          </a:effectRef>
          <a:fontRef idx="minor">
            <a:schemeClr val="tx1"/>
          </a:fontRef>
        </p:style>
      </p:cxnSp>
      <p:graphicFrame>
        <p:nvGraphicFramePr>
          <p:cNvPr id="55" name="Table 54">
            <a:extLst>
              <a:ext uri="{FF2B5EF4-FFF2-40B4-BE49-F238E27FC236}">
                <a16:creationId xmlns:a16="http://schemas.microsoft.com/office/drawing/2014/main" id="{AFE3B41F-300E-4F6E-B2EA-48DAAAF6A388}"/>
              </a:ext>
            </a:extLst>
          </p:cNvPr>
          <p:cNvGraphicFramePr>
            <a:graphicFrameLocks noGrp="1"/>
          </p:cNvGraphicFramePr>
          <p:nvPr>
            <p:extLst>
              <p:ext uri="{D42A27DB-BD31-4B8C-83A1-F6EECF244321}">
                <p14:modId xmlns:p14="http://schemas.microsoft.com/office/powerpoint/2010/main" val="1226384271"/>
              </p:ext>
            </p:extLst>
          </p:nvPr>
        </p:nvGraphicFramePr>
        <p:xfrm>
          <a:off x="558202" y="1120370"/>
          <a:ext cx="4671720" cy="5213039"/>
        </p:xfrm>
        <a:graphic>
          <a:graphicData uri="http://schemas.openxmlformats.org/drawingml/2006/table">
            <a:tbl>
              <a:tblPr firstRow="1" bandRow="1">
                <a:tableStyleId>{5C22544A-7EE6-4342-B048-85BDC9FD1C3A}</a:tableStyleId>
              </a:tblPr>
              <a:tblGrid>
                <a:gridCol w="1415564">
                  <a:extLst>
                    <a:ext uri="{9D8B030D-6E8A-4147-A177-3AD203B41FA5}">
                      <a16:colId xmlns:a16="http://schemas.microsoft.com/office/drawing/2014/main" val="3411858232"/>
                    </a:ext>
                  </a:extLst>
                </a:gridCol>
                <a:gridCol w="3256156">
                  <a:extLst>
                    <a:ext uri="{9D8B030D-6E8A-4147-A177-3AD203B41FA5}">
                      <a16:colId xmlns:a16="http://schemas.microsoft.com/office/drawing/2014/main" val="2044407140"/>
                    </a:ext>
                  </a:extLst>
                </a:gridCol>
              </a:tblGrid>
              <a:tr h="364755">
                <a:tc>
                  <a:txBody>
                    <a:bodyPr/>
                    <a:lstStyle/>
                    <a:p>
                      <a:pPr algn="ctr"/>
                      <a:r>
                        <a:rPr lang="en-US" sz="2000" dirty="0"/>
                        <a:t>Types</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2000" dirty="0"/>
                        <a:t>Description</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377874519"/>
                  </a:ext>
                </a:extLst>
              </a:tr>
              <a:tr h="925917">
                <a:tc>
                  <a:txBody>
                    <a:bodyPr/>
                    <a:lstStyle/>
                    <a:p>
                      <a:r>
                        <a:rPr lang="en-US" sz="2000" b="1" i="1" kern="1200" dirty="0">
                          <a:solidFill>
                            <a:schemeClr val="dk1"/>
                          </a:solidFill>
                          <a:latin typeface="+mn-lt"/>
                          <a:ea typeface="+mn-ea"/>
                          <a:cs typeface="+mn-cs"/>
                        </a:rPr>
                        <a:t>Initial</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ü"/>
                      </a:pPr>
                      <a:r>
                        <a:rPr lang="en-US" sz="2000" kern="1200" dirty="0">
                          <a:solidFill>
                            <a:schemeClr val="dk1"/>
                          </a:solidFill>
                          <a:latin typeface="+mn-lt"/>
                          <a:ea typeface="+mn-ea"/>
                          <a:cs typeface="+mn-cs"/>
                        </a:rPr>
                        <a:t>Conducted</a:t>
                      </a:r>
                      <a:r>
                        <a:rPr lang="en-US" sz="2000" kern="1200" baseline="0" dirty="0">
                          <a:solidFill>
                            <a:schemeClr val="dk1"/>
                          </a:solidFill>
                          <a:latin typeface="+mn-lt"/>
                          <a:ea typeface="+mn-ea"/>
                          <a:cs typeface="+mn-cs"/>
                        </a:rPr>
                        <a:t> before implementation of the model</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9360695"/>
                  </a:ext>
                </a:extLst>
              </a:tr>
              <a:tr h="2048240">
                <a:tc>
                  <a:txBody>
                    <a:bodyPr/>
                    <a:lstStyle/>
                    <a:p>
                      <a:r>
                        <a:rPr lang="en-US" sz="2000" b="1" i="1" kern="1200" dirty="0">
                          <a:solidFill>
                            <a:schemeClr val="dk1"/>
                          </a:solidFill>
                          <a:latin typeface="+mn-lt"/>
                          <a:ea typeface="+mn-ea"/>
                          <a:cs typeface="+mn-cs"/>
                        </a:rPr>
                        <a:t>Monitoring</a:t>
                      </a:r>
                      <a:endParaRPr lang="ru-RU" sz="20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ü"/>
                      </a:pPr>
                      <a:r>
                        <a:rPr lang="en-US" sz="2000" kern="1200" dirty="0">
                          <a:solidFill>
                            <a:schemeClr val="dk1"/>
                          </a:solidFill>
                          <a:latin typeface="+mn-lt"/>
                          <a:ea typeface="+mn-ea"/>
                          <a:cs typeface="+mn-cs"/>
                        </a:rPr>
                        <a:t>Conducted</a:t>
                      </a:r>
                      <a:r>
                        <a:rPr lang="en-US" sz="2000" kern="1200" baseline="0" dirty="0">
                          <a:solidFill>
                            <a:schemeClr val="dk1"/>
                          </a:solidFill>
                          <a:latin typeface="+mn-lt"/>
                          <a:ea typeface="+mn-ea"/>
                          <a:cs typeface="+mn-cs"/>
                        </a:rPr>
                        <a:t> monthly or quarterly</a:t>
                      </a:r>
                      <a:endParaRPr lang="ru-RU" sz="2000" dirty="0"/>
                    </a:p>
                    <a:p>
                      <a:pPr marL="285750" indent="-285750">
                        <a:buFont typeface="Wingdings" panose="05000000000000000000" pitchFamily="2" charset="2"/>
                        <a:buChar char="ü"/>
                      </a:pPr>
                      <a:r>
                        <a:rPr lang="en-US" sz="2000" baseline="0" dirty="0"/>
                        <a:t>Only key and standardized test</a:t>
                      </a:r>
                      <a:endParaRPr lang="ru-RU" sz="2000" baseline="0" dirty="0"/>
                    </a:p>
                    <a:p>
                      <a:pPr marL="285750" indent="-285750">
                        <a:buFont typeface="Wingdings" panose="05000000000000000000" pitchFamily="2" charset="2"/>
                        <a:buChar char="ü"/>
                      </a:pPr>
                      <a:r>
                        <a:rPr lang="en-US" sz="2000" baseline="0" dirty="0"/>
                        <a:t>Fail of monitoring</a:t>
                      </a:r>
                      <a:r>
                        <a:rPr lang="ru-RU" sz="2000" baseline="0" dirty="0"/>
                        <a:t> </a:t>
                      </a:r>
                      <a:r>
                        <a:rPr lang="en-US" sz="2000" baseline="0" dirty="0"/>
                        <a:t>is a trigger for unplanned regular validation</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5426066"/>
                  </a:ext>
                </a:extLst>
              </a:tr>
              <a:tr h="1585919">
                <a:tc>
                  <a:txBody>
                    <a:bodyPr/>
                    <a:lstStyle/>
                    <a:p>
                      <a:r>
                        <a:rPr lang="en-US" sz="2000" b="1" i="1" dirty="0"/>
                        <a:t>Regular</a:t>
                      </a:r>
                      <a:endParaRPr lang="ru-RU" sz="20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ü"/>
                      </a:pPr>
                      <a:r>
                        <a:rPr lang="en-US" sz="2000" dirty="0"/>
                        <a:t>Conducted annually</a:t>
                      </a:r>
                      <a:r>
                        <a:rPr lang="ru-RU" sz="2000" baseline="0" dirty="0"/>
                        <a:t>;</a:t>
                      </a:r>
                    </a:p>
                    <a:p>
                      <a:pPr marL="285750" indent="-285750">
                        <a:buFont typeface="Wingdings" panose="05000000000000000000" pitchFamily="2" charset="2"/>
                        <a:buChar char="ü"/>
                      </a:pPr>
                      <a:r>
                        <a:rPr lang="en-US" sz="2000" baseline="0" dirty="0"/>
                        <a:t>All tests calculated, high depth of analysis</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51321"/>
                  </a:ext>
                </a:extLst>
              </a:tr>
            </a:tbl>
          </a:graphicData>
        </a:graphic>
      </p:graphicFrame>
      <p:pic>
        <p:nvPicPr>
          <p:cNvPr id="44" name="Picture 43"/>
          <p:cNvPicPr>
            <a:picLocks noChangeAspect="1"/>
          </p:cNvPicPr>
          <p:nvPr/>
        </p:nvPicPr>
        <p:blipFill>
          <a:blip r:embed="rId5"/>
          <a:stretch>
            <a:fillRect/>
          </a:stretch>
        </p:blipFill>
        <p:spPr>
          <a:xfrm>
            <a:off x="333272" y="344424"/>
            <a:ext cx="609600" cy="533400"/>
          </a:xfrm>
          <a:prstGeom prst="rect">
            <a:avLst/>
          </a:prstGeom>
        </p:spPr>
      </p:pic>
      <p:sp>
        <p:nvSpPr>
          <p:cNvPr id="48" name="TextBox 47">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ru-RU"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6</a:t>
            </a: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 </a:t>
            </a: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Validation – general framework</a:t>
            </a:r>
            <a:endParaRPr lang="de-DE"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52" name="TextBox 51"/>
          <p:cNvSpPr txBox="1"/>
          <p:nvPr/>
        </p:nvSpPr>
        <p:spPr>
          <a:xfrm>
            <a:off x="11050859" y="213126"/>
            <a:ext cx="993995" cy="477054"/>
          </a:xfrm>
          <a:prstGeom prst="rect">
            <a:avLst/>
          </a:prstGeom>
          <a:noFill/>
          <a:ln>
            <a:solidFill>
              <a:srgbClr val="FF0000"/>
            </a:solidFill>
          </a:ln>
        </p:spPr>
        <p:txBody>
          <a:bodyPr wrap="square" rtlCol="0">
            <a:spAutoFit/>
          </a:bodyPr>
          <a:lstStyle/>
          <a:p>
            <a:pPr algn="ctr"/>
            <a:r>
              <a:rPr lang="en-US" sz="2500" b="1" dirty="0">
                <a:solidFill>
                  <a:srgbClr val="FF0000"/>
                </a:solidFill>
              </a:rPr>
              <a:t>IE 2.4</a:t>
            </a:r>
            <a:endParaRPr lang="ru-RU" sz="2500" b="1" dirty="0">
              <a:solidFill>
                <a:srgbClr val="FF0000"/>
              </a:solidFill>
            </a:endParaRPr>
          </a:p>
        </p:txBody>
      </p:sp>
    </p:spTree>
    <p:extLst>
      <p:ext uri="{BB962C8B-B14F-4D97-AF65-F5344CB8AC3E}">
        <p14:creationId xmlns:p14="http://schemas.microsoft.com/office/powerpoint/2010/main" val="423642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5" name="Объект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ctrTitle"/>
          </p:nvPr>
        </p:nvSpPr>
        <p:spPr>
          <a:xfrm>
            <a:off x="231228" y="281919"/>
            <a:ext cx="11782096" cy="939691"/>
          </a:xfrm>
        </p:spPr>
        <p:txBody>
          <a:bodyPr vert="horz">
            <a:normAutofit/>
          </a:bodyPr>
          <a:lstStyle/>
          <a:p>
            <a:pPr algn="l"/>
            <a:r>
              <a:rPr lang="en-US" sz="4200" dirty="0">
                <a:solidFill>
                  <a:srgbClr val="1F4E79"/>
                </a:solidFill>
                <a:latin typeface="SB Sans Display" panose="020B0503040504020204" pitchFamily="34" charset="0"/>
                <a:cs typeface="SB Sans Display" panose="020B0503040504020204" pitchFamily="34" charset="0"/>
              </a:rPr>
              <a:t>2.5 Model development, calibration and validation</a:t>
            </a:r>
            <a:endParaRPr lang="ru-RU" sz="4200" dirty="0">
              <a:solidFill>
                <a:srgbClr val="1F4E79"/>
              </a:solidFill>
              <a:latin typeface="SB Sans Display" panose="020B0503040504020204" pitchFamily="34" charset="0"/>
              <a:cs typeface="SB Sans Display" panose="020B0503040504020204" pitchFamily="34" charset="0"/>
            </a:endParaRPr>
          </a:p>
        </p:txBody>
      </p:sp>
      <p:sp>
        <p:nvSpPr>
          <p:cNvPr id="4" name="Номер слайда 3"/>
          <p:cNvSpPr>
            <a:spLocks noGrp="1"/>
          </p:cNvSpPr>
          <p:nvPr>
            <p:ph type="sldNum" sz="quarter" idx="12"/>
          </p:nvPr>
        </p:nvSpPr>
        <p:spPr/>
        <p:txBody>
          <a:bodyPr/>
          <a:lstStyle/>
          <a:p>
            <a:fld id="{48F63A3B-78C7-47BE-AE5E-E10140E04643}" type="slidenum">
              <a:rPr lang="en-US" smtClean="0"/>
              <a:t>37</a:t>
            </a:fld>
            <a:endParaRPr lang="en-US" dirty="0"/>
          </a:p>
        </p:txBody>
      </p:sp>
      <p:sp>
        <p:nvSpPr>
          <p:cNvPr id="7" name="Заголовок 1"/>
          <p:cNvSpPr txBox="1">
            <a:spLocks/>
          </p:cNvSpPr>
          <p:nvPr/>
        </p:nvSpPr>
        <p:spPr>
          <a:xfrm>
            <a:off x="698938" y="1450427"/>
            <a:ext cx="9144000" cy="17625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Credit risk management tools</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Role of credit committee</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Risk appetite and business planning metrics</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Risk of concentration</a:t>
            </a:r>
          </a:p>
        </p:txBody>
      </p:sp>
    </p:spTree>
    <p:extLst>
      <p:ext uri="{BB962C8B-B14F-4D97-AF65-F5344CB8AC3E}">
        <p14:creationId xmlns:p14="http://schemas.microsoft.com/office/powerpoint/2010/main" val="1459490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38</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Credit Risk management tools</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4" name="TextBox 3"/>
          <p:cNvSpPr txBox="1"/>
          <p:nvPr/>
        </p:nvSpPr>
        <p:spPr>
          <a:xfrm>
            <a:off x="381959" y="690180"/>
            <a:ext cx="6664793" cy="5509200"/>
          </a:xfrm>
          <a:prstGeom prst="rect">
            <a:avLst/>
          </a:prstGeom>
          <a:noFill/>
        </p:spPr>
        <p:txBody>
          <a:bodyPr wrap="square" rtlCol="0">
            <a:spAutoFit/>
          </a:bodyPr>
          <a:lstStyle/>
          <a:p>
            <a:r>
              <a:rPr lang="en-US" sz="2200" b="1" dirty="0"/>
              <a:t>Accept:</a:t>
            </a:r>
          </a:p>
          <a:p>
            <a:pPr marL="342900" indent="-342900">
              <a:buFont typeface="Arial" panose="020B0604020202020204" pitchFamily="34" charset="0"/>
              <a:buChar char="•"/>
            </a:pPr>
            <a:r>
              <a:rPr lang="en-US" sz="2200" dirty="0"/>
              <a:t>Thresholds on risk metrics or some other metrics</a:t>
            </a:r>
          </a:p>
          <a:p>
            <a:pPr marL="342900" indent="-342900">
              <a:buFont typeface="Arial" panose="020B0604020202020204" pitchFamily="34" charset="0"/>
              <a:buChar char="•"/>
            </a:pPr>
            <a:r>
              <a:rPr lang="en-US" sz="2200" dirty="0"/>
              <a:t>Limits</a:t>
            </a:r>
            <a:endParaRPr lang="ru-RU" sz="2200" dirty="0"/>
          </a:p>
          <a:p>
            <a:endParaRPr lang="en-US" sz="2200" b="1" dirty="0"/>
          </a:p>
          <a:p>
            <a:r>
              <a:rPr lang="en-US" sz="2200" b="1" dirty="0"/>
              <a:t>Share:</a:t>
            </a:r>
          </a:p>
          <a:p>
            <a:pPr marL="342900" indent="-342900">
              <a:buFont typeface="Arial" panose="020B0604020202020204" pitchFamily="34" charset="0"/>
              <a:buChar char="•"/>
            </a:pPr>
            <a:r>
              <a:rPr lang="en-US" sz="2200" dirty="0"/>
              <a:t>Insurance</a:t>
            </a:r>
          </a:p>
          <a:p>
            <a:pPr marL="342900" indent="-342900">
              <a:buFont typeface="Arial" panose="020B0604020202020204" pitchFamily="34" charset="0"/>
              <a:buChar char="•"/>
            </a:pPr>
            <a:r>
              <a:rPr lang="en-US" sz="2200" dirty="0"/>
              <a:t>Joint products</a:t>
            </a:r>
          </a:p>
          <a:p>
            <a:endParaRPr lang="en-US" sz="2200" b="1" dirty="0"/>
          </a:p>
          <a:p>
            <a:r>
              <a:rPr lang="en-US" sz="2200" b="1" dirty="0"/>
              <a:t>Control:</a:t>
            </a:r>
          </a:p>
          <a:p>
            <a:pPr marL="342900" indent="-342900">
              <a:buFont typeface="Arial" panose="020B0604020202020204" pitchFamily="34" charset="0"/>
              <a:buChar char="•"/>
            </a:pPr>
            <a:r>
              <a:rPr lang="en-US" sz="2200" dirty="0"/>
              <a:t>Reporting (watch list/warning signals and etc.)</a:t>
            </a:r>
            <a:endParaRPr lang="ru-RU" sz="2200" dirty="0"/>
          </a:p>
          <a:p>
            <a:pPr marL="342900" indent="-342900">
              <a:buFont typeface="Arial" panose="020B0604020202020204" pitchFamily="34" charset="0"/>
              <a:buChar char="•"/>
            </a:pPr>
            <a:r>
              <a:rPr lang="en-US" sz="2200" dirty="0"/>
              <a:t>Risk appetite limits and business planning</a:t>
            </a:r>
          </a:p>
          <a:p>
            <a:endParaRPr lang="en-US" sz="2200" dirty="0"/>
          </a:p>
          <a:p>
            <a:r>
              <a:rPr lang="en-US" sz="2200" b="1" dirty="0"/>
              <a:t>Mitigate:</a:t>
            </a:r>
          </a:p>
          <a:p>
            <a:pPr marL="342900" indent="-342900">
              <a:buFont typeface="Arial" panose="020B0604020202020204" pitchFamily="34" charset="0"/>
              <a:buChar char="•"/>
            </a:pPr>
            <a:r>
              <a:rPr lang="en-US" sz="2200" dirty="0"/>
              <a:t>Rejection</a:t>
            </a:r>
          </a:p>
          <a:p>
            <a:pPr marL="342900" indent="-342900">
              <a:buFont typeface="Arial" panose="020B0604020202020204" pitchFamily="34" charset="0"/>
              <a:buChar char="•"/>
            </a:pPr>
            <a:r>
              <a:rPr lang="en-US" sz="2200" dirty="0"/>
              <a:t>Collateral</a:t>
            </a:r>
          </a:p>
          <a:p>
            <a:pPr marL="342900" indent="-342900">
              <a:buFont typeface="Arial" panose="020B0604020202020204" pitchFamily="34" charset="0"/>
              <a:buChar char="•"/>
            </a:pPr>
            <a:r>
              <a:rPr lang="en-US" sz="2200" dirty="0"/>
              <a:t>Covenants</a:t>
            </a:r>
          </a:p>
        </p:txBody>
      </p:sp>
      <p:sp>
        <p:nvSpPr>
          <p:cNvPr id="5" name="TextBox 4">
            <a:extLst>
              <a:ext uri="{FF2B5EF4-FFF2-40B4-BE49-F238E27FC236}">
                <a16:creationId xmlns:a16="http://schemas.microsoft.com/office/drawing/2014/main" id="{73355769-D412-D3C2-74F7-D7AF21EE449F}"/>
              </a:ext>
            </a:extLst>
          </p:cNvPr>
          <p:cNvSpPr txBox="1"/>
          <p:nvPr/>
        </p:nvSpPr>
        <p:spPr>
          <a:xfrm>
            <a:off x="9901566" y="213126"/>
            <a:ext cx="993995" cy="477054"/>
          </a:xfrm>
          <a:prstGeom prst="rect">
            <a:avLst/>
          </a:prstGeom>
          <a:noFill/>
          <a:ln>
            <a:solidFill>
              <a:srgbClr val="FF0000"/>
            </a:solidFill>
          </a:ln>
        </p:spPr>
        <p:txBody>
          <a:bodyPr wrap="square" rtlCol="0">
            <a:spAutoFit/>
          </a:bodyPr>
          <a:lstStyle/>
          <a:p>
            <a:pPr algn="ctr"/>
            <a:r>
              <a:rPr lang="en-US" sz="2500" b="1" dirty="0">
                <a:solidFill>
                  <a:srgbClr val="FF0000"/>
                </a:solidFill>
              </a:rPr>
              <a:t>IE 2.</a:t>
            </a:r>
            <a:r>
              <a:rPr lang="ru-RU" sz="2500" b="1" dirty="0">
                <a:solidFill>
                  <a:srgbClr val="FF0000"/>
                </a:solidFill>
              </a:rPr>
              <a:t>5</a:t>
            </a:r>
          </a:p>
        </p:txBody>
      </p:sp>
      <p:sp>
        <p:nvSpPr>
          <p:cNvPr id="6" name="TextBox 5">
            <a:extLst>
              <a:ext uri="{FF2B5EF4-FFF2-40B4-BE49-F238E27FC236}">
                <a16:creationId xmlns:a16="http://schemas.microsoft.com/office/drawing/2014/main" id="{CA619FE2-AD0A-22C4-0ECD-37A148B68753}"/>
              </a:ext>
            </a:extLst>
          </p:cNvPr>
          <p:cNvSpPr txBox="1"/>
          <p:nvPr/>
        </p:nvSpPr>
        <p:spPr>
          <a:xfrm>
            <a:off x="11069034" y="213126"/>
            <a:ext cx="993995" cy="477054"/>
          </a:xfrm>
          <a:prstGeom prst="rect">
            <a:avLst/>
          </a:prstGeom>
          <a:noFill/>
          <a:ln>
            <a:solidFill>
              <a:srgbClr val="FF0000"/>
            </a:solidFill>
          </a:ln>
        </p:spPr>
        <p:txBody>
          <a:bodyPr wrap="square" rtlCol="0">
            <a:spAutoFit/>
          </a:bodyPr>
          <a:lstStyle/>
          <a:p>
            <a:pPr algn="ctr"/>
            <a:r>
              <a:rPr lang="en-US" sz="2500" b="1" dirty="0">
                <a:solidFill>
                  <a:srgbClr val="FF0000"/>
                </a:solidFill>
              </a:rPr>
              <a:t>IE 2.</a:t>
            </a:r>
            <a:r>
              <a:rPr lang="en-GB" sz="2500" b="1" dirty="0">
                <a:solidFill>
                  <a:srgbClr val="FF0000"/>
                </a:solidFill>
              </a:rPr>
              <a:t>6</a:t>
            </a:r>
            <a:endParaRPr lang="ru-RU" sz="2500" b="1" dirty="0">
              <a:solidFill>
                <a:srgbClr val="FF0000"/>
              </a:solidFill>
            </a:endParaRPr>
          </a:p>
        </p:txBody>
      </p:sp>
      <p:sp>
        <p:nvSpPr>
          <p:cNvPr id="7" name="Right Brace 6">
            <a:extLst>
              <a:ext uri="{FF2B5EF4-FFF2-40B4-BE49-F238E27FC236}">
                <a16:creationId xmlns:a16="http://schemas.microsoft.com/office/drawing/2014/main" id="{6930C1FA-9E6F-D5DC-092B-737784DFEBFC}"/>
              </a:ext>
            </a:extLst>
          </p:cNvPr>
          <p:cNvSpPr/>
          <p:nvPr/>
        </p:nvSpPr>
        <p:spPr>
          <a:xfrm>
            <a:off x="7323589" y="864066"/>
            <a:ext cx="385894" cy="53102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ectangle 7">
            <a:extLst>
              <a:ext uri="{FF2B5EF4-FFF2-40B4-BE49-F238E27FC236}">
                <a16:creationId xmlns:a16="http://schemas.microsoft.com/office/drawing/2014/main" id="{98B109C1-A67C-8582-5707-EDB1D5018628}"/>
              </a:ext>
            </a:extLst>
          </p:cNvPr>
          <p:cNvSpPr/>
          <p:nvPr/>
        </p:nvSpPr>
        <p:spPr>
          <a:xfrm>
            <a:off x="8061820" y="3070371"/>
            <a:ext cx="2833741" cy="11744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a:solidFill>
                  <a:schemeClr val="tx1"/>
                </a:solidFill>
              </a:rPr>
              <a:t>Loan origination strategy</a:t>
            </a:r>
          </a:p>
        </p:txBody>
      </p:sp>
    </p:spTree>
    <p:extLst>
      <p:ext uri="{BB962C8B-B14F-4D97-AF65-F5344CB8AC3E}">
        <p14:creationId xmlns:p14="http://schemas.microsoft.com/office/powerpoint/2010/main" val="4005937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39</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Credit committee</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4" name="TextBox 3"/>
          <p:cNvSpPr txBox="1"/>
          <p:nvPr/>
        </p:nvSpPr>
        <p:spPr>
          <a:xfrm>
            <a:off x="381959" y="882687"/>
            <a:ext cx="11418613" cy="535531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 credit committee is a group of executives who meet to make decisions and vote on loan approval.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committee is usually established by the bank's board of directors and consist of: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Members with vote:</a:t>
            </a:r>
            <a:r>
              <a:rPr lang="ru-RU"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risks, business, security, legal,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Members without vote: compliance, finance, treasury, collateral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main task of this committee is to </a:t>
            </a:r>
            <a:r>
              <a:rPr lang="en-US" b="1" dirty="0">
                <a:latin typeface="Arial" panose="020B0604020202020204" pitchFamily="34" charset="0"/>
                <a:cs typeface="Arial" panose="020B0604020202020204" pitchFamily="34" charset="0"/>
              </a:rPr>
              <a:t>agree or refuse on granting a particular loan</a:t>
            </a:r>
            <a:r>
              <a:rPr lang="en-US" dirty="0">
                <a:latin typeface="Arial" panose="020B0604020202020204" pitchFamily="34" charset="0"/>
                <a:cs typeface="Arial" panose="020B0604020202020204" pitchFamily="34" charset="0"/>
              </a:rPr>
              <a:t>, based on following information:</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Business plan and projected CF of the client (Quantitative analysis) - risks, business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Industry risk, market risk (Qualitative analysis) - risks, business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Expected PL on deal – finance, treasury</a:t>
            </a:r>
            <a:endParaRPr lang="ru-RU"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Risks of </a:t>
            </a:r>
            <a:r>
              <a:rPr lang="en-US" dirty="0" err="1">
                <a:latin typeface="Arial" panose="020B0604020202020204" pitchFamily="34" charset="0"/>
                <a:cs typeface="Arial" panose="020B0604020202020204" pitchFamily="34" charset="0"/>
              </a:rPr>
              <a:t>optionalities</a:t>
            </a:r>
            <a:r>
              <a:rPr lang="en-US" dirty="0">
                <a:latin typeface="Arial" panose="020B0604020202020204" pitchFamily="34" charset="0"/>
                <a:cs typeface="Arial" panose="020B0604020202020204" pitchFamily="34" charset="0"/>
              </a:rPr>
              <a:t> (explicitly and implicitly embedded derivatives) - finance, treasury</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Legal review of contract - legal</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Know your client (KYC) check - security</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Compliance check (sanctions, tax regime, other specific legal limitations) - compliance</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Evaluation of collateral/guarantees - collateral</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Integral assessment of abovementioned risks on the deal - risks</a:t>
            </a:r>
            <a:endParaRPr lang="ru-RU"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Other function is approval</a:t>
            </a:r>
            <a:r>
              <a:rPr lang="ru-RU"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 automated loan strategies (cut offs, routing of the deals, pricing and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99989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4</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Concept of Expected and Unexpected loss</a:t>
            </a:r>
            <a:r>
              <a:rPr lang="ru-RU"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 (</a:t>
            </a: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make a table</a:t>
            </a:r>
            <a:r>
              <a:rPr lang="ru-RU"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13" name="Прямоугольник 12"/>
          <p:cNvSpPr/>
          <p:nvPr/>
        </p:nvSpPr>
        <p:spPr>
          <a:xfrm>
            <a:off x="6815470" y="615749"/>
            <a:ext cx="5381478" cy="5940088"/>
          </a:xfrm>
          <a:prstGeom prst="rect">
            <a:avLst/>
          </a:prstGeom>
        </p:spPr>
        <p:txBody>
          <a:bodyPr wrap="square">
            <a:spAutoFit/>
          </a:bodyPr>
          <a:lstStyle/>
          <a:p>
            <a:r>
              <a:rPr lang="en-US" sz="2000" b="1" dirty="0">
                <a:solidFill>
                  <a:srgbClr val="111111"/>
                </a:solidFill>
                <a:latin typeface="SourceSansPro"/>
              </a:rPr>
              <a:t>Expected loss is: </a:t>
            </a:r>
          </a:p>
          <a:p>
            <a:r>
              <a:rPr lang="en-US" sz="2000" dirty="0">
                <a:solidFill>
                  <a:srgbClr val="111111"/>
                </a:solidFill>
                <a:latin typeface="SourceSansPro"/>
              </a:rPr>
              <a:t>- </a:t>
            </a:r>
            <a:r>
              <a:rPr lang="en-US" sz="2000" b="1" dirty="0">
                <a:solidFill>
                  <a:srgbClr val="111111"/>
                </a:solidFill>
                <a:latin typeface="SourceSansPro"/>
              </a:rPr>
              <a:t>Unbiased</a:t>
            </a:r>
            <a:r>
              <a:rPr lang="en-US" sz="2000" dirty="0">
                <a:solidFill>
                  <a:srgbClr val="111111"/>
                </a:solidFill>
                <a:latin typeface="SourceSansPro"/>
              </a:rPr>
              <a:t> assessment of the loss during “average” year =&gt; IFRS 9, regulatory provisions, EL for IRB</a:t>
            </a:r>
          </a:p>
          <a:p>
            <a:r>
              <a:rPr lang="en-US" sz="2000" dirty="0">
                <a:solidFill>
                  <a:srgbClr val="111111"/>
                </a:solidFill>
                <a:latin typeface="SourceSansPro"/>
              </a:rPr>
              <a:t>- Loss in terms of PL =&gt; affect capital directly</a:t>
            </a:r>
          </a:p>
          <a:p>
            <a:endParaRPr lang="en-US" sz="2000" dirty="0">
              <a:solidFill>
                <a:srgbClr val="111111"/>
              </a:solidFill>
              <a:latin typeface="SourceSansPro"/>
            </a:endParaRPr>
          </a:p>
          <a:p>
            <a:endParaRPr lang="en-US" sz="2000" dirty="0">
              <a:solidFill>
                <a:srgbClr val="111111"/>
              </a:solidFill>
              <a:latin typeface="SourceSansPro"/>
            </a:endParaRPr>
          </a:p>
          <a:p>
            <a:endParaRPr lang="en-US" sz="2000" dirty="0">
              <a:solidFill>
                <a:srgbClr val="111111"/>
              </a:solidFill>
              <a:latin typeface="SourceSansPro"/>
            </a:endParaRPr>
          </a:p>
          <a:p>
            <a:r>
              <a:rPr lang="en-US" sz="2000" b="1" dirty="0">
                <a:solidFill>
                  <a:srgbClr val="111111"/>
                </a:solidFill>
                <a:latin typeface="SourceSansPro"/>
              </a:rPr>
              <a:t>Unexpected loss is:</a:t>
            </a:r>
          </a:p>
          <a:p>
            <a:r>
              <a:rPr lang="en-US" sz="2000" dirty="0">
                <a:solidFill>
                  <a:srgbClr val="111111"/>
                </a:solidFill>
                <a:latin typeface="SourceSansPro"/>
              </a:rPr>
              <a:t>- </a:t>
            </a:r>
            <a:r>
              <a:rPr lang="en-US" sz="2000" b="1" dirty="0">
                <a:solidFill>
                  <a:srgbClr val="111111"/>
                </a:solidFill>
                <a:latin typeface="SourceSansPro"/>
              </a:rPr>
              <a:t>Conservative</a:t>
            </a:r>
            <a:r>
              <a:rPr lang="en-US" sz="2000" dirty="0">
                <a:solidFill>
                  <a:srgbClr val="111111"/>
                </a:solidFill>
                <a:latin typeface="SourceSansPro"/>
              </a:rPr>
              <a:t> assessment of the loss during economic downturn =&gt; RWA (IRB approach or standardized approach)</a:t>
            </a:r>
          </a:p>
          <a:p>
            <a:r>
              <a:rPr lang="en-US" sz="2000" dirty="0">
                <a:solidFill>
                  <a:srgbClr val="111111"/>
                </a:solidFill>
                <a:latin typeface="SourceSansPro"/>
              </a:rPr>
              <a:t>- Obligation for banks to held enough capital to absorb unexpected loss</a:t>
            </a:r>
          </a:p>
          <a:p>
            <a:endParaRPr lang="en-US" sz="2000" dirty="0">
              <a:solidFill>
                <a:srgbClr val="111111"/>
              </a:solidFill>
              <a:latin typeface="SourceSansPro"/>
            </a:endParaRPr>
          </a:p>
          <a:p>
            <a:endParaRPr lang="en-US" sz="2000" dirty="0">
              <a:solidFill>
                <a:srgbClr val="111111"/>
              </a:solidFill>
              <a:latin typeface="SourceSansPro"/>
            </a:endParaRPr>
          </a:p>
          <a:p>
            <a:r>
              <a:rPr lang="en-US" sz="2000" b="1" dirty="0">
                <a:solidFill>
                  <a:srgbClr val="111111"/>
                </a:solidFill>
                <a:latin typeface="SourceSansPro"/>
              </a:rPr>
              <a:t>Potential loss:</a:t>
            </a:r>
          </a:p>
          <a:p>
            <a:r>
              <a:rPr lang="en-US" sz="2000" dirty="0">
                <a:solidFill>
                  <a:srgbClr val="111111"/>
                </a:solidFill>
                <a:latin typeface="SourceSansPro"/>
              </a:rPr>
              <a:t>- 100% loss has vanishingly small probability and bank should not able to survive such type of loss</a:t>
            </a:r>
          </a:p>
        </p:txBody>
      </p:sp>
      <p:pic>
        <p:nvPicPr>
          <p:cNvPr id="4" name="Рисунок 3"/>
          <p:cNvPicPr>
            <a:picLocks noChangeAspect="1"/>
          </p:cNvPicPr>
          <p:nvPr/>
        </p:nvPicPr>
        <p:blipFill>
          <a:blip r:embed="rId2"/>
          <a:stretch>
            <a:fillRect/>
          </a:stretch>
        </p:blipFill>
        <p:spPr>
          <a:xfrm>
            <a:off x="381959" y="690180"/>
            <a:ext cx="6518571" cy="2688149"/>
          </a:xfrm>
          <a:prstGeom prst="rect">
            <a:avLst/>
          </a:prstGeom>
        </p:spPr>
      </p:pic>
      <p:pic>
        <p:nvPicPr>
          <p:cNvPr id="9" name="Рисунок 8"/>
          <p:cNvPicPr>
            <a:picLocks noChangeAspect="1"/>
          </p:cNvPicPr>
          <p:nvPr/>
        </p:nvPicPr>
        <p:blipFill>
          <a:blip r:embed="rId3"/>
          <a:stretch>
            <a:fillRect/>
          </a:stretch>
        </p:blipFill>
        <p:spPr>
          <a:xfrm>
            <a:off x="381959" y="3138292"/>
            <a:ext cx="6518571" cy="3255535"/>
          </a:xfrm>
          <a:prstGeom prst="rect">
            <a:avLst/>
          </a:prstGeom>
        </p:spPr>
      </p:pic>
      <p:cxnSp>
        <p:nvCxnSpPr>
          <p:cNvPr id="17" name="Прямая со стрелкой 16"/>
          <p:cNvCxnSpPr/>
          <p:nvPr/>
        </p:nvCxnSpPr>
        <p:spPr>
          <a:xfrm flipH="1">
            <a:off x="4561368" y="3276514"/>
            <a:ext cx="1297172" cy="10934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8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40</a:t>
            </a:fld>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11664632"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a:ea typeface="等线" panose="02010600030101010101" pitchFamily="2" charset="-122"/>
                <a:cs typeface="Arial" panose="020B0604020202020204" pitchFamily="34" charset="0"/>
              </a:rPr>
              <a:t>Risk appetite limits (KPI for risk) and business planning risk metrics (KPI for business)</a:t>
            </a:r>
            <a:endParaRPr lang="ru-RU" altLang="zh-CN" sz="2500" kern="0" dirty="0">
              <a:solidFill>
                <a:srgbClr val="5B9BD5">
                  <a:lumMod val="50000"/>
                </a:srgbClr>
              </a:solidFill>
              <a:latin typeface="Arial" panose="020B0604020202020204" pitchFamily="34" charset="0"/>
              <a:ea typeface="等线"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5" name="Прямоугольник 4"/>
              <p:cNvSpPr/>
              <p:nvPr/>
            </p:nvSpPr>
            <p:spPr>
              <a:xfrm>
                <a:off x="381958" y="788081"/>
                <a:ext cx="10971842" cy="2677913"/>
              </a:xfrm>
              <a:prstGeom prst="rect">
                <a:avLst/>
              </a:prstGeom>
            </p:spPr>
            <p:txBody>
              <a:bodyPr wrap="square">
                <a:spAutoFit/>
              </a:bodyPr>
              <a:lstStyle/>
              <a:p>
                <a:pPr marL="342900" indent="-342900">
                  <a:spcBef>
                    <a:spcPts val="600"/>
                  </a:spcBef>
                  <a:buFontTx/>
                  <a:buAutoNum type="arabicPeriod"/>
                </a:pPr>
                <a:r>
                  <a:rPr lang="en-US" sz="1600" dirty="0">
                    <a:latin typeface="Arial" panose="020B0604020202020204" pitchFamily="34" charset="0"/>
                    <a:cs typeface="Arial" panose="020B0604020202020204" pitchFamily="34" charset="0"/>
                  </a:rPr>
                  <a:t>LLP/CP (in roe tree) = Cost of risk (</a:t>
                </a:r>
                <a:r>
                  <a:rPr lang="en-US" sz="1600" dirty="0" err="1">
                    <a:latin typeface="Arial" panose="020B0604020202020204" pitchFamily="34" charset="0"/>
                    <a:cs typeface="Arial" panose="020B0604020202020204" pitchFamily="34" charset="0"/>
                  </a:rPr>
                  <a:t>CoR</a:t>
                </a:r>
                <a:r>
                  <a:rPr lang="en-US" sz="1600" dirty="0">
                    <a:latin typeface="Arial" panose="020B0604020202020204" pitchFamily="34" charset="0"/>
                    <a:cs typeface="Arial" panose="020B0604020202020204" pitchFamily="34" charset="0"/>
                  </a:rPr>
                  <a:t>) =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𝐴𝑑𝑑𝑖𝑡𝑖𝑜𝑛𝑠</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m:t>
                        </m:r>
                        <m:r>
                          <a:rPr lang="en-US" sz="1600" i="1">
                            <a:latin typeface="Cambria Math" panose="02040503050406030204" pitchFamily="18" charset="0"/>
                          </a:rPr>
                          <m:t>𝑙𝑜𝑎𝑛</m:t>
                        </m:r>
                        <m:r>
                          <a:rPr lang="en-US" sz="1600" i="1">
                            <a:latin typeface="Cambria Math" panose="02040503050406030204" pitchFamily="18" charset="0"/>
                          </a:rPr>
                          <m:t> </m:t>
                        </m:r>
                        <m:r>
                          <a:rPr lang="en-US" sz="1600" i="1">
                            <a:latin typeface="Cambria Math" panose="02040503050406030204" pitchFamily="18" charset="0"/>
                          </a:rPr>
                          <m:t>𝑙𝑜𝑠𝑠</m:t>
                        </m:r>
                        <m:r>
                          <a:rPr lang="en-US" sz="1600" i="1">
                            <a:latin typeface="Cambria Math" panose="02040503050406030204" pitchFamily="18" charset="0"/>
                          </a:rPr>
                          <m:t> </m:t>
                        </m:r>
                        <m:r>
                          <a:rPr lang="en-US" sz="1600" i="1">
                            <a:latin typeface="Cambria Math" panose="02040503050406030204" pitchFamily="18" charset="0"/>
                          </a:rPr>
                          <m:t>𝑝𝑟𝑜𝑣𝑖𝑠𝑖𝑜𝑛</m:t>
                        </m:r>
                        <m:r>
                          <a:rPr lang="en-US" sz="1600" i="1">
                            <a:latin typeface="Cambria Math" panose="02040503050406030204" pitchFamily="18" charset="0"/>
                          </a:rPr>
                          <m:t> </m:t>
                        </m:r>
                        <m:r>
                          <a:rPr lang="en-US" sz="1600" i="1">
                            <a:latin typeface="Cambria Math" panose="02040503050406030204" pitchFamily="18" charset="0"/>
                          </a:rPr>
                          <m:t>𝑝𝑒𝑟</m:t>
                        </m:r>
                        <m:r>
                          <a:rPr lang="en-US" sz="1600" i="1">
                            <a:latin typeface="Cambria Math" panose="02040503050406030204" pitchFamily="18" charset="0"/>
                          </a:rPr>
                          <m:t> </m:t>
                        </m:r>
                        <m:r>
                          <a:rPr lang="en-US" sz="1600" i="1">
                            <a:latin typeface="Cambria Math" panose="02040503050406030204" pitchFamily="18" charset="0"/>
                          </a:rPr>
                          <m:t>𝑝𝑒𝑟𝑖𝑜𝑑</m:t>
                        </m:r>
                      </m:num>
                      <m:den>
                        <m:r>
                          <a:rPr lang="en-US" sz="1600" i="1">
                            <a:latin typeface="Cambria Math" panose="02040503050406030204" pitchFamily="18" charset="0"/>
                          </a:rPr>
                          <m:t>𝐴𝑣𝑒𝑟𝑎𝑔𝑒</m:t>
                        </m:r>
                        <m:r>
                          <a:rPr lang="en-US" sz="1600" i="1">
                            <a:latin typeface="Cambria Math" panose="02040503050406030204" pitchFamily="18" charset="0"/>
                          </a:rPr>
                          <m:t> </m:t>
                        </m:r>
                        <m:r>
                          <a:rPr lang="en-US" sz="1600" i="1">
                            <a:latin typeface="Cambria Math" panose="02040503050406030204" pitchFamily="18" charset="0"/>
                          </a:rPr>
                          <m:t>𝑙𝑜𝑎𝑛𝑠</m:t>
                        </m:r>
                        <m:r>
                          <a:rPr lang="en-US" sz="1600" i="1">
                            <a:latin typeface="Cambria Math" panose="02040503050406030204" pitchFamily="18" charset="0"/>
                          </a:rPr>
                          <m:t> </m:t>
                        </m:r>
                        <m:r>
                          <a:rPr lang="en-US" sz="1600" i="1">
                            <a:latin typeface="Cambria Math" panose="02040503050406030204" pitchFamily="18" charset="0"/>
                          </a:rPr>
                          <m:t>𝑝𝑒𝑟</m:t>
                        </m:r>
                        <m:r>
                          <a:rPr lang="en-US" sz="1600" i="1">
                            <a:latin typeface="Cambria Math" panose="02040503050406030204" pitchFamily="18" charset="0"/>
                          </a:rPr>
                          <m:t> </m:t>
                        </m:r>
                        <m:r>
                          <a:rPr lang="en-US" sz="1600" i="1">
                            <a:latin typeface="Cambria Math" panose="02040503050406030204" pitchFamily="18" charset="0"/>
                          </a:rPr>
                          <m:t>𝑝𝑒𝑟𝑖𝑜𝑑</m:t>
                        </m:r>
                      </m:den>
                    </m:f>
                  </m:oMath>
                </a14:m>
                <a:endParaRPr lang="en-US" sz="1600" i="1" dirty="0">
                  <a:latin typeface="Arial" panose="020B0604020202020204" pitchFamily="34" charset="0"/>
                  <a:cs typeface="Arial" panose="020B0604020202020204" pitchFamily="34" charset="0"/>
                </a:endParaRPr>
              </a:p>
              <a:p>
                <a:pPr marL="342900" indent="-342900">
                  <a:spcBef>
                    <a:spcPts val="600"/>
                  </a:spcBef>
                  <a:buAutoNum type="arabicPeriod"/>
                </a:pPr>
                <a:r>
                  <a:rPr lang="en-US" sz="1600" dirty="0">
                    <a:latin typeface="Arial" panose="020B0604020202020204" pitchFamily="34" charset="0"/>
                    <a:cs typeface="Arial" panose="020B0604020202020204" pitchFamily="34" charset="0"/>
                  </a:rPr>
                  <a:t>Provision for loan impairment ratio (PLI ratio) =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𝐿𝑜𝑎𝑛</m:t>
                        </m:r>
                        <m:r>
                          <a:rPr lang="en-US" sz="1600" i="1">
                            <a:latin typeface="Cambria Math" panose="02040503050406030204" pitchFamily="18" charset="0"/>
                          </a:rPr>
                          <m:t> </m:t>
                        </m:r>
                        <m:r>
                          <a:rPr lang="en-US" sz="1600" i="1">
                            <a:latin typeface="Cambria Math" panose="02040503050406030204" pitchFamily="18" charset="0"/>
                          </a:rPr>
                          <m:t>𝑙𝑜𝑠𝑠</m:t>
                        </m:r>
                        <m:r>
                          <a:rPr lang="en-US" sz="1600" i="1">
                            <a:latin typeface="Cambria Math" panose="02040503050406030204" pitchFamily="18" charset="0"/>
                          </a:rPr>
                          <m:t> </m:t>
                        </m:r>
                        <m:r>
                          <a:rPr lang="en-US" sz="1600" i="1">
                            <a:latin typeface="Cambria Math" panose="02040503050406030204" pitchFamily="18" charset="0"/>
                          </a:rPr>
                          <m:t>𝑝𝑟𝑜𝑣𝑖𝑠𝑖𝑜𝑛</m:t>
                        </m:r>
                        <m:r>
                          <a:rPr lang="en-US" sz="1600" i="1">
                            <a:latin typeface="Cambria Math" panose="02040503050406030204" pitchFamily="18" charset="0"/>
                          </a:rPr>
                          <m:t> </m:t>
                        </m:r>
                        <m:r>
                          <a:rPr lang="en-US" sz="1600" i="1">
                            <a:latin typeface="Cambria Math" panose="02040503050406030204" pitchFamily="18" charset="0"/>
                          </a:rPr>
                          <m:t>𝑜𝑛</m:t>
                        </m:r>
                        <m:r>
                          <a:rPr lang="en-US" sz="1600" i="1">
                            <a:latin typeface="Cambria Math" panose="02040503050406030204" pitchFamily="18" charset="0"/>
                          </a:rPr>
                          <m:t> </m:t>
                        </m:r>
                        <m:r>
                          <a:rPr lang="en-US" sz="1600" i="1">
                            <a:latin typeface="Cambria Math" panose="02040503050406030204" pitchFamily="18" charset="0"/>
                          </a:rPr>
                          <m:t>𝑑𝑎𝑡𝑒</m:t>
                        </m:r>
                      </m:num>
                      <m:den>
                        <m:r>
                          <a:rPr lang="en-US" sz="1600" i="1">
                            <a:latin typeface="Cambria Math" panose="02040503050406030204" pitchFamily="18" charset="0"/>
                          </a:rPr>
                          <m:t>𝐿𝑜𝑎𝑛𝑠</m:t>
                        </m:r>
                        <m:r>
                          <a:rPr lang="en-US" sz="1600" i="1">
                            <a:latin typeface="Cambria Math" panose="02040503050406030204" pitchFamily="18" charset="0"/>
                          </a:rPr>
                          <m:t> </m:t>
                        </m:r>
                        <m:r>
                          <a:rPr lang="en-US" sz="1600" i="1">
                            <a:latin typeface="Cambria Math" panose="02040503050406030204" pitchFamily="18" charset="0"/>
                          </a:rPr>
                          <m:t>𝑜𝑛</m:t>
                        </m:r>
                        <m:r>
                          <a:rPr lang="en-US" sz="1600" i="1">
                            <a:latin typeface="Cambria Math" panose="02040503050406030204" pitchFamily="18" charset="0"/>
                          </a:rPr>
                          <m:t> </m:t>
                        </m:r>
                        <m:r>
                          <a:rPr lang="en-US" sz="1600" i="1">
                            <a:latin typeface="Cambria Math" panose="02040503050406030204" pitchFamily="18" charset="0"/>
                          </a:rPr>
                          <m:t>𝑑𝑎𝑡𝑒</m:t>
                        </m:r>
                      </m:den>
                    </m:f>
                  </m:oMath>
                </a14:m>
                <a:endParaRPr lang="en-US" sz="1600" dirty="0">
                  <a:latin typeface="Arial" panose="020B0604020202020204" pitchFamily="34" charset="0"/>
                  <a:cs typeface="Arial" panose="020B0604020202020204" pitchFamily="34" charset="0"/>
                </a:endParaRPr>
              </a:p>
              <a:p>
                <a:pPr marL="342900" indent="-342900">
                  <a:spcBef>
                    <a:spcPts val="600"/>
                  </a:spcBef>
                  <a:buAutoNum type="arabicPeriod"/>
                </a:pPr>
                <a:r>
                  <a:rPr lang="en-US" sz="1600" dirty="0">
                    <a:latin typeface="Arial" panose="020B0604020202020204" pitchFamily="34" charset="0"/>
                    <a:cs typeface="Arial" panose="020B0604020202020204" pitchFamily="34" charset="0"/>
                  </a:rPr>
                  <a:t>Non performing loans ratio (NPL ratio) =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𝐿𝑜𝑎𝑛𝑠</m:t>
                        </m:r>
                        <m:r>
                          <a:rPr lang="en-US" sz="1600" i="1">
                            <a:latin typeface="Cambria Math" panose="02040503050406030204" pitchFamily="18" charset="0"/>
                          </a:rPr>
                          <m:t> </m:t>
                        </m:r>
                        <m:r>
                          <a:rPr lang="en-US" sz="1600" i="1">
                            <a:latin typeface="Cambria Math" panose="02040503050406030204" pitchFamily="18" charset="0"/>
                          </a:rPr>
                          <m:t>𝑖𝑛</m:t>
                        </m:r>
                        <m:r>
                          <a:rPr lang="en-US" sz="1600" i="1">
                            <a:latin typeface="Cambria Math" panose="02040503050406030204" pitchFamily="18" charset="0"/>
                          </a:rPr>
                          <m:t> </m:t>
                        </m:r>
                        <m:r>
                          <a:rPr lang="en-US" sz="1600" b="0" i="1" smtClean="0">
                            <a:latin typeface="Cambria Math" panose="02040503050406030204" pitchFamily="18" charset="0"/>
                          </a:rPr>
                          <m:t>𝑑𝑒𝑓𝑎𝑢𝑙𝑡</m:t>
                        </m:r>
                        <m:r>
                          <a:rPr lang="en-US" sz="1600" i="1">
                            <a:latin typeface="Cambria Math" panose="02040503050406030204" pitchFamily="18" charset="0"/>
                          </a:rPr>
                          <m:t> </m:t>
                        </m:r>
                        <m:r>
                          <a:rPr lang="en-US" sz="1600" i="1">
                            <a:latin typeface="Cambria Math" panose="02040503050406030204" pitchFamily="18" charset="0"/>
                          </a:rPr>
                          <m:t>𝑜𝑛</m:t>
                        </m:r>
                        <m:r>
                          <a:rPr lang="en-US" sz="1600" i="1">
                            <a:latin typeface="Cambria Math" panose="02040503050406030204" pitchFamily="18" charset="0"/>
                          </a:rPr>
                          <m:t> </m:t>
                        </m:r>
                        <m:r>
                          <a:rPr lang="en-US" sz="1600" i="1">
                            <a:latin typeface="Cambria Math" panose="02040503050406030204" pitchFamily="18" charset="0"/>
                          </a:rPr>
                          <m:t>𝑑𝑎𝑡𝑒</m:t>
                        </m:r>
                      </m:num>
                      <m:den>
                        <m:r>
                          <a:rPr lang="en-US" sz="1600" i="1">
                            <a:latin typeface="Cambria Math" panose="02040503050406030204" pitchFamily="18" charset="0"/>
                          </a:rPr>
                          <m:t>𝐿𝑜𝑎𝑛𝑠</m:t>
                        </m:r>
                        <m:r>
                          <a:rPr lang="en-US" sz="1600" i="1">
                            <a:latin typeface="Cambria Math" panose="02040503050406030204" pitchFamily="18" charset="0"/>
                          </a:rPr>
                          <m:t> </m:t>
                        </m:r>
                        <m:r>
                          <a:rPr lang="en-US" sz="1600" i="1">
                            <a:latin typeface="Cambria Math" panose="02040503050406030204" pitchFamily="18" charset="0"/>
                          </a:rPr>
                          <m:t>𝑜𝑛</m:t>
                        </m:r>
                        <m:r>
                          <a:rPr lang="en-US" sz="1600" i="1">
                            <a:latin typeface="Cambria Math" panose="02040503050406030204" pitchFamily="18" charset="0"/>
                          </a:rPr>
                          <m:t> </m:t>
                        </m:r>
                        <m:r>
                          <a:rPr lang="en-US" sz="1600" i="1">
                            <a:latin typeface="Cambria Math" panose="02040503050406030204" pitchFamily="18" charset="0"/>
                          </a:rPr>
                          <m:t>𝑑𝑎𝑡𝑒</m:t>
                        </m:r>
                      </m:den>
                    </m:f>
                  </m:oMath>
                </a14:m>
                <a:endParaRPr lang="en-US" sz="1600" dirty="0">
                  <a:latin typeface="Arial" panose="020B0604020202020204" pitchFamily="34" charset="0"/>
                  <a:cs typeface="Arial" panose="020B0604020202020204" pitchFamily="34" charset="0"/>
                </a:endParaRPr>
              </a:p>
              <a:p>
                <a:pPr marL="342900" indent="-342900">
                  <a:spcBef>
                    <a:spcPts val="600"/>
                  </a:spcBef>
                  <a:buAutoNum type="arabicPeriod"/>
                </a:pPr>
                <a:r>
                  <a:rPr lang="en-US" sz="1600" dirty="0">
                    <a:latin typeface="Arial" panose="020B0604020202020204" pitchFamily="34" charset="0"/>
                    <a:cs typeface="Arial" panose="020B0604020202020204" pitchFamily="34" charset="0"/>
                  </a:rPr>
                  <a:t>0+ overdue ratio =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𝐿𝑜𝑎𝑛𝑠</m:t>
                        </m:r>
                        <m:r>
                          <a:rPr lang="en-US" sz="1600" i="1">
                            <a:latin typeface="Cambria Math" panose="02040503050406030204" pitchFamily="18" charset="0"/>
                          </a:rPr>
                          <m:t> </m:t>
                        </m:r>
                        <m:r>
                          <a:rPr lang="en-US" sz="1600" b="0" i="1" smtClean="0">
                            <a:latin typeface="Cambria Math" panose="02040503050406030204" pitchFamily="18" charset="0"/>
                          </a:rPr>
                          <m:t>𝑤𝑖𝑡h</m:t>
                        </m:r>
                        <m:r>
                          <a:rPr lang="en-US" sz="1600" b="0" i="1" smtClean="0">
                            <a:latin typeface="Cambria Math" panose="02040503050406030204" pitchFamily="18" charset="0"/>
                          </a:rPr>
                          <m:t> </m:t>
                        </m:r>
                        <m:r>
                          <a:rPr lang="en-US" sz="1600" b="0" i="1" smtClean="0">
                            <a:latin typeface="Cambria Math" panose="02040503050406030204" pitchFamily="18" charset="0"/>
                          </a:rPr>
                          <m:t>𝑜𝑣𝑒𝑟𝑑𝑢𝑒</m:t>
                        </m:r>
                        <m:r>
                          <a:rPr lang="en-US" sz="1600" b="0" i="1" smtClean="0">
                            <a:latin typeface="Cambria Math" panose="02040503050406030204" pitchFamily="18" charset="0"/>
                          </a:rPr>
                          <m:t> 0+ </m:t>
                        </m:r>
                        <m:r>
                          <a:rPr lang="en-US" sz="1600" i="1">
                            <a:latin typeface="Cambria Math" panose="02040503050406030204" pitchFamily="18" charset="0"/>
                          </a:rPr>
                          <m:t>𝑜𝑛</m:t>
                        </m:r>
                        <m:r>
                          <a:rPr lang="en-US" sz="1600" i="1">
                            <a:latin typeface="Cambria Math" panose="02040503050406030204" pitchFamily="18" charset="0"/>
                          </a:rPr>
                          <m:t> </m:t>
                        </m:r>
                        <m:r>
                          <a:rPr lang="en-US" sz="1600" i="1">
                            <a:latin typeface="Cambria Math" panose="02040503050406030204" pitchFamily="18" charset="0"/>
                          </a:rPr>
                          <m:t>𝑑𝑎𝑡𝑒</m:t>
                        </m:r>
                      </m:num>
                      <m:den>
                        <m:r>
                          <a:rPr lang="en-US" sz="1600" i="1">
                            <a:latin typeface="Cambria Math" panose="02040503050406030204" pitchFamily="18" charset="0"/>
                          </a:rPr>
                          <m:t>𝐿𝑜𝑎𝑛𝑠</m:t>
                        </m:r>
                        <m:r>
                          <a:rPr lang="en-US" sz="1600" i="1">
                            <a:latin typeface="Cambria Math" panose="02040503050406030204" pitchFamily="18" charset="0"/>
                          </a:rPr>
                          <m:t> </m:t>
                        </m:r>
                        <m:r>
                          <a:rPr lang="en-US" sz="1600" i="1">
                            <a:latin typeface="Cambria Math" panose="02040503050406030204" pitchFamily="18" charset="0"/>
                          </a:rPr>
                          <m:t>𝑜𝑛</m:t>
                        </m:r>
                        <m:r>
                          <a:rPr lang="en-US" sz="1600" i="1">
                            <a:latin typeface="Cambria Math" panose="02040503050406030204" pitchFamily="18" charset="0"/>
                          </a:rPr>
                          <m:t> </m:t>
                        </m:r>
                        <m:r>
                          <a:rPr lang="en-US" sz="1600" i="1">
                            <a:latin typeface="Cambria Math" panose="02040503050406030204" pitchFamily="18" charset="0"/>
                          </a:rPr>
                          <m:t>𝑑𝑎𝑡𝑒</m:t>
                        </m:r>
                      </m:den>
                    </m:f>
                  </m:oMath>
                </a14:m>
                <a:endParaRPr lang="en-US" sz="1600" dirty="0">
                  <a:latin typeface="Arial" panose="020B0604020202020204" pitchFamily="34" charset="0"/>
                  <a:cs typeface="Arial" panose="020B0604020202020204" pitchFamily="34" charset="0"/>
                </a:endParaRPr>
              </a:p>
              <a:p>
                <a:pPr marL="342900" indent="-342900">
                  <a:spcBef>
                    <a:spcPts val="600"/>
                  </a:spcBef>
                  <a:buAutoNum type="arabicPeriod"/>
                </a:pPr>
                <a:r>
                  <a:rPr lang="en-US" sz="1600" dirty="0">
                    <a:latin typeface="Arial" panose="020B0604020202020204" pitchFamily="34" charset="0"/>
                    <a:cs typeface="Arial" panose="020B0604020202020204" pitchFamily="34" charset="0"/>
                  </a:rPr>
                  <a:t>RWA density on credit risk =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𝑅𝑊𝐴</m:t>
                        </m:r>
                        <m:r>
                          <a:rPr lang="en-US" sz="1600" i="1">
                            <a:latin typeface="Cambria Math" panose="02040503050406030204" pitchFamily="18" charset="0"/>
                          </a:rPr>
                          <m:t> </m:t>
                        </m:r>
                        <m:r>
                          <a:rPr lang="en-US" sz="1600" i="1">
                            <a:latin typeface="Cambria Math" panose="02040503050406030204" pitchFamily="18" charset="0"/>
                          </a:rPr>
                          <m:t>𝑔𝑒𝑛𝑒𝑟𝑎𝑡𝑒𝑑</m:t>
                        </m:r>
                        <m:r>
                          <a:rPr lang="en-US" sz="1600" i="1">
                            <a:latin typeface="Cambria Math" panose="02040503050406030204" pitchFamily="18" charset="0"/>
                          </a:rPr>
                          <m:t> </m:t>
                        </m:r>
                        <m:r>
                          <a:rPr lang="en-US" sz="1600" i="1">
                            <a:latin typeface="Cambria Math" panose="02040503050406030204" pitchFamily="18" charset="0"/>
                          </a:rPr>
                          <m:t>𝑏𝑦</m:t>
                        </m:r>
                        <m:r>
                          <a:rPr lang="en-US" sz="1600" i="1">
                            <a:latin typeface="Cambria Math" panose="02040503050406030204" pitchFamily="18" charset="0"/>
                          </a:rPr>
                          <m:t> </m:t>
                        </m:r>
                        <m:r>
                          <a:rPr lang="en-US" sz="1600" i="1">
                            <a:latin typeface="Cambria Math" panose="02040503050406030204" pitchFamily="18" charset="0"/>
                          </a:rPr>
                          <m:t>𝑙𝑜𝑎𝑛𝑠</m:t>
                        </m:r>
                        <m:r>
                          <a:rPr lang="en-US" sz="1600" i="1">
                            <a:latin typeface="Cambria Math" panose="02040503050406030204" pitchFamily="18" charset="0"/>
                          </a:rPr>
                          <m:t> </m:t>
                        </m:r>
                        <m:r>
                          <a:rPr lang="en-US" sz="1600" i="1">
                            <a:latin typeface="Cambria Math" panose="02040503050406030204" pitchFamily="18" charset="0"/>
                          </a:rPr>
                          <m:t>𝑜𝑛</m:t>
                        </m:r>
                        <m:r>
                          <a:rPr lang="en-US" sz="1600" i="1">
                            <a:latin typeface="Cambria Math" panose="02040503050406030204" pitchFamily="18" charset="0"/>
                          </a:rPr>
                          <m:t> </m:t>
                        </m:r>
                        <m:r>
                          <a:rPr lang="en-US" sz="1600" i="1">
                            <a:latin typeface="Cambria Math" panose="02040503050406030204" pitchFamily="18" charset="0"/>
                          </a:rPr>
                          <m:t>𝑑𝑎𝑡𝑒</m:t>
                        </m:r>
                      </m:num>
                      <m:den>
                        <m:r>
                          <a:rPr lang="en-US" sz="1600" i="1">
                            <a:latin typeface="Cambria Math" panose="02040503050406030204" pitchFamily="18" charset="0"/>
                          </a:rPr>
                          <m:t>𝐿𝑜𝑎𝑛𝑠</m:t>
                        </m:r>
                        <m:r>
                          <a:rPr lang="en-US" sz="1600" i="1">
                            <a:latin typeface="Cambria Math" panose="02040503050406030204" pitchFamily="18" charset="0"/>
                          </a:rPr>
                          <m:t> </m:t>
                        </m:r>
                        <m:r>
                          <a:rPr lang="en-US" sz="1600" i="1">
                            <a:latin typeface="Cambria Math" panose="02040503050406030204" pitchFamily="18" charset="0"/>
                          </a:rPr>
                          <m:t>𝑜𝑛</m:t>
                        </m:r>
                        <m:r>
                          <a:rPr lang="en-US" sz="1600" i="1">
                            <a:latin typeface="Cambria Math" panose="02040503050406030204" pitchFamily="18" charset="0"/>
                          </a:rPr>
                          <m:t> </m:t>
                        </m:r>
                        <m:r>
                          <a:rPr lang="en-US" sz="1600" i="1">
                            <a:latin typeface="Cambria Math" panose="02040503050406030204" pitchFamily="18" charset="0"/>
                          </a:rPr>
                          <m:t>𝑑𝑎𝑡𝑒</m:t>
                        </m:r>
                      </m:den>
                    </m:f>
                  </m:oMath>
                </a14:m>
                <a:endParaRPr lang="en-US" sz="1600" dirty="0">
                  <a:latin typeface="Arial" panose="020B0604020202020204" pitchFamily="34" charset="0"/>
                  <a:cs typeface="Arial" panose="020B0604020202020204" pitchFamily="34" charset="0"/>
                </a:endParaRPr>
              </a:p>
              <a:p>
                <a:pPr marL="342900" indent="-342900">
                  <a:spcBef>
                    <a:spcPts val="600"/>
                  </a:spcBef>
                  <a:buAutoNum type="arabicPeriod"/>
                </a:pPr>
                <a:r>
                  <a:rPr lang="en-US" sz="1600" dirty="0" err="1">
                    <a:latin typeface="Arial" panose="020B0604020202020204" pitchFamily="34" charset="0"/>
                    <a:cs typeface="Arial" panose="020B0604020202020204" pitchFamily="34" charset="0"/>
                  </a:rPr>
                  <a:t>RoRWA</a:t>
                </a:r>
                <a:r>
                  <a:rPr lang="en-US" sz="1600" dirty="0">
                    <a:latin typeface="Arial" panose="020B0604020202020204" pitchFamily="34" charset="0"/>
                    <a:cs typeface="Arial" panose="020B0604020202020204" pitchFamily="34" charset="0"/>
                  </a:rPr>
                  <a:t> or RAROC or ROE = </a:t>
                </a:r>
                <a14:m>
                  <m:oMath xmlns:m="http://schemas.openxmlformats.org/officeDocument/2006/math">
                    <m:f>
                      <m:fPr>
                        <m:ctrlPr>
                          <a:rPr lang="en-US" sz="1600" i="1">
                            <a:latin typeface="Cambria Math" panose="02040503050406030204" pitchFamily="18" charset="0"/>
                          </a:rPr>
                        </m:ctrlPr>
                      </m:fPr>
                      <m:num>
                        <m:r>
                          <a:rPr lang="en-US" sz="1600" b="0" i="1" smtClean="0">
                            <a:latin typeface="Cambria Math" panose="02040503050406030204" pitchFamily="18" charset="0"/>
                          </a:rPr>
                          <m:t>𝑅𝑖𝑠𝑘</m:t>
                        </m:r>
                        <m:r>
                          <a:rPr lang="en-US" sz="1600" b="0" i="1" smtClean="0">
                            <a:latin typeface="Cambria Math" panose="02040503050406030204" pitchFamily="18" charset="0"/>
                          </a:rPr>
                          <m:t> </m:t>
                        </m:r>
                        <m:r>
                          <a:rPr lang="en-US" sz="1600" b="0" i="1" smtClean="0">
                            <a:latin typeface="Cambria Math" panose="02040503050406030204" pitchFamily="18" charset="0"/>
                          </a:rPr>
                          <m:t>𝑎𝑑𝑗𝑢𝑠𝑡𝑒𝑑</m:t>
                        </m:r>
                        <m:r>
                          <a:rPr lang="en-US" sz="1600" b="0" i="1" smtClean="0">
                            <a:latin typeface="Cambria Math" panose="02040503050406030204" pitchFamily="18" charset="0"/>
                          </a:rPr>
                          <m:t> </m:t>
                        </m:r>
                        <m:r>
                          <a:rPr lang="en-US" sz="1600" b="0" i="1" smtClean="0">
                            <a:latin typeface="Cambria Math" panose="02040503050406030204" pitchFamily="18" charset="0"/>
                          </a:rPr>
                          <m:t>𝑟𝑒𝑡𝑢𝑟𝑛</m:t>
                        </m:r>
                      </m:num>
                      <m:den>
                        <m:r>
                          <a:rPr lang="en-US" sz="1600" b="0" i="1" smtClean="0">
                            <a:latin typeface="Cambria Math" panose="02040503050406030204" pitchFamily="18" charset="0"/>
                          </a:rPr>
                          <m:t>𝐶𝑎𝑝𝑖𝑡𝑎𝑙</m:t>
                        </m:r>
                        <m:r>
                          <a:rPr lang="en-US" sz="1600" b="0" i="1" smtClean="0">
                            <a:latin typeface="Cambria Math" panose="02040503050406030204" pitchFamily="18" charset="0"/>
                          </a:rPr>
                          <m:t> (</m:t>
                        </m:r>
                        <m:r>
                          <a:rPr lang="en-US" sz="1600" b="0" i="1" smtClean="0">
                            <a:latin typeface="Cambria Math" panose="02040503050406030204" pitchFamily="18" charset="0"/>
                          </a:rPr>
                          <m:t>𝑟𝑒𝑔𝑢𝑙𝑎𝑡𝑜𝑟𝑦</m:t>
                        </m:r>
                        <m:r>
                          <a:rPr lang="en-US" sz="1600" b="0" i="1" smtClean="0">
                            <a:latin typeface="Cambria Math" panose="02040503050406030204" pitchFamily="18" charset="0"/>
                          </a:rPr>
                          <m:t> </m:t>
                        </m:r>
                        <m:r>
                          <a:rPr lang="en-US" sz="1600" b="0" i="1" smtClean="0">
                            <a:latin typeface="Cambria Math" panose="02040503050406030204" pitchFamily="18" charset="0"/>
                          </a:rPr>
                          <m:t>𝑜𝑟</m:t>
                        </m:r>
                        <m:r>
                          <a:rPr lang="en-US" sz="1600" b="0" i="1" smtClean="0">
                            <a:latin typeface="Cambria Math" panose="02040503050406030204" pitchFamily="18" charset="0"/>
                          </a:rPr>
                          <m:t> </m:t>
                        </m:r>
                        <m:r>
                          <a:rPr lang="en-US" sz="1600" b="0" i="1" smtClean="0">
                            <a:latin typeface="Cambria Math" panose="02040503050406030204" pitchFamily="18" charset="0"/>
                          </a:rPr>
                          <m:t>𝑒𝑐𝑜𝑛𝑜𝑚𝑖𝑐𝑎𝑙</m:t>
                        </m:r>
                        <m:r>
                          <a:rPr lang="en-US" sz="1600" b="0" i="1" smtClean="0">
                            <a:latin typeface="Cambria Math" panose="02040503050406030204" pitchFamily="18" charset="0"/>
                          </a:rPr>
                          <m:t> </m:t>
                        </m:r>
                        <m:r>
                          <a:rPr lang="en-US" sz="1600" b="0" i="1" smtClean="0">
                            <a:latin typeface="Cambria Math" panose="02040503050406030204" pitchFamily="18" charset="0"/>
                          </a:rPr>
                          <m:t>𝑜𝑟</m:t>
                        </m:r>
                        <m:r>
                          <a:rPr lang="en-US" sz="1600" b="0" i="1" smtClean="0">
                            <a:latin typeface="Cambria Math" panose="02040503050406030204" pitchFamily="18" charset="0"/>
                          </a:rPr>
                          <m:t> </m:t>
                        </m:r>
                        <m:r>
                          <a:rPr lang="en-US" sz="1600" b="0" i="1" smtClean="0">
                            <a:latin typeface="Cambria Math" panose="02040503050406030204" pitchFamily="18" charset="0"/>
                          </a:rPr>
                          <m:t>𝑠h𝑎𝑟𝑒</m:t>
                        </m:r>
                        <m:r>
                          <a:rPr lang="en-US" sz="1600" b="0" i="1" smtClean="0">
                            <a:latin typeface="Cambria Math" panose="02040503050406030204" pitchFamily="18" charset="0"/>
                          </a:rPr>
                          <m:t> </m:t>
                        </m:r>
                        <m:r>
                          <a:rPr lang="en-US" sz="1600" b="0" i="1" smtClean="0">
                            <a:latin typeface="Cambria Math" panose="02040503050406030204" pitchFamily="18" charset="0"/>
                          </a:rPr>
                          <m:t>𝑐𝑎𝑝𝑖𝑡𝑎𝑙</m:t>
                        </m:r>
                        <m:r>
                          <a:rPr lang="en-US" sz="1600" b="0" i="1" smtClean="0">
                            <a:latin typeface="Cambria Math" panose="02040503050406030204" pitchFamily="18" charset="0"/>
                          </a:rPr>
                          <m:t>)</m:t>
                        </m:r>
                      </m:den>
                    </m:f>
                  </m:oMath>
                </a14:m>
                <a:endParaRPr lang="en-US" sz="1600" dirty="0">
                  <a:latin typeface="Arial" panose="020B0604020202020204" pitchFamily="34" charset="0"/>
                  <a:cs typeface="Arial" panose="020B0604020202020204" pitchFamily="34" charset="0"/>
                </a:endParaRPr>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381958" y="788081"/>
                <a:ext cx="10971842" cy="2677913"/>
              </a:xfrm>
              <a:prstGeom prst="rect">
                <a:avLst/>
              </a:prstGeom>
              <a:blipFill>
                <a:blip r:embed="rId2"/>
                <a:stretch>
                  <a:fillRect l="-222"/>
                </a:stretch>
              </a:blipFill>
            </p:spPr>
            <p:txBody>
              <a:bodyPr/>
              <a:lstStyle/>
              <a:p>
                <a:r>
                  <a:rPr lang="en-GB">
                    <a:noFill/>
                  </a:rPr>
                  <a:t> </a:t>
                </a:r>
              </a:p>
            </p:txBody>
          </p:sp>
        </mc:Fallback>
      </mc:AlternateContent>
      <p:sp>
        <p:nvSpPr>
          <p:cNvPr id="6" name="Прямоугольник 5"/>
          <p:cNvSpPr/>
          <p:nvPr/>
        </p:nvSpPr>
        <p:spPr>
          <a:xfrm>
            <a:off x="1823517" y="4070693"/>
            <a:ext cx="2832410" cy="2609238"/>
          </a:xfrm>
          <a:prstGeom prst="rect">
            <a:avLst/>
          </a:prstGeom>
          <a:solidFill>
            <a:schemeClr val="accent5">
              <a:lumMod val="20000"/>
              <a:lumOff val="80000"/>
            </a:schemeClr>
          </a:solid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cxnSp>
        <p:nvCxnSpPr>
          <p:cNvPr id="7" name="Прямая соединительная линия 6"/>
          <p:cNvCxnSpPr/>
          <p:nvPr/>
        </p:nvCxnSpPr>
        <p:spPr>
          <a:xfrm flipV="1">
            <a:off x="674941" y="4650676"/>
            <a:ext cx="718138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4941" y="4304868"/>
            <a:ext cx="92555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0,5%</a:t>
            </a:r>
            <a:endParaRPr lang="ru-RU" sz="1400" dirty="0">
              <a:latin typeface="Arial" panose="020B0604020202020204" pitchFamily="34" charset="0"/>
              <a:cs typeface="Arial" panose="020B0604020202020204" pitchFamily="34" charset="0"/>
            </a:endParaRPr>
          </a:p>
        </p:txBody>
      </p:sp>
      <p:sp>
        <p:nvSpPr>
          <p:cNvPr id="9" name="Прямоугольник 8"/>
          <p:cNvSpPr/>
          <p:nvPr/>
        </p:nvSpPr>
        <p:spPr>
          <a:xfrm>
            <a:off x="1902499" y="4277308"/>
            <a:ext cx="2675369"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Business plan limits</a:t>
            </a:r>
            <a:endParaRPr lang="ru-RU" sz="1400" dirty="0">
              <a:latin typeface="Arial" panose="020B0604020202020204" pitchFamily="34" charset="0"/>
              <a:cs typeface="Arial" panose="020B0604020202020204" pitchFamily="34" charset="0"/>
            </a:endParaRPr>
          </a:p>
        </p:txBody>
      </p:sp>
      <p:cxnSp>
        <p:nvCxnSpPr>
          <p:cNvPr id="10" name="Прямая соединительная линия 9"/>
          <p:cNvCxnSpPr/>
          <p:nvPr/>
        </p:nvCxnSpPr>
        <p:spPr>
          <a:xfrm flipV="1">
            <a:off x="674941" y="5433485"/>
            <a:ext cx="7181385"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4941" y="5078049"/>
            <a:ext cx="92555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0,7%</a:t>
            </a:r>
            <a:endParaRPr lang="ru-RU" sz="1400" dirty="0">
              <a:latin typeface="Arial" panose="020B0604020202020204" pitchFamily="34" charset="0"/>
              <a:cs typeface="Arial" panose="020B0604020202020204" pitchFamily="34" charset="0"/>
            </a:endParaRPr>
          </a:p>
        </p:txBody>
      </p:sp>
      <p:sp>
        <p:nvSpPr>
          <p:cNvPr id="12" name="Прямоугольник 11"/>
          <p:cNvSpPr/>
          <p:nvPr/>
        </p:nvSpPr>
        <p:spPr>
          <a:xfrm>
            <a:off x="1902499" y="5060115"/>
            <a:ext cx="2675369"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Yellow risk appetite limit</a:t>
            </a:r>
            <a:endParaRPr lang="ru-RU" sz="1400" dirty="0">
              <a:latin typeface="Arial" panose="020B0604020202020204" pitchFamily="34" charset="0"/>
              <a:cs typeface="Arial" panose="020B0604020202020204" pitchFamily="34" charset="0"/>
            </a:endParaRPr>
          </a:p>
        </p:txBody>
      </p:sp>
      <p:cxnSp>
        <p:nvCxnSpPr>
          <p:cNvPr id="16" name="Прямая соединительная линия 15"/>
          <p:cNvCxnSpPr/>
          <p:nvPr/>
        </p:nvCxnSpPr>
        <p:spPr>
          <a:xfrm flipV="1">
            <a:off x="674941" y="6244757"/>
            <a:ext cx="718138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4941" y="5812322"/>
            <a:ext cx="92555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1,5%</a:t>
            </a:r>
            <a:endParaRPr lang="ru-RU" sz="1400" dirty="0">
              <a:latin typeface="Arial" panose="020B0604020202020204" pitchFamily="34" charset="0"/>
              <a:cs typeface="Arial" panose="020B0604020202020204" pitchFamily="34" charset="0"/>
            </a:endParaRPr>
          </a:p>
        </p:txBody>
      </p:sp>
      <p:sp>
        <p:nvSpPr>
          <p:cNvPr id="18" name="Прямоугольник 17"/>
          <p:cNvSpPr/>
          <p:nvPr/>
        </p:nvSpPr>
        <p:spPr>
          <a:xfrm>
            <a:off x="1902499" y="5770193"/>
            <a:ext cx="2675369"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Red risk appetite limit</a:t>
            </a:r>
            <a:endParaRPr lang="ru-RU" sz="1400" dirty="0">
              <a:latin typeface="Arial" panose="020B0604020202020204" pitchFamily="34" charset="0"/>
              <a:cs typeface="Arial" panose="020B0604020202020204" pitchFamily="34" charset="0"/>
            </a:endParaRPr>
          </a:p>
        </p:txBody>
      </p:sp>
      <p:sp>
        <p:nvSpPr>
          <p:cNvPr id="19" name="TextBox 18"/>
          <p:cNvSpPr txBox="1"/>
          <p:nvPr/>
        </p:nvSpPr>
        <p:spPr>
          <a:xfrm>
            <a:off x="497461" y="3549139"/>
            <a:ext cx="246406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On example of </a:t>
            </a:r>
            <a:r>
              <a:rPr lang="en-US" b="1" dirty="0" err="1">
                <a:latin typeface="Arial" panose="020B0604020202020204" pitchFamily="34" charset="0"/>
                <a:cs typeface="Arial" panose="020B0604020202020204" pitchFamily="34" charset="0"/>
              </a:rPr>
              <a:t>CoR</a:t>
            </a:r>
            <a:r>
              <a:rPr lang="en-US" b="1" dirty="0">
                <a:latin typeface="Arial" panose="020B0604020202020204" pitchFamily="34" charset="0"/>
                <a:cs typeface="Arial" panose="020B0604020202020204" pitchFamily="34" charset="0"/>
              </a:rPr>
              <a:t>:</a:t>
            </a:r>
            <a:endParaRPr lang="ru-RU" b="1" dirty="0">
              <a:latin typeface="Arial" panose="020B0604020202020204" pitchFamily="34" charset="0"/>
              <a:cs typeface="Arial" panose="020B0604020202020204" pitchFamily="34" charset="0"/>
            </a:endParaRPr>
          </a:p>
        </p:txBody>
      </p:sp>
      <p:sp>
        <p:nvSpPr>
          <p:cNvPr id="20" name="TextBox 19"/>
          <p:cNvSpPr txBox="1"/>
          <p:nvPr/>
        </p:nvSpPr>
        <p:spPr>
          <a:xfrm>
            <a:off x="4814742" y="4215769"/>
            <a:ext cx="56631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Consider revision of business plan and calibration of loan strategy</a:t>
            </a:r>
            <a:endParaRPr lang="ru-RU" sz="1400" dirty="0">
              <a:latin typeface="Arial" panose="020B0604020202020204" pitchFamily="34" charset="0"/>
              <a:cs typeface="Arial" panose="020B0604020202020204" pitchFamily="34" charset="0"/>
            </a:endParaRPr>
          </a:p>
        </p:txBody>
      </p:sp>
      <p:sp>
        <p:nvSpPr>
          <p:cNvPr id="21" name="TextBox 20"/>
          <p:cNvSpPr txBox="1"/>
          <p:nvPr/>
        </p:nvSpPr>
        <p:spPr>
          <a:xfrm>
            <a:off x="4814742" y="5038756"/>
            <a:ext cx="500302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Inform board of directors and</a:t>
            </a:r>
            <a:r>
              <a:rPr lang="ru-RU"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perform actions</a:t>
            </a:r>
            <a:endParaRPr lang="ru-RU" sz="1400" dirty="0">
              <a:latin typeface="Arial" panose="020B0604020202020204" pitchFamily="34" charset="0"/>
              <a:cs typeface="Arial" panose="020B0604020202020204" pitchFamily="34" charset="0"/>
            </a:endParaRPr>
          </a:p>
        </p:txBody>
      </p:sp>
      <p:sp>
        <p:nvSpPr>
          <p:cNvPr id="22" name="TextBox 21"/>
          <p:cNvSpPr txBox="1"/>
          <p:nvPr/>
        </p:nvSpPr>
        <p:spPr>
          <a:xfrm>
            <a:off x="4814742" y="5768268"/>
            <a:ext cx="396877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Inform regulator and provide remediation plan</a:t>
            </a:r>
            <a:endParaRPr lang="ru-RU" sz="1400" dirty="0">
              <a:latin typeface="Arial" panose="020B0604020202020204" pitchFamily="34" charset="0"/>
              <a:cs typeface="Arial" panose="020B0604020202020204" pitchFamily="34" charset="0"/>
            </a:endParaRPr>
          </a:p>
        </p:txBody>
      </p:sp>
      <p:sp>
        <p:nvSpPr>
          <p:cNvPr id="23" name="TextBox 22"/>
          <p:cNvSpPr txBox="1"/>
          <p:nvPr/>
        </p:nvSpPr>
        <p:spPr>
          <a:xfrm>
            <a:off x="4814742" y="3721186"/>
            <a:ext cx="2820202"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If breached:</a:t>
            </a:r>
            <a:endParaRPr lang="ru-RU"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702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41</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Introduction</a:t>
            </a:r>
            <a:r>
              <a:rPr lang="en-US" altLang="zh-CN" sz="2500" b="1"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rPr>
              <a:t> to banking finance – Balance sheet of the Bank</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5" name="Рисунок 4"/>
          <p:cNvPicPr>
            <a:picLocks noChangeAspect="1"/>
          </p:cNvPicPr>
          <p:nvPr/>
        </p:nvPicPr>
        <p:blipFill>
          <a:blip r:embed="rId2"/>
          <a:stretch>
            <a:fillRect/>
          </a:stretch>
        </p:blipFill>
        <p:spPr>
          <a:xfrm>
            <a:off x="381959" y="1019502"/>
            <a:ext cx="11212184" cy="4885011"/>
          </a:xfrm>
          <a:prstGeom prst="rect">
            <a:avLst/>
          </a:prstGeom>
        </p:spPr>
      </p:pic>
      <p:sp>
        <p:nvSpPr>
          <p:cNvPr id="6" name="TextBox 5"/>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IE1.1</a:t>
            </a:r>
            <a:endParaRPr lang="ru-RU" sz="2500" b="1" dirty="0">
              <a:solidFill>
                <a:srgbClr val="FF0000"/>
              </a:solidFill>
            </a:endParaRPr>
          </a:p>
        </p:txBody>
      </p:sp>
    </p:spTree>
    <p:extLst>
      <p:ext uri="{BB962C8B-B14F-4D97-AF65-F5344CB8AC3E}">
        <p14:creationId xmlns:p14="http://schemas.microsoft.com/office/powerpoint/2010/main" val="523865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42</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Introduction</a:t>
            </a:r>
            <a:r>
              <a:rPr lang="en-US" altLang="zh-CN" sz="2500" b="1"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rPr>
              <a:t> to banking finance – P&amp;L of the Bank</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3" name="Рисунок 2"/>
          <p:cNvPicPr>
            <a:picLocks noChangeAspect="1"/>
          </p:cNvPicPr>
          <p:nvPr/>
        </p:nvPicPr>
        <p:blipFill>
          <a:blip r:embed="rId2"/>
          <a:stretch>
            <a:fillRect/>
          </a:stretch>
        </p:blipFill>
        <p:spPr>
          <a:xfrm>
            <a:off x="381959" y="910318"/>
            <a:ext cx="11359712" cy="5148950"/>
          </a:xfrm>
          <a:prstGeom prst="rect">
            <a:avLst/>
          </a:prstGeom>
        </p:spPr>
      </p:pic>
      <p:sp>
        <p:nvSpPr>
          <p:cNvPr id="5" name="TextBox 4"/>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IE1.1</a:t>
            </a:r>
            <a:endParaRPr lang="ru-RU" sz="2500" b="1" dirty="0">
              <a:solidFill>
                <a:srgbClr val="FF0000"/>
              </a:solidFill>
            </a:endParaRPr>
          </a:p>
        </p:txBody>
      </p:sp>
    </p:spTree>
    <p:extLst>
      <p:ext uri="{BB962C8B-B14F-4D97-AF65-F5344CB8AC3E}">
        <p14:creationId xmlns:p14="http://schemas.microsoft.com/office/powerpoint/2010/main" val="4181444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43</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a:ea typeface="等线" panose="02010600030101010101" pitchFamily="2" charset="-122"/>
                <a:cs typeface="Arial" panose="020B0604020202020204" pitchFamily="34" charset="0"/>
              </a:rPr>
              <a:t>Risk of concentration</a:t>
            </a:r>
            <a:endParaRPr lang="ru-RU" altLang="zh-CN" sz="2500" kern="0" dirty="0">
              <a:solidFill>
                <a:srgbClr val="5B9BD5">
                  <a:lumMod val="50000"/>
                </a:srgbClr>
              </a:solidFill>
              <a:latin typeface="Arial" panose="020B0604020202020204" pitchFamily="34" charset="0"/>
              <a:ea typeface="等线" panose="02010600030101010101" pitchFamily="2" charset="-122"/>
              <a:cs typeface="Arial" panose="020B0604020202020204" pitchFamily="34" charset="0"/>
            </a:endParaRPr>
          </a:p>
        </p:txBody>
      </p:sp>
      <p:sp>
        <p:nvSpPr>
          <p:cNvPr id="5" name="TextBox 4"/>
          <p:cNvSpPr txBox="1"/>
          <p:nvPr/>
        </p:nvSpPr>
        <p:spPr>
          <a:xfrm>
            <a:off x="1806721" y="723013"/>
            <a:ext cx="10101743" cy="492443"/>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rPr>
              <a:t>Theory                                                         Practice</a:t>
            </a:r>
            <a:endParaRPr lang="ru-RU" sz="2600" dirty="0">
              <a:latin typeface="Arial" panose="020B0604020202020204" pitchFamily="34" charset="0"/>
              <a:cs typeface="Arial" panose="020B0604020202020204" pitchFamily="34" charset="0"/>
            </a:endParaRPr>
          </a:p>
        </p:txBody>
      </p:sp>
      <p:cxnSp>
        <p:nvCxnSpPr>
          <p:cNvPr id="7" name="Прямая соединительная линия 6"/>
          <p:cNvCxnSpPr/>
          <p:nvPr/>
        </p:nvCxnSpPr>
        <p:spPr>
          <a:xfrm>
            <a:off x="6050170" y="551129"/>
            <a:ext cx="0" cy="6127531"/>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26125" y="1215456"/>
            <a:ext cx="5943192" cy="5355312"/>
          </a:xfrm>
          <a:prstGeom prst="rect">
            <a:avLst/>
          </a:prstGeom>
          <a:noFill/>
        </p:spPr>
        <p:txBody>
          <a:bodyPr wrap="square" rtlCol="0">
            <a:spAutoFit/>
          </a:bodyPr>
          <a:lstStyle/>
          <a:p>
            <a:r>
              <a:rPr lang="en-US" dirty="0"/>
              <a:t>EBA GL recommends to assess and manage concentration risk in:</a:t>
            </a:r>
          </a:p>
          <a:p>
            <a:pPr marL="285750" indent="-285750">
              <a:buFont typeface="Arial" panose="020B0604020202020204" pitchFamily="34" charset="0"/>
              <a:buChar char="•"/>
            </a:pPr>
            <a:r>
              <a:rPr lang="en-US" dirty="0"/>
              <a:t>Credit risk</a:t>
            </a:r>
          </a:p>
          <a:p>
            <a:pPr marL="285750" indent="-285750">
              <a:buFont typeface="Arial" panose="020B0604020202020204" pitchFamily="34" charset="0"/>
              <a:buChar char="•"/>
            </a:pPr>
            <a:r>
              <a:rPr lang="en-US" dirty="0"/>
              <a:t>Market risk</a:t>
            </a:r>
          </a:p>
          <a:p>
            <a:pPr marL="285750" indent="-285750">
              <a:buFont typeface="Arial" panose="020B0604020202020204" pitchFamily="34" charset="0"/>
              <a:buChar char="•"/>
            </a:pPr>
            <a:r>
              <a:rPr lang="en-US" dirty="0"/>
              <a:t>Operational risk</a:t>
            </a:r>
          </a:p>
          <a:p>
            <a:endParaRPr lang="en-US" dirty="0"/>
          </a:p>
          <a:p>
            <a:r>
              <a:rPr lang="en-US" dirty="0"/>
              <a:t>History shows that concentration of credit risk in asset portfolios has been one of the major causes of bank distress. This is true both for institutions and banking systems at large. </a:t>
            </a:r>
          </a:p>
          <a:p>
            <a:r>
              <a:rPr lang="en-US" dirty="0"/>
              <a:t>The failures of large borrowers like Enron, Worldcom and </a:t>
            </a:r>
            <a:r>
              <a:rPr lang="en-US" dirty="0" err="1"/>
              <a:t>Parmalat</a:t>
            </a:r>
            <a:r>
              <a:rPr lang="en-US" dirty="0"/>
              <a:t> were the source of sizeable losses in few banks. </a:t>
            </a:r>
          </a:p>
          <a:p>
            <a:endParaRPr lang="en-US" dirty="0"/>
          </a:p>
          <a:p>
            <a:r>
              <a:rPr lang="en-US" dirty="0"/>
              <a:t>Concentration of exposures in credit portfolios may arise from two types of imperfect diversification. </a:t>
            </a:r>
          </a:p>
          <a:p>
            <a:pPr marL="342900" indent="-342900">
              <a:buFont typeface="+mj-lt"/>
              <a:buAutoNum type="arabicPeriod"/>
            </a:pPr>
            <a:r>
              <a:rPr lang="en-US" dirty="0"/>
              <a:t>relates to imperfect diversification of </a:t>
            </a:r>
            <a:r>
              <a:rPr lang="en-US" b="1" dirty="0"/>
              <a:t>idiosyncratic risk</a:t>
            </a:r>
            <a:r>
              <a:rPr lang="en-US" dirty="0"/>
              <a:t> in the portfolio either because of its small size or because of large exposures to specific individual obligors. </a:t>
            </a:r>
          </a:p>
          <a:p>
            <a:pPr marL="342900" indent="-342900">
              <a:buFont typeface="+mj-lt"/>
              <a:buAutoNum type="arabicPeriod"/>
            </a:pPr>
            <a:r>
              <a:rPr lang="en-US" dirty="0"/>
              <a:t>relates to imperfect diversification across </a:t>
            </a:r>
            <a:r>
              <a:rPr lang="en-US" b="1" dirty="0"/>
              <a:t>systematic components</a:t>
            </a:r>
            <a:r>
              <a:rPr lang="en-US" dirty="0"/>
              <a:t> of risk, namely sectoral factors</a:t>
            </a:r>
          </a:p>
        </p:txBody>
      </p:sp>
      <mc:AlternateContent xmlns:mc="http://schemas.openxmlformats.org/markup-compatibility/2006">
        <mc:Choice xmlns:a14="http://schemas.microsoft.com/office/drawing/2010/main" Requires="a14">
          <p:sp>
            <p:nvSpPr>
              <p:cNvPr id="6" name="TextBox 5"/>
              <p:cNvSpPr txBox="1"/>
              <p:nvPr/>
            </p:nvSpPr>
            <p:spPr>
              <a:xfrm>
                <a:off x="6030041" y="1248289"/>
                <a:ext cx="6035834" cy="5498365"/>
              </a:xfrm>
              <a:prstGeom prst="rect">
                <a:avLst/>
              </a:prstGeom>
              <a:noFill/>
            </p:spPr>
            <p:txBody>
              <a:bodyPr wrap="square" rtlCol="0">
                <a:spAutoFit/>
              </a:bodyPr>
              <a:lstStyle/>
              <a:p>
                <a:r>
                  <a:rPr lang="en-US" sz="2000" dirty="0"/>
                  <a:t>Banks typically focus on concentration risk in Credit risk.</a:t>
                </a:r>
              </a:p>
              <a:p>
                <a:endParaRPr lang="en-US" sz="2000" dirty="0"/>
              </a:p>
              <a:p>
                <a:r>
                  <a:rPr lang="en-US" sz="2000" dirty="0"/>
                  <a:t>Widespread indicators of concentration risk:</a:t>
                </a:r>
              </a:p>
              <a:p>
                <a:endParaRPr lang="en-US" sz="2000" dirty="0"/>
              </a:p>
              <a:p>
                <a:r>
                  <a:rPr lang="en-US" sz="2000" b="1" dirty="0"/>
                  <a:t>Informational metrics:</a:t>
                </a:r>
              </a:p>
              <a:p>
                <a:pPr marL="285750" indent="-285750">
                  <a:buFont typeface="Arial" panose="020B0604020202020204" pitchFamily="34" charset="0"/>
                  <a:buChar char="•"/>
                </a:pPr>
                <a:r>
                  <a:rPr lang="en-US" sz="2000" dirty="0"/>
                  <a:t>Herfindahl-Hirschman Index (HHI) calculated based on customer, industries, countries, </a:t>
                </a:r>
              </a:p>
              <a:p>
                <a:pPr marL="285750" indent="-285750">
                  <a:buFont typeface="Arial" panose="020B0604020202020204" pitchFamily="34" charset="0"/>
                  <a:buChar char="•"/>
                </a:pPr>
                <a:r>
                  <a:rPr lang="en-US" sz="2000" dirty="0"/>
                  <a:t>Share of portfolio on top 3, 5, 10, 20 customers</a:t>
                </a:r>
              </a:p>
              <a:p>
                <a:pPr marL="285750" indent="-285750">
                  <a:buFont typeface="Arial" panose="020B0604020202020204" pitchFamily="34" charset="0"/>
                  <a:buChar char="•"/>
                </a:pPr>
                <a:endParaRPr lang="en-US" sz="2000" dirty="0"/>
              </a:p>
              <a:p>
                <a:r>
                  <a:rPr lang="en-US" sz="2000" b="1" dirty="0"/>
                  <a:t>Regulatory limits:</a:t>
                </a:r>
              </a:p>
              <a:p>
                <a:pPr marL="285750" indent="-285750">
                  <a:buFont typeface="Arial" panose="020B0604020202020204" pitchFamily="34" charset="0"/>
                  <a:buChar char="•"/>
                </a:pPr>
                <a:r>
                  <a:rPr lang="en-US" sz="2000" dirty="0"/>
                  <a:t>Regulatory ratio on concentration of credit risk </a:t>
                </a:r>
                <a:r>
                  <a:rPr lang="ru-RU" sz="2000" dirty="0"/>
                  <a:t>(Н6</a:t>
                </a:r>
                <a:r>
                  <a:rPr lang="en-US" sz="2000" dirty="0"/>
                  <a:t> in Russia</a:t>
                </a:r>
                <a:r>
                  <a:rPr lang="ru-RU" sz="2000" dirty="0"/>
                  <a:t>)</a:t>
                </a:r>
                <a:r>
                  <a:rPr lang="en-US" sz="2000" dirty="0"/>
                  <a:t>:</a:t>
                </a:r>
                <a:r>
                  <a:rPr lang="ru-RU" sz="2000" dirty="0"/>
                  <a:t> </a:t>
                </a:r>
                <a:r>
                  <a:rPr lang="en-US" sz="2000" dirty="0">
                    <a:latin typeface="Arial" panose="020B0604020202020204" pitchFamily="34"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𝑂𝑢𝑡𝑠𝑡𝑎𝑛𝑑𝑖𝑛𝑔</m:t>
                        </m:r>
                        <m:r>
                          <a:rPr lang="en-US" sz="2000" b="0" i="1" smtClean="0">
                            <a:latin typeface="Cambria Math" panose="02040503050406030204" pitchFamily="18" charset="0"/>
                          </a:rPr>
                          <m:t> </m:t>
                        </m:r>
                        <m:r>
                          <a:rPr lang="en-US" sz="2000" b="0" i="1" smtClean="0">
                            <a:latin typeface="Cambria Math" panose="02040503050406030204" pitchFamily="18" charset="0"/>
                          </a:rPr>
                          <m:t>𝑎𝑚𝑜𝑢𝑛𝑡</m:t>
                        </m:r>
                        <m:r>
                          <a:rPr lang="en-US" sz="2000" b="0" i="1" smtClean="0">
                            <a:latin typeface="Cambria Math" panose="02040503050406030204" pitchFamily="18" charset="0"/>
                          </a:rPr>
                          <m:t> </m:t>
                        </m:r>
                        <m:r>
                          <a:rPr lang="en-US" sz="2000" b="0" i="1" smtClean="0">
                            <a:latin typeface="Cambria Math" panose="02040503050406030204" pitchFamily="18" charset="0"/>
                          </a:rPr>
                          <m:t>𝑜𝑛</m:t>
                        </m:r>
                        <m:r>
                          <a:rPr lang="en-US" sz="2000" b="0" i="1" smtClean="0">
                            <a:latin typeface="Cambria Math" panose="02040503050406030204" pitchFamily="18" charset="0"/>
                          </a:rPr>
                          <m:t> </m:t>
                        </m:r>
                        <m:r>
                          <a:rPr lang="en-US" sz="2000" b="0" i="1" smtClean="0">
                            <a:latin typeface="Cambria Math" panose="02040503050406030204" pitchFamily="18" charset="0"/>
                          </a:rPr>
                          <m:t>𝑙𝑎𝑟𝑔𝑒𝑠𝑡</m:t>
                        </m:r>
                        <m:r>
                          <a:rPr lang="en-US" sz="2000" b="0" i="1" smtClean="0">
                            <a:latin typeface="Cambria Math" panose="02040503050406030204" pitchFamily="18" charset="0"/>
                          </a:rPr>
                          <m:t> </m:t>
                        </m:r>
                        <m:r>
                          <a:rPr lang="en-US" sz="2000" b="0" i="1" smtClean="0">
                            <a:latin typeface="Cambria Math" panose="02040503050406030204" pitchFamily="18" charset="0"/>
                          </a:rPr>
                          <m:t>𝑔𝑟𝑜𝑢𝑝</m:t>
                        </m:r>
                        <m:r>
                          <a:rPr lang="en-US" sz="2000" b="0" i="1" smtClean="0">
                            <a:latin typeface="Cambria Math" panose="02040503050406030204" pitchFamily="18" charset="0"/>
                          </a:rPr>
                          <m:t> </m:t>
                        </m:r>
                        <m:r>
                          <a:rPr lang="en-US" sz="2000" b="0" i="1" smtClean="0">
                            <a:latin typeface="Cambria Math" panose="02040503050406030204" pitchFamily="18" charset="0"/>
                          </a:rPr>
                          <m:t>𝑖𝑛</m:t>
                        </m:r>
                        <m:r>
                          <a:rPr lang="en-US" sz="2000" b="0" i="1" smtClean="0">
                            <a:latin typeface="Cambria Math" panose="02040503050406030204" pitchFamily="18" charset="0"/>
                          </a:rPr>
                          <m:t> </m:t>
                        </m:r>
                        <m:r>
                          <a:rPr lang="en-US" sz="2000" b="0" i="1" smtClean="0">
                            <a:latin typeface="Cambria Math" panose="02040503050406030204" pitchFamily="18" charset="0"/>
                          </a:rPr>
                          <m:t>𝑐𝑟𝑒𝑑𝑖𝑡</m:t>
                        </m:r>
                        <m:r>
                          <a:rPr lang="en-US" sz="2000" b="0" i="1" smtClean="0">
                            <a:latin typeface="Cambria Math" panose="02040503050406030204" pitchFamily="18" charset="0"/>
                          </a:rPr>
                          <m:t> </m:t>
                        </m:r>
                        <m:r>
                          <a:rPr lang="en-US" sz="2000" b="0" i="1" smtClean="0">
                            <a:latin typeface="Cambria Math" panose="02040503050406030204" pitchFamily="18" charset="0"/>
                          </a:rPr>
                          <m:t>𝑝𝑜𝑟𝑡𝑓𝑜𝑙𝑖𝑜</m:t>
                        </m:r>
                      </m:num>
                      <m:den>
                        <m:r>
                          <a:rPr lang="en-US" sz="2000" b="0" i="1" smtClean="0">
                            <a:latin typeface="Cambria Math" panose="02040503050406030204" pitchFamily="18" charset="0"/>
                          </a:rPr>
                          <m:t>𝑇𝑖𝑒𝑟</m:t>
                        </m:r>
                        <m:r>
                          <a:rPr lang="en-US" sz="2000" b="0" i="1" smtClean="0">
                            <a:latin typeface="Cambria Math" panose="02040503050406030204" pitchFamily="18" charset="0"/>
                          </a:rPr>
                          <m:t> 1 + </m:t>
                        </m:r>
                        <m:r>
                          <a:rPr lang="en-US" sz="2000" b="0" i="1" smtClean="0">
                            <a:latin typeface="Cambria Math" panose="02040503050406030204" pitchFamily="18" charset="0"/>
                          </a:rPr>
                          <m:t>𝑇𝑖𝑒𝑟</m:t>
                        </m:r>
                        <m:r>
                          <a:rPr lang="en-US" sz="2000" b="0" i="1" smtClean="0">
                            <a:latin typeface="Cambria Math" panose="02040503050406030204" pitchFamily="18" charset="0"/>
                          </a:rPr>
                          <m:t> 2 </m:t>
                        </m:r>
                        <m:r>
                          <a:rPr lang="en-US" sz="2000" b="0" i="1" smtClean="0">
                            <a:latin typeface="Cambria Math" panose="02040503050406030204" pitchFamily="18" charset="0"/>
                          </a:rPr>
                          <m:t>𝑐𝑎𝑝𝑖𝑡𝑎𝑙</m:t>
                        </m:r>
                      </m:den>
                    </m:f>
                  </m:oMath>
                </a14:m>
                <a:r>
                  <a:rPr lang="en-US" sz="2000" dirty="0"/>
                  <a:t> &lt;=25%</a:t>
                </a:r>
              </a:p>
              <a:p>
                <a:pPr marL="285750" indent="-285750">
                  <a:buFont typeface="Arial" panose="020B0604020202020204" pitchFamily="34" charset="0"/>
                  <a:buChar char="•"/>
                </a:pPr>
                <a:r>
                  <a:rPr lang="en-US" sz="2000" dirty="0"/>
                  <a:t>Treated as a significant risk in ICCAP on which ECAP need to be reserved. The most simple methodology =&gt; “hard” default of average top N borrower.</a:t>
                </a:r>
              </a:p>
            </p:txBody>
          </p:sp>
        </mc:Choice>
        <mc:Fallback>
          <p:sp>
            <p:nvSpPr>
              <p:cNvPr id="6" name="TextBox 5"/>
              <p:cNvSpPr txBox="1">
                <a:spLocks noRot="1" noChangeAspect="1" noMove="1" noResize="1" noEditPoints="1" noAdjustHandles="1" noChangeArrowheads="1" noChangeShapeType="1" noTextEdit="1"/>
              </p:cNvSpPr>
              <p:nvPr/>
            </p:nvSpPr>
            <p:spPr>
              <a:xfrm>
                <a:off x="6030041" y="1248289"/>
                <a:ext cx="6035834" cy="5498365"/>
              </a:xfrm>
              <a:prstGeom prst="rect">
                <a:avLst/>
              </a:prstGeom>
              <a:blipFill>
                <a:blip r:embed="rId2"/>
                <a:stretch>
                  <a:fillRect l="-1010" t="-665" r="-707" b="-998"/>
                </a:stretch>
              </a:blipFill>
            </p:spPr>
            <p:txBody>
              <a:bodyPr/>
              <a:lstStyle/>
              <a:p>
                <a:r>
                  <a:rPr lang="en-NL">
                    <a:noFill/>
                  </a:rPr>
                  <a:t> </a:t>
                </a:r>
              </a:p>
            </p:txBody>
          </p:sp>
        </mc:Fallback>
      </mc:AlternateContent>
    </p:spTree>
    <p:extLst>
      <p:ext uri="{BB962C8B-B14F-4D97-AF65-F5344CB8AC3E}">
        <p14:creationId xmlns:p14="http://schemas.microsoft.com/office/powerpoint/2010/main" val="2485891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44</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Loan origination strategy – Corporate portfolio</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5" name="Прямоугольник 4"/>
          <p:cNvSpPr/>
          <p:nvPr/>
        </p:nvSpPr>
        <p:spPr>
          <a:xfrm>
            <a:off x="404296" y="690179"/>
            <a:ext cx="11142661" cy="6186309"/>
          </a:xfrm>
          <a:prstGeom prst="rect">
            <a:avLst/>
          </a:prstGeom>
        </p:spPr>
        <p:txBody>
          <a:bodyPr wrap="square">
            <a:spAutoFit/>
          </a:bodyPr>
          <a:lstStyle/>
          <a:p>
            <a:r>
              <a:rPr lang="en-US" dirty="0">
                <a:latin typeface="Arial" panose="020B0604020202020204" pitchFamily="34" charset="0"/>
                <a:cs typeface="Arial" panose="020B0604020202020204" pitchFamily="34" charset="0"/>
              </a:rPr>
              <a:t>1. Specification of geographical markets and economic sectors </a:t>
            </a:r>
          </a:p>
          <a:p>
            <a:r>
              <a:rPr lang="en-US" dirty="0">
                <a:latin typeface="Arial" panose="020B0604020202020204" pitchFamily="34" charset="0"/>
                <a:cs typeface="Arial" panose="020B0604020202020204" pitchFamily="34" charset="0"/>
              </a:rPr>
              <a:t>2. Customer acceptance criteria, i.e. for specific PDs, external ratings, customer types, track record, etc. </a:t>
            </a:r>
          </a:p>
          <a:p>
            <a:r>
              <a:rPr lang="en-US" dirty="0">
                <a:latin typeface="Arial" panose="020B0604020202020204" pitchFamily="34" charset="0"/>
                <a:cs typeface="Arial" panose="020B0604020202020204" pitchFamily="34" charset="0"/>
              </a:rPr>
              <a:t>3. Minimum requirements for revenues, cash flow and financial projections </a:t>
            </a:r>
          </a:p>
          <a:p>
            <a:r>
              <a:rPr lang="en-US" dirty="0">
                <a:latin typeface="Arial" panose="020B0604020202020204" pitchFamily="34" charset="0"/>
                <a:cs typeface="Arial" panose="020B0604020202020204" pitchFamily="34" charset="0"/>
              </a:rPr>
              <a:t>4. Minimum requirements for collateral </a:t>
            </a:r>
          </a:p>
          <a:p>
            <a:r>
              <a:rPr lang="en-US" dirty="0">
                <a:latin typeface="Arial" panose="020B0604020202020204" pitchFamily="34" charset="0"/>
                <a:cs typeface="Arial" panose="020B0604020202020204" pitchFamily="34" charset="0"/>
              </a:rPr>
              <a:t>5. Minimum requirements for guarantees and credit enhancements </a:t>
            </a:r>
          </a:p>
          <a:p>
            <a:r>
              <a:rPr lang="en-US" dirty="0">
                <a:latin typeface="Arial" panose="020B0604020202020204" pitchFamily="34" charset="0"/>
                <a:cs typeface="Arial" panose="020B0604020202020204" pitchFamily="34" charset="0"/>
              </a:rPr>
              <a:t>6. Minimum requirements for acceptable covenants </a:t>
            </a:r>
          </a:p>
          <a:p>
            <a:r>
              <a:rPr lang="en-US" dirty="0">
                <a:latin typeface="Arial" panose="020B0604020202020204" pitchFamily="34" charset="0"/>
                <a:cs typeface="Arial" panose="020B0604020202020204" pitchFamily="34" charset="0"/>
              </a:rPr>
              <a:t>7. Requirements for the drawdown of the loan to the borrower </a:t>
            </a:r>
          </a:p>
          <a:p>
            <a:r>
              <a:rPr lang="en-US" dirty="0">
                <a:latin typeface="Arial" panose="020B0604020202020204" pitchFamily="34" charset="0"/>
                <a:cs typeface="Arial" panose="020B0604020202020204" pitchFamily="34" charset="0"/>
              </a:rPr>
              <a:t>8. Maximum loan amounts </a:t>
            </a:r>
          </a:p>
          <a:p>
            <a:r>
              <a:rPr lang="en-US" dirty="0">
                <a:latin typeface="Arial" panose="020B0604020202020204" pitchFamily="34" charset="0"/>
                <a:cs typeface="Arial" panose="020B0604020202020204" pitchFamily="34" charset="0"/>
              </a:rPr>
              <a:t>9. Appropriate limits on partial recourse or non-recourse loans </a:t>
            </a:r>
          </a:p>
          <a:p>
            <a:r>
              <a:rPr lang="en-US" dirty="0">
                <a:latin typeface="Arial" panose="020B0604020202020204" pitchFamily="34" charset="0"/>
                <a:cs typeface="Arial" panose="020B0604020202020204" pitchFamily="34" charset="0"/>
              </a:rPr>
              <a:t>10. Maximum loan maturities </a:t>
            </a:r>
          </a:p>
          <a:p>
            <a:r>
              <a:rPr lang="en-US" dirty="0">
                <a:latin typeface="Arial" panose="020B0604020202020204" pitchFamily="34" charset="0"/>
                <a:cs typeface="Arial" panose="020B0604020202020204" pitchFamily="34" charset="0"/>
              </a:rPr>
              <a:t>11. </a:t>
            </a:r>
            <a:r>
              <a:rPr lang="en-US" dirty="0" err="1">
                <a:latin typeface="Arial" panose="020B0604020202020204" pitchFamily="34" charset="0"/>
                <a:cs typeface="Arial" panose="020B0604020202020204" pitchFamily="34" charset="0"/>
              </a:rPr>
              <a:t>Amortisation</a:t>
            </a:r>
            <a:r>
              <a:rPr lang="en-US" dirty="0">
                <a:latin typeface="Arial" panose="020B0604020202020204" pitchFamily="34" charset="0"/>
                <a:cs typeface="Arial" panose="020B0604020202020204" pitchFamily="34" charset="0"/>
              </a:rPr>
              <a:t> schedules and standards for the acceptability of and limits on non-</a:t>
            </a:r>
            <a:r>
              <a:rPr lang="en-US" dirty="0" err="1">
                <a:latin typeface="Arial" panose="020B0604020202020204" pitchFamily="34" charset="0"/>
                <a:cs typeface="Arial" panose="020B0604020202020204" pitchFamily="34" charset="0"/>
              </a:rPr>
              <a:t>amortising</a:t>
            </a:r>
            <a:r>
              <a:rPr lang="en-US" dirty="0">
                <a:latin typeface="Arial" panose="020B0604020202020204" pitchFamily="34" charset="0"/>
                <a:cs typeface="Arial" panose="020B0604020202020204" pitchFamily="34" charset="0"/>
              </a:rPr>
              <a:t> loans and on the use of interest reserves and cash sweep structures </a:t>
            </a:r>
          </a:p>
          <a:p>
            <a:r>
              <a:rPr lang="en-US" dirty="0">
                <a:latin typeface="Arial" panose="020B0604020202020204" pitchFamily="34" charset="0"/>
                <a:cs typeface="Arial" panose="020B0604020202020204" pitchFamily="34" charset="0"/>
              </a:rPr>
              <a:t>12. Risk-based limits (towards concentration, type of product, etc.) </a:t>
            </a:r>
          </a:p>
          <a:p>
            <a:r>
              <a:rPr lang="en-US" dirty="0">
                <a:latin typeface="Arial" panose="020B0604020202020204" pitchFamily="34" charset="0"/>
                <a:cs typeface="Arial" panose="020B0604020202020204" pitchFamily="34" charset="0"/>
              </a:rPr>
              <a:t>13. Acceptable loan-to-value ratio limits (for secured lending) </a:t>
            </a:r>
          </a:p>
          <a:p>
            <a:r>
              <a:rPr lang="en-US" dirty="0">
                <a:latin typeface="Arial" panose="020B0604020202020204" pitchFamily="34" charset="0"/>
                <a:cs typeface="Arial" panose="020B0604020202020204" pitchFamily="34" charset="0"/>
              </a:rPr>
              <a:t>14. Acceptable debt-servicing coverage ratio limits </a:t>
            </a:r>
          </a:p>
          <a:p>
            <a:r>
              <a:rPr lang="en-US" dirty="0">
                <a:latin typeface="Arial" panose="020B0604020202020204" pitchFamily="34" charset="0"/>
                <a:cs typeface="Arial" panose="020B0604020202020204" pitchFamily="34" charset="0"/>
              </a:rPr>
              <a:t>15. Acceptable interest coverage ratio limits </a:t>
            </a:r>
          </a:p>
          <a:p>
            <a:r>
              <a:rPr lang="en-US" dirty="0">
                <a:latin typeface="Arial" panose="020B0604020202020204" pitchFamily="34" charset="0"/>
                <a:cs typeface="Arial" panose="020B0604020202020204" pitchFamily="34" charset="0"/>
              </a:rPr>
              <a:t>16. Acceptable EBITDA limits </a:t>
            </a:r>
          </a:p>
          <a:p>
            <a:r>
              <a:rPr lang="en-US" dirty="0">
                <a:latin typeface="Arial" panose="020B0604020202020204" pitchFamily="34" charset="0"/>
                <a:cs typeface="Arial" panose="020B0604020202020204" pitchFamily="34" charset="0"/>
              </a:rPr>
              <a:t>17. Acceptable leverage ratio limits </a:t>
            </a:r>
          </a:p>
          <a:p>
            <a:r>
              <a:rPr lang="en-US" dirty="0">
                <a:latin typeface="Arial" panose="020B0604020202020204" pitchFamily="34" charset="0"/>
                <a:cs typeface="Arial" panose="020B0604020202020204" pitchFamily="34" charset="0"/>
              </a:rPr>
              <a:t>18. Acceptable debt-to-equity ratio limits 19. Acceptable loan-to-cost ratio limits 20. Acceptable cash-flow-to-debt-service ratio limits 21. Acceptable return on equity ratio limits 22. Acceptable </a:t>
            </a:r>
            <a:r>
              <a:rPr lang="en-US" dirty="0" err="1">
                <a:latin typeface="Arial" panose="020B0604020202020204" pitchFamily="34" charset="0"/>
                <a:cs typeface="Arial" panose="020B0604020202020204" pitchFamily="34" charset="0"/>
              </a:rPr>
              <a:t>capitalisation</a:t>
            </a:r>
            <a:r>
              <a:rPr lang="en-US" dirty="0">
                <a:latin typeface="Arial" panose="020B0604020202020204" pitchFamily="34" charset="0"/>
                <a:cs typeface="Arial" panose="020B0604020202020204" pitchFamily="34" charset="0"/>
              </a:rPr>
              <a:t> rate (net operating income/market value) limits 23. Standards to address and mitigate risks associated with environmental risk 24. Compliance policy with </a:t>
            </a:r>
            <a:r>
              <a:rPr lang="en-US" dirty="0" err="1">
                <a:latin typeface="Arial" panose="020B0604020202020204" pitchFamily="34" charset="0"/>
                <a:cs typeface="Arial" panose="020B0604020202020204" pitchFamily="34" charset="0"/>
              </a:rPr>
              <a:t>macroprudential</a:t>
            </a:r>
            <a:r>
              <a:rPr lang="en-US" dirty="0">
                <a:latin typeface="Arial" panose="020B0604020202020204" pitchFamily="34" charset="0"/>
                <a:cs typeface="Arial" panose="020B0604020202020204" pitchFamily="34" charset="0"/>
              </a:rPr>
              <a:t> requirements, when relevant</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859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45</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Loan origination strategy – Retail portfolio</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5" name="Прямоугольник 4"/>
          <p:cNvSpPr/>
          <p:nvPr/>
        </p:nvSpPr>
        <p:spPr>
          <a:xfrm>
            <a:off x="381959" y="851058"/>
            <a:ext cx="9777440" cy="5324535"/>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1. Customer acceptance criteria, i.e. customer types, customer age limits, customer credit record, PD </a:t>
            </a:r>
          </a:p>
          <a:p>
            <a:r>
              <a:rPr lang="en-US" sz="2000" dirty="0">
                <a:latin typeface="Arial" panose="020B0604020202020204" pitchFamily="34" charset="0"/>
                <a:cs typeface="Arial" panose="020B0604020202020204" pitchFamily="34" charset="0"/>
              </a:rPr>
              <a:t>2. Definition of acceptable income </a:t>
            </a:r>
          </a:p>
          <a:p>
            <a:r>
              <a:rPr lang="en-US" sz="2000" dirty="0">
                <a:latin typeface="Arial" panose="020B0604020202020204" pitchFamily="34" charset="0"/>
                <a:cs typeface="Arial" panose="020B0604020202020204" pitchFamily="34" charset="0"/>
              </a:rPr>
              <a:t>3. Minimum requirements for collateral </a:t>
            </a:r>
          </a:p>
          <a:p>
            <a:r>
              <a:rPr lang="en-US" sz="2000" dirty="0">
                <a:latin typeface="Arial" panose="020B0604020202020204" pitchFamily="34" charset="0"/>
                <a:cs typeface="Arial" panose="020B0604020202020204" pitchFamily="34" charset="0"/>
              </a:rPr>
              <a:t>4. Minimum requirements for guarantees </a:t>
            </a:r>
          </a:p>
          <a:p>
            <a:r>
              <a:rPr lang="en-US" sz="2000" dirty="0">
                <a:latin typeface="Arial" panose="020B0604020202020204" pitchFamily="34" charset="0"/>
                <a:cs typeface="Arial" panose="020B0604020202020204" pitchFamily="34" charset="0"/>
              </a:rPr>
              <a:t>5. Maximum loan amounts </a:t>
            </a:r>
          </a:p>
          <a:p>
            <a:r>
              <a:rPr lang="en-US" sz="2000" dirty="0">
                <a:latin typeface="Arial" panose="020B0604020202020204" pitchFamily="34" charset="0"/>
                <a:cs typeface="Arial" panose="020B0604020202020204" pitchFamily="34" charset="0"/>
              </a:rPr>
              <a:t>6. Maximum loan maturities </a:t>
            </a:r>
          </a:p>
          <a:p>
            <a:r>
              <a:rPr lang="en-US" sz="2000" dirty="0">
                <a:latin typeface="Arial" panose="020B0604020202020204" pitchFamily="34" charset="0"/>
                <a:cs typeface="Arial" panose="020B0604020202020204" pitchFamily="34" charset="0"/>
              </a:rPr>
              <a:t>7. </a:t>
            </a:r>
            <a:r>
              <a:rPr lang="en-US" sz="2000" dirty="0" err="1">
                <a:latin typeface="Arial" panose="020B0604020202020204" pitchFamily="34" charset="0"/>
                <a:cs typeface="Arial" panose="020B0604020202020204" pitchFamily="34" charset="0"/>
              </a:rPr>
              <a:t>Amortisation</a:t>
            </a:r>
            <a:r>
              <a:rPr lang="en-US" sz="2000" dirty="0">
                <a:latin typeface="Arial" panose="020B0604020202020204" pitchFamily="34" charset="0"/>
                <a:cs typeface="Arial" panose="020B0604020202020204" pitchFamily="34" charset="0"/>
              </a:rPr>
              <a:t> requirements (including interest rate type for the loans) </a:t>
            </a:r>
          </a:p>
          <a:p>
            <a:r>
              <a:rPr lang="en-US" sz="2000" dirty="0">
                <a:latin typeface="Arial" panose="020B0604020202020204" pitchFamily="34" charset="0"/>
                <a:cs typeface="Arial" panose="020B0604020202020204" pitchFamily="34" charset="0"/>
              </a:rPr>
              <a:t>8. Risk-based limits (concentration, type of product, etc.) </a:t>
            </a:r>
          </a:p>
          <a:p>
            <a:r>
              <a:rPr lang="en-US" sz="2000" dirty="0">
                <a:latin typeface="Arial" panose="020B0604020202020204" pitchFamily="34" charset="0"/>
                <a:cs typeface="Arial" panose="020B0604020202020204" pitchFamily="34" charset="0"/>
              </a:rPr>
              <a:t>9. Acceptable loan-to-value ratio limits (for secured lending) </a:t>
            </a:r>
          </a:p>
          <a:p>
            <a:r>
              <a:rPr lang="en-US" sz="2000" dirty="0">
                <a:latin typeface="Arial" panose="020B0604020202020204" pitchFamily="34" charset="0"/>
                <a:cs typeface="Arial" panose="020B0604020202020204" pitchFamily="34" charset="0"/>
              </a:rPr>
              <a:t>10. Acceptable loan-to-income ratio limits </a:t>
            </a:r>
          </a:p>
          <a:p>
            <a:r>
              <a:rPr lang="en-US" sz="2000" dirty="0">
                <a:latin typeface="Arial" panose="020B0604020202020204" pitchFamily="34" charset="0"/>
                <a:cs typeface="Arial" panose="020B0604020202020204" pitchFamily="34" charset="0"/>
              </a:rPr>
              <a:t>11. Acceptable debt-to-income ratio limits </a:t>
            </a:r>
          </a:p>
          <a:p>
            <a:r>
              <a:rPr lang="en-US" sz="2000" dirty="0">
                <a:latin typeface="Arial" panose="020B0604020202020204" pitchFamily="34" charset="0"/>
                <a:cs typeface="Arial" panose="020B0604020202020204" pitchFamily="34" charset="0"/>
              </a:rPr>
              <a:t>12. Acceptable income-to-total-credit-obligation ratio limits (including for gross income, income after taxes and premiums, income after financial expenses, income after regular other expenses) </a:t>
            </a:r>
          </a:p>
          <a:p>
            <a:r>
              <a:rPr lang="en-US" sz="2000" dirty="0">
                <a:latin typeface="Arial" panose="020B0604020202020204" pitchFamily="34" charset="0"/>
                <a:cs typeface="Arial" panose="020B0604020202020204" pitchFamily="34" charset="0"/>
              </a:rPr>
              <a:t>13. Acceptable maximum size of loan to repayment capacity </a:t>
            </a:r>
          </a:p>
          <a:p>
            <a:r>
              <a:rPr lang="en-US" sz="2000" dirty="0">
                <a:latin typeface="Arial" panose="020B0604020202020204" pitchFamily="34" charset="0"/>
                <a:cs typeface="Arial" panose="020B0604020202020204" pitchFamily="34" charset="0"/>
              </a:rPr>
              <a:t>14. Compliance policy with </a:t>
            </a:r>
            <a:r>
              <a:rPr lang="en-US" sz="2000" dirty="0" err="1">
                <a:latin typeface="Arial" panose="020B0604020202020204" pitchFamily="34" charset="0"/>
                <a:cs typeface="Arial" panose="020B0604020202020204" pitchFamily="34" charset="0"/>
              </a:rPr>
              <a:t>macroprudential</a:t>
            </a:r>
            <a:r>
              <a:rPr lang="en-US" sz="2000" dirty="0">
                <a:latin typeface="Arial" panose="020B0604020202020204" pitchFamily="34" charset="0"/>
                <a:cs typeface="Arial" panose="020B0604020202020204" pitchFamily="34" charset="0"/>
              </a:rPr>
              <a:t> requirements, when relevant</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207117" y="6326671"/>
            <a:ext cx="11376837" cy="400110"/>
          </a:xfrm>
          <a:prstGeom prst="rect">
            <a:avLst/>
          </a:prstGeom>
        </p:spPr>
        <p:txBody>
          <a:bodyPr wrap="square">
            <a:spAutoFit/>
          </a:bodyPr>
          <a:lstStyle/>
          <a:p>
            <a:r>
              <a:rPr lang="ru-RU" sz="1000" dirty="0"/>
              <a:t>https://www.eba.europa.eu/sites/default/documents/files/document_library/Publications/Guidelines/2020/Guidelines%20on%20loan%20origination%20and%20monitoring/884283/EBA%20GL%202020%2006%20Final%20Report%20on%20GL%20on%20loan%20origination%20and%20monitoring.pdf</a:t>
            </a:r>
            <a:endParaRPr lang="en-US" sz="1000" dirty="0"/>
          </a:p>
        </p:txBody>
      </p:sp>
    </p:spTree>
    <p:extLst>
      <p:ext uri="{BB962C8B-B14F-4D97-AF65-F5344CB8AC3E}">
        <p14:creationId xmlns:p14="http://schemas.microsoft.com/office/powerpoint/2010/main" val="89112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46</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Collateral</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6" name="Рисунок 5"/>
          <p:cNvPicPr>
            <a:picLocks noChangeAspect="1"/>
          </p:cNvPicPr>
          <p:nvPr/>
        </p:nvPicPr>
        <p:blipFill>
          <a:blip r:embed="rId2"/>
          <a:stretch>
            <a:fillRect/>
          </a:stretch>
        </p:blipFill>
        <p:spPr>
          <a:xfrm>
            <a:off x="464953" y="1027260"/>
            <a:ext cx="8667750" cy="3952875"/>
          </a:xfrm>
          <a:prstGeom prst="rect">
            <a:avLst/>
          </a:prstGeom>
        </p:spPr>
      </p:pic>
    </p:spTree>
    <p:extLst>
      <p:ext uri="{BB962C8B-B14F-4D97-AF65-F5344CB8AC3E}">
        <p14:creationId xmlns:p14="http://schemas.microsoft.com/office/powerpoint/2010/main" val="195474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Idiosyncratic vs Systematic risk</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5" name="Рисунок 4"/>
          <p:cNvPicPr>
            <a:picLocks noChangeAspect="1"/>
          </p:cNvPicPr>
          <p:nvPr/>
        </p:nvPicPr>
        <p:blipFill>
          <a:blip r:embed="rId2"/>
          <a:stretch>
            <a:fillRect/>
          </a:stretch>
        </p:blipFill>
        <p:spPr>
          <a:xfrm>
            <a:off x="502277" y="690180"/>
            <a:ext cx="7614978" cy="6021555"/>
          </a:xfrm>
          <a:prstGeom prst="rect">
            <a:avLst/>
          </a:prstGeom>
        </p:spPr>
      </p:pic>
    </p:spTree>
    <p:extLst>
      <p:ext uri="{BB962C8B-B14F-4D97-AF65-F5344CB8AC3E}">
        <p14:creationId xmlns:p14="http://schemas.microsoft.com/office/powerpoint/2010/main" val="2369725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5" name="Объект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ctrTitle"/>
          </p:nvPr>
        </p:nvSpPr>
        <p:spPr>
          <a:xfrm>
            <a:off x="231228" y="281919"/>
            <a:ext cx="11782096" cy="939691"/>
          </a:xfrm>
        </p:spPr>
        <p:txBody>
          <a:bodyPr vert="horz">
            <a:normAutofit/>
          </a:bodyPr>
          <a:lstStyle/>
          <a:p>
            <a:pPr algn="l"/>
            <a:r>
              <a:rPr lang="en-US" sz="5000" dirty="0">
                <a:solidFill>
                  <a:srgbClr val="1F4E79"/>
                </a:solidFill>
                <a:latin typeface="SB Sans Display" panose="020B0503040504020204" pitchFamily="34" charset="0"/>
                <a:cs typeface="SB Sans Display" panose="020B0503040504020204" pitchFamily="34" charset="0"/>
              </a:rPr>
              <a:t>2.2 Loan loss provision</a:t>
            </a:r>
            <a:endParaRPr lang="ru-RU" sz="5000" dirty="0">
              <a:solidFill>
                <a:srgbClr val="1F4E79"/>
              </a:solidFill>
              <a:latin typeface="SB Sans Display" panose="020B0503040504020204" pitchFamily="34" charset="0"/>
              <a:cs typeface="SB Sans Display" panose="020B0503040504020204" pitchFamily="34" charset="0"/>
            </a:endParaRPr>
          </a:p>
        </p:txBody>
      </p:sp>
      <p:sp>
        <p:nvSpPr>
          <p:cNvPr id="4" name="Номер слайда 3"/>
          <p:cNvSpPr>
            <a:spLocks noGrp="1"/>
          </p:cNvSpPr>
          <p:nvPr>
            <p:ph type="sldNum" sz="quarter" idx="12"/>
          </p:nvPr>
        </p:nvSpPr>
        <p:spPr/>
        <p:txBody>
          <a:bodyPr/>
          <a:lstStyle/>
          <a:p>
            <a:fld id="{48F63A3B-78C7-47BE-AE5E-E10140E04643}" type="slidenum">
              <a:rPr lang="en-US" smtClean="0"/>
              <a:t>6</a:t>
            </a:fld>
            <a:endParaRPr lang="en-US" dirty="0"/>
          </a:p>
        </p:txBody>
      </p:sp>
      <p:sp>
        <p:nvSpPr>
          <p:cNvPr id="7" name="Заголовок 1"/>
          <p:cNvSpPr txBox="1">
            <a:spLocks/>
          </p:cNvSpPr>
          <p:nvPr/>
        </p:nvSpPr>
        <p:spPr>
          <a:xfrm>
            <a:off x="698938" y="1450428"/>
            <a:ext cx="9144000" cy="14269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IFRS 9 and regulatory provisions</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Role in business processes</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Calculation techniques</a:t>
            </a:r>
          </a:p>
        </p:txBody>
      </p:sp>
    </p:spTree>
    <p:extLst>
      <p:ext uri="{BB962C8B-B14F-4D97-AF65-F5344CB8AC3E}">
        <p14:creationId xmlns:p14="http://schemas.microsoft.com/office/powerpoint/2010/main" val="1299979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7</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8" y="213126"/>
            <a:ext cx="11668528"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IFRS 9 – credit risk calculation framework for both IFRS and MIS*</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4" name="Прямоугольник 3"/>
          <p:cNvSpPr/>
          <p:nvPr/>
        </p:nvSpPr>
        <p:spPr>
          <a:xfrm>
            <a:off x="381958" y="980880"/>
            <a:ext cx="11515875" cy="5093702"/>
          </a:xfrm>
          <a:prstGeom prst="rect">
            <a:avLst/>
          </a:prstGeom>
        </p:spPr>
        <p:txBody>
          <a:bodyPr wrap="square">
            <a:spAutoFit/>
          </a:bodyPr>
          <a:lstStyle/>
          <a:p>
            <a:r>
              <a:rPr lang="en-US" sz="2500" dirty="0">
                <a:solidFill>
                  <a:srgbClr val="111111"/>
                </a:solidFill>
                <a:latin typeface="Arial" panose="020B0604020202020204" pitchFamily="34" charset="0"/>
                <a:cs typeface="Arial" panose="020B0604020202020204" pitchFamily="34" charset="0"/>
              </a:rPr>
              <a:t>Definition of impairment (loss in IFRS and MIS) under IFRS 9:</a:t>
            </a:r>
          </a:p>
          <a:p>
            <a:r>
              <a:rPr lang="en-US" sz="2500" dirty="0">
                <a:solidFill>
                  <a:srgbClr val="111111"/>
                </a:solidFill>
                <a:latin typeface="Arial" panose="020B0604020202020204" pitchFamily="34" charset="0"/>
                <a:cs typeface="Arial" panose="020B0604020202020204" pitchFamily="34" charset="0"/>
              </a:rPr>
              <a:t>“</a:t>
            </a:r>
            <a:r>
              <a:rPr lang="en-US" sz="2500" dirty="0">
                <a:latin typeface="Arial" panose="020B0604020202020204" pitchFamily="34" charset="0"/>
                <a:cs typeface="Arial" panose="020B0604020202020204" pitchFamily="34" charset="0"/>
              </a:rPr>
              <a:t>The </a:t>
            </a:r>
            <a:r>
              <a:rPr lang="en-US" sz="2500" b="1" dirty="0">
                <a:latin typeface="Arial" panose="020B0604020202020204" pitchFamily="34" charset="0"/>
                <a:cs typeface="Arial" panose="020B0604020202020204" pitchFamily="34" charset="0"/>
              </a:rPr>
              <a:t>difference</a:t>
            </a:r>
            <a:r>
              <a:rPr lang="en-US" sz="2500" dirty="0">
                <a:latin typeface="Arial" panose="020B0604020202020204" pitchFamily="34" charset="0"/>
                <a:cs typeface="Arial" panose="020B0604020202020204" pitchFamily="34" charset="0"/>
              </a:rPr>
              <a:t> between all </a:t>
            </a:r>
            <a:r>
              <a:rPr lang="en-US" sz="2500" b="1" dirty="0">
                <a:latin typeface="Arial" panose="020B0604020202020204" pitchFamily="34" charset="0"/>
                <a:cs typeface="Arial" panose="020B0604020202020204" pitchFamily="34" charset="0"/>
              </a:rPr>
              <a:t>contractual cash flows</a:t>
            </a:r>
            <a:r>
              <a:rPr lang="en-US" sz="2500" dirty="0">
                <a:latin typeface="Arial" panose="020B0604020202020204" pitchFamily="34" charset="0"/>
                <a:cs typeface="Arial" panose="020B0604020202020204" pitchFamily="34" charset="0"/>
              </a:rPr>
              <a:t> that are due to an entity in accordance with the contract and all the cash flows that the entity </a:t>
            </a:r>
            <a:r>
              <a:rPr lang="en-US" sz="2500" b="1" dirty="0">
                <a:latin typeface="Arial" panose="020B0604020202020204" pitchFamily="34" charset="0"/>
                <a:cs typeface="Arial" panose="020B0604020202020204" pitchFamily="34" charset="0"/>
              </a:rPr>
              <a:t>expects to receive</a:t>
            </a:r>
            <a:r>
              <a:rPr lang="en-US" sz="2500" dirty="0">
                <a:latin typeface="Arial" panose="020B0604020202020204" pitchFamily="34" charset="0"/>
                <a:cs typeface="Arial" panose="020B0604020202020204" pitchFamily="34" charset="0"/>
              </a:rPr>
              <a:t>, </a:t>
            </a:r>
            <a:r>
              <a:rPr lang="en-US" sz="2500" b="1" dirty="0">
                <a:latin typeface="Arial" panose="020B0604020202020204" pitchFamily="34" charset="0"/>
                <a:cs typeface="Arial" panose="020B0604020202020204" pitchFamily="34" charset="0"/>
              </a:rPr>
              <a:t>discounted</a:t>
            </a:r>
            <a:r>
              <a:rPr lang="en-US" sz="2500" dirty="0">
                <a:latin typeface="Arial" panose="020B0604020202020204" pitchFamily="34" charset="0"/>
                <a:cs typeface="Arial" panose="020B0604020202020204" pitchFamily="34" charset="0"/>
              </a:rPr>
              <a:t> at the original effective interest rate.”</a:t>
            </a:r>
          </a:p>
          <a:p>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An entity shall measure expected credit losses of a financial instrument in a way that reflects: </a:t>
            </a:r>
          </a:p>
          <a:p>
            <a:pPr marL="514350" indent="-514350">
              <a:buAutoNum type="alphaLcParenBoth"/>
            </a:pPr>
            <a:r>
              <a:rPr lang="en-US" sz="2500" dirty="0">
                <a:latin typeface="Arial" panose="020B0604020202020204" pitchFamily="34" charset="0"/>
                <a:cs typeface="Arial" panose="020B0604020202020204" pitchFamily="34" charset="0"/>
              </a:rPr>
              <a:t>an </a:t>
            </a:r>
            <a:r>
              <a:rPr lang="en-US" sz="2500" b="1" dirty="0">
                <a:latin typeface="Arial" panose="020B0604020202020204" pitchFamily="34" charset="0"/>
                <a:cs typeface="Arial" panose="020B0604020202020204" pitchFamily="34" charset="0"/>
              </a:rPr>
              <a:t>unbiased</a:t>
            </a:r>
            <a:r>
              <a:rPr lang="en-US" sz="2500" dirty="0">
                <a:latin typeface="Arial" panose="020B0604020202020204" pitchFamily="34" charset="0"/>
                <a:cs typeface="Arial" panose="020B0604020202020204" pitchFamily="34" charset="0"/>
              </a:rPr>
              <a:t> and </a:t>
            </a:r>
            <a:r>
              <a:rPr lang="en-US" sz="2500" b="1" dirty="0">
                <a:latin typeface="Arial" panose="020B0604020202020204" pitchFamily="34" charset="0"/>
                <a:cs typeface="Arial" panose="020B0604020202020204" pitchFamily="34" charset="0"/>
              </a:rPr>
              <a:t>probability-weighted</a:t>
            </a:r>
            <a:r>
              <a:rPr lang="en-US" sz="2500" dirty="0">
                <a:latin typeface="Arial" panose="020B0604020202020204" pitchFamily="34" charset="0"/>
                <a:cs typeface="Arial" panose="020B0604020202020204" pitchFamily="34" charset="0"/>
              </a:rPr>
              <a:t> amount that is determined by evaluating a range of possible outcomes; </a:t>
            </a:r>
          </a:p>
          <a:p>
            <a:pPr marL="514350" indent="-514350">
              <a:buAutoNum type="alphaLcParenBoth"/>
            </a:pPr>
            <a:r>
              <a:rPr lang="en-US" sz="2500" b="1" dirty="0">
                <a:latin typeface="Arial" panose="020B0604020202020204" pitchFamily="34" charset="0"/>
                <a:cs typeface="Arial" panose="020B0604020202020204" pitchFamily="34" charset="0"/>
              </a:rPr>
              <a:t>the time value of money</a:t>
            </a:r>
          </a:p>
          <a:p>
            <a:pPr marL="514350" indent="-514350">
              <a:buAutoNum type="alphaLcParenBoth"/>
            </a:pPr>
            <a:r>
              <a:rPr lang="en-US" sz="2500" dirty="0">
                <a:latin typeface="Arial" panose="020B0604020202020204" pitchFamily="34" charset="0"/>
                <a:cs typeface="Arial" panose="020B0604020202020204" pitchFamily="34" charset="0"/>
              </a:rPr>
              <a:t>reasonable and supportable information that is available without </a:t>
            </a:r>
            <a:r>
              <a:rPr lang="en-US" sz="2500" b="1" dirty="0">
                <a:latin typeface="Arial" panose="020B0604020202020204" pitchFamily="34" charset="0"/>
                <a:cs typeface="Arial" panose="020B0604020202020204" pitchFamily="34" charset="0"/>
              </a:rPr>
              <a:t>undue cost</a:t>
            </a:r>
            <a:r>
              <a:rPr lang="en-US" sz="2500" dirty="0">
                <a:latin typeface="Arial" panose="020B0604020202020204" pitchFamily="34" charset="0"/>
                <a:cs typeface="Arial" panose="020B0604020202020204" pitchFamily="34" charset="0"/>
              </a:rPr>
              <a:t> or effort at the reporting date about past events, current conditions and forecasts of future economic conditions. </a:t>
            </a:r>
            <a:endParaRPr lang="ru-RU" sz="2500" dirty="0">
              <a:latin typeface="Arial" panose="020B0604020202020204" pitchFamily="34" charset="0"/>
              <a:cs typeface="Arial" panose="020B0604020202020204" pitchFamily="34" charset="0"/>
            </a:endParaRPr>
          </a:p>
        </p:txBody>
      </p:sp>
      <p:sp>
        <p:nvSpPr>
          <p:cNvPr id="6" name="TextBox 5"/>
          <p:cNvSpPr txBox="1"/>
          <p:nvPr/>
        </p:nvSpPr>
        <p:spPr>
          <a:xfrm>
            <a:off x="522513" y="6356350"/>
            <a:ext cx="9960429" cy="369332"/>
          </a:xfrm>
          <a:prstGeom prst="rect">
            <a:avLst/>
          </a:prstGeom>
          <a:noFill/>
        </p:spPr>
        <p:txBody>
          <a:bodyPr wrap="square" rtlCol="0">
            <a:spAutoFit/>
          </a:bodyPr>
          <a:lstStyle/>
          <a:p>
            <a:r>
              <a:rPr lang="en-US" dirty="0"/>
              <a:t>* IFRS – international financial reporting standards, MIS – management information system</a:t>
            </a:r>
            <a:endParaRPr lang="ru-RU" dirty="0"/>
          </a:p>
        </p:txBody>
      </p:sp>
      <p:sp>
        <p:nvSpPr>
          <p:cNvPr id="7" name="Прямоугольник 6"/>
          <p:cNvSpPr/>
          <p:nvPr/>
        </p:nvSpPr>
        <p:spPr>
          <a:xfrm>
            <a:off x="381958" y="1415143"/>
            <a:ext cx="11515875" cy="11756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28587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8</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IFRS 9 provisions in reporting</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3" name="Рисунок 2"/>
          <p:cNvPicPr>
            <a:picLocks noChangeAspect="1"/>
          </p:cNvPicPr>
          <p:nvPr/>
        </p:nvPicPr>
        <p:blipFill>
          <a:blip r:embed="rId2"/>
          <a:stretch>
            <a:fillRect/>
          </a:stretch>
        </p:blipFill>
        <p:spPr>
          <a:xfrm>
            <a:off x="381959" y="910318"/>
            <a:ext cx="11359712" cy="5148950"/>
          </a:xfrm>
          <a:prstGeom prst="rect">
            <a:avLst/>
          </a:prstGeom>
        </p:spPr>
      </p:pic>
      <p:sp>
        <p:nvSpPr>
          <p:cNvPr id="5" name="Прямоугольник 4"/>
          <p:cNvSpPr/>
          <p:nvPr/>
        </p:nvSpPr>
        <p:spPr>
          <a:xfrm>
            <a:off x="6262577" y="2158409"/>
            <a:ext cx="5479094" cy="19138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6426623" y="5134496"/>
            <a:ext cx="5315047" cy="1508105"/>
          </a:xfrm>
          <a:prstGeom prst="rect">
            <a:avLst/>
          </a:prstGeom>
          <a:ln>
            <a:solidFill>
              <a:srgbClr val="002060"/>
            </a:solidFill>
          </a:ln>
        </p:spPr>
        <p:txBody>
          <a:bodyPr wrap="square">
            <a:spAutoFit/>
          </a:bodyPr>
          <a:lstStyle/>
          <a:p>
            <a:pPr>
              <a:lnSpc>
                <a:spcPct val="115000"/>
              </a:lnSpc>
              <a:spcAft>
                <a:spcPts val="0"/>
              </a:spcAft>
            </a:pPr>
            <a:r>
              <a:rPr lang="en-US" sz="2000" b="1" dirty="0">
                <a:latin typeface="Arial" panose="020B0604020202020204" pitchFamily="34" charset="0"/>
                <a:cs typeface="Arial" panose="020B0604020202020204" pitchFamily="34" charset="0"/>
              </a:rPr>
              <a:t>IFRS 9 provisions applied in:</a:t>
            </a:r>
            <a:endParaRPr lang="en-US" sz="2000" dirty="0">
              <a:latin typeface="Arial" panose="020B0604020202020204" pitchFamily="34" charset="0"/>
              <a:cs typeface="Arial" panose="020B0604020202020204" pitchFamily="34" charset="0"/>
            </a:endParaRPr>
          </a:p>
          <a:p>
            <a:pPr marL="342900" indent="-342900">
              <a:lnSpc>
                <a:spcPct val="115000"/>
              </a:lnSpc>
              <a:spcAft>
                <a:spcPts val="0"/>
              </a:spcAft>
              <a:buFont typeface="Arial" panose="020B0604020202020204" pitchFamily="34" charset="0"/>
              <a:buChar char="•"/>
            </a:pPr>
            <a:r>
              <a:rPr lang="en-US" sz="2000" dirty="0">
                <a:latin typeface="Arial" panose="020B0604020202020204" pitchFamily="34" charset="0"/>
                <a:cs typeface="Arial" panose="020B0604020202020204" pitchFamily="34" charset="0"/>
              </a:rPr>
              <a:t>MIS (management information system)</a:t>
            </a:r>
          </a:p>
          <a:p>
            <a:pPr marL="342900" indent="-342900">
              <a:lnSpc>
                <a:spcPct val="115000"/>
              </a:lnSpc>
              <a:spcAft>
                <a:spcPts val="0"/>
              </a:spcAft>
              <a:buFont typeface="Arial" panose="020B0604020202020204" pitchFamily="34" charset="0"/>
              <a:buChar char="•"/>
            </a:pPr>
            <a:r>
              <a:rPr lang="en-US" sz="2000" dirty="0">
                <a:latin typeface="Arial" panose="020B0604020202020204" pitchFamily="34" charset="0"/>
                <a:cs typeface="Arial" panose="020B0604020202020204" pitchFamily="34" charset="0"/>
              </a:rPr>
              <a:t>Dividends and management remuneration</a:t>
            </a:r>
          </a:p>
          <a:p>
            <a:pPr marL="342900" indent="-342900">
              <a:lnSpc>
                <a:spcPct val="115000"/>
              </a:lnSpc>
              <a:spcAft>
                <a:spcPts val="0"/>
              </a:spcAft>
              <a:buFont typeface="Arial" panose="020B0604020202020204" pitchFamily="34" charset="0"/>
              <a:buChar char="•"/>
            </a:pPr>
            <a:r>
              <a:rPr lang="en-US" sz="2000" dirty="0">
                <a:latin typeface="Arial" panose="020B0604020202020204" pitchFamily="34" charset="0"/>
                <a:cs typeface="Arial" panose="020B0604020202020204" pitchFamily="34" charset="0"/>
              </a:rPr>
              <a:t>IFRS reporting</a:t>
            </a:r>
          </a:p>
        </p:txBody>
      </p:sp>
    </p:spTree>
    <p:extLst>
      <p:ext uri="{BB962C8B-B14F-4D97-AF65-F5344CB8AC3E}">
        <p14:creationId xmlns:p14="http://schemas.microsoft.com/office/powerpoint/2010/main" val="3715642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9</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IFRS 9 – calculation framework</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6" name="Rectangle 29"/>
          <p:cNvSpPr/>
          <p:nvPr/>
        </p:nvSpPr>
        <p:spPr bwMode="ltGray">
          <a:xfrm>
            <a:off x="1077377" y="1370479"/>
            <a:ext cx="1478210" cy="474453"/>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8328" rtl="0" eaLnBrk="1" fontAlgn="auto" latinLnBrk="0" hangingPunct="1">
              <a:lnSpc>
                <a:spcPct val="100000"/>
              </a:lnSpc>
              <a:spcBef>
                <a:spcPts val="0"/>
              </a:spcBef>
              <a:spcAft>
                <a:spcPts val="0"/>
              </a:spcAft>
              <a:buClrTx/>
              <a:buSzTx/>
              <a:buFontTx/>
              <a:buNone/>
              <a:tabLst/>
              <a:defRPr/>
            </a:pPr>
            <a:r>
              <a:rPr kumimoji="0" lang="en-GB" sz="150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ECL</a:t>
            </a:r>
          </a:p>
        </p:txBody>
      </p:sp>
      <p:sp>
        <p:nvSpPr>
          <p:cNvPr id="7" name="Rectangle 30"/>
          <p:cNvSpPr/>
          <p:nvPr/>
        </p:nvSpPr>
        <p:spPr bwMode="ltGray">
          <a:xfrm>
            <a:off x="3085790" y="1369258"/>
            <a:ext cx="1478210" cy="474453"/>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8328" rtl="0" eaLnBrk="1" fontAlgn="auto" latinLnBrk="0" hangingPunct="1">
              <a:lnSpc>
                <a:spcPct val="100000"/>
              </a:lnSpc>
              <a:spcBef>
                <a:spcPts val="0"/>
              </a:spcBef>
              <a:spcAft>
                <a:spcPts val="0"/>
              </a:spcAft>
              <a:buClrTx/>
              <a:buSzTx/>
              <a:buFontTx/>
              <a:buNone/>
              <a:tabLst/>
              <a:defRPr/>
            </a:pPr>
            <a:r>
              <a:rPr kumimoji="0" lang="en-GB" sz="150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PD</a:t>
            </a:r>
          </a:p>
        </p:txBody>
      </p:sp>
      <p:sp>
        <p:nvSpPr>
          <p:cNvPr id="8" name="Rectangle 31"/>
          <p:cNvSpPr/>
          <p:nvPr/>
        </p:nvSpPr>
        <p:spPr bwMode="ltGray">
          <a:xfrm>
            <a:off x="6732569" y="1383708"/>
            <a:ext cx="1478210" cy="474453"/>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8328" rtl="0" eaLnBrk="1" fontAlgn="auto" latinLnBrk="0" hangingPunct="1">
              <a:lnSpc>
                <a:spcPct val="100000"/>
              </a:lnSpc>
              <a:spcBef>
                <a:spcPts val="0"/>
              </a:spcBef>
              <a:spcAft>
                <a:spcPts val="0"/>
              </a:spcAft>
              <a:buClrTx/>
              <a:buSzTx/>
              <a:buFontTx/>
              <a:buNone/>
              <a:tabLst/>
              <a:defRPr/>
            </a:pPr>
            <a:r>
              <a:rPr kumimoji="0" lang="en-GB" sz="150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EAD</a:t>
            </a:r>
          </a:p>
        </p:txBody>
      </p:sp>
      <p:sp>
        <p:nvSpPr>
          <p:cNvPr id="9" name="Rectangle 32"/>
          <p:cNvSpPr/>
          <p:nvPr/>
        </p:nvSpPr>
        <p:spPr bwMode="ltGray">
          <a:xfrm>
            <a:off x="4894609" y="1369259"/>
            <a:ext cx="1478210" cy="474453"/>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8328" rtl="0" eaLnBrk="1" fontAlgn="auto" latinLnBrk="0" hangingPunct="1">
              <a:lnSpc>
                <a:spcPct val="100000"/>
              </a:lnSpc>
              <a:spcBef>
                <a:spcPts val="0"/>
              </a:spcBef>
              <a:spcAft>
                <a:spcPts val="0"/>
              </a:spcAft>
              <a:buClrTx/>
              <a:buSzTx/>
              <a:buFontTx/>
              <a:buNone/>
              <a:tabLst/>
              <a:defRPr/>
            </a:pPr>
            <a:r>
              <a:rPr kumimoji="0" lang="en-GB" sz="150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LGD</a:t>
            </a:r>
          </a:p>
        </p:txBody>
      </p:sp>
      <p:sp>
        <p:nvSpPr>
          <p:cNvPr id="10" name="Rectangle 25"/>
          <p:cNvSpPr>
            <a:spLocks noChangeArrowheads="1"/>
          </p:cNvSpPr>
          <p:nvPr/>
        </p:nvSpPr>
        <p:spPr bwMode="blackWhite">
          <a:xfrm>
            <a:off x="6732385" y="2251947"/>
            <a:ext cx="1478579" cy="3686839"/>
          </a:xfrm>
          <a:prstGeom prst="rect">
            <a:avLst/>
          </a:prstGeom>
          <a:solidFill>
            <a:srgbClr val="EAEAEA"/>
          </a:solidFill>
          <a:ln>
            <a:noFill/>
            <a:headEnd/>
            <a:tailEnd/>
          </a:ln>
        </p:spPr>
        <p:style>
          <a:lnRef idx="2">
            <a:schemeClr val="accent3"/>
          </a:lnRef>
          <a:fillRef idx="1">
            <a:schemeClr val="lt1"/>
          </a:fillRef>
          <a:effectRef idx="0">
            <a:schemeClr val="accent3"/>
          </a:effectRef>
          <a:fontRef idx="minor">
            <a:schemeClr val="dk1"/>
          </a:fontRef>
        </p:style>
        <p:txBody>
          <a:bodyPr lIns="67877" tIns="67877" rIns="67877" bIns="67877" anchor="t"/>
          <a:lstStyle/>
          <a:p>
            <a:pPr marL="172100" marR="0" lvl="0" indent="-172100" algn="l" defTabSz="914400" rtl="0" eaLnBrk="1" fontAlgn="auto" latinLnBrk="0" hangingPunct="1">
              <a:lnSpc>
                <a:spcPct val="100000"/>
              </a:lnSpc>
              <a:spcBef>
                <a:spcPts val="0"/>
              </a:spcBef>
              <a:spcAft>
                <a:spcPts val="283"/>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Exposure at default</a:t>
            </a:r>
          </a:p>
          <a:p>
            <a:pPr marL="172100" marR="0" lvl="0" indent="-172100" algn="l" defTabSz="914400" rtl="0" eaLnBrk="1" fontAlgn="auto" latinLnBrk="0" hangingPunct="1">
              <a:lnSpc>
                <a:spcPct val="100000"/>
              </a:lnSpc>
              <a:spcBef>
                <a:spcPts val="0"/>
              </a:spcBef>
              <a:spcAft>
                <a:spcPts val="283"/>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Prediction of outstanding balance on the date of default – repayment of current debt and</a:t>
            </a:r>
            <a:r>
              <a:rPr kumimoji="0" lang="en-US" sz="16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origination of new debt</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2100" marR="0" lvl="0" indent="-172100" algn="l" defTabSz="914400" rtl="0" eaLnBrk="1" fontAlgn="auto" latinLnBrk="0" hangingPunct="1">
              <a:lnSpc>
                <a:spcPct val="100000"/>
              </a:lnSpc>
              <a:spcBef>
                <a:spcPts val="0"/>
              </a:spcBef>
              <a:spcAft>
                <a:spcPts val="283"/>
              </a:spcAft>
              <a:buClrTx/>
              <a:buSzTx/>
              <a:buFontTx/>
              <a:buChar char="•"/>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Rectangle 17"/>
          <p:cNvSpPr>
            <a:spLocks noChangeArrowheads="1"/>
          </p:cNvSpPr>
          <p:nvPr/>
        </p:nvSpPr>
        <p:spPr bwMode="auto">
          <a:xfrm>
            <a:off x="2489529" y="1353094"/>
            <a:ext cx="377162" cy="493786"/>
          </a:xfrm>
          <a:prstGeom prst="rect">
            <a:avLst/>
          </a:prstGeom>
          <a:noFill/>
          <a:ln w="9525">
            <a:noFill/>
            <a:miter lim="800000"/>
            <a:headEnd/>
            <a:tailEnd/>
          </a:ln>
          <a:effectLst/>
        </p:spPr>
        <p:txBody>
          <a:bodyPr wrap="square" lIns="86803" tIns="43401" rIns="86803" bIns="43401">
            <a:spAutoFit/>
          </a:bodyPr>
          <a:lstStyle/>
          <a:p>
            <a:pPr marL="0" marR="0" lvl="0" indent="0" algn="l" defTabSz="718328" rtl="0" eaLnBrk="1" fontAlgn="auto" latinLnBrk="0" hangingPunct="1">
              <a:lnSpc>
                <a:spcPct val="100000"/>
              </a:lnSpc>
              <a:spcBef>
                <a:spcPts val="0"/>
              </a:spcBef>
              <a:spcAft>
                <a:spcPts val="0"/>
              </a:spcAft>
              <a:buClrTx/>
              <a:buSzTx/>
              <a:buFontTx/>
              <a:buNone/>
              <a:tabLst/>
              <a:defRPr/>
            </a:pPr>
            <a:r>
              <a:rPr kumimoji="0" lang="en-GB" sz="2639" b="1" i="1"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a:t>
            </a:r>
          </a:p>
        </p:txBody>
      </p:sp>
      <p:sp>
        <p:nvSpPr>
          <p:cNvPr id="12" name="Rectangle 18"/>
          <p:cNvSpPr>
            <a:spLocks noChangeArrowheads="1"/>
          </p:cNvSpPr>
          <p:nvPr/>
        </p:nvSpPr>
        <p:spPr bwMode="auto">
          <a:xfrm>
            <a:off x="4522524" y="1353094"/>
            <a:ext cx="363657" cy="493786"/>
          </a:xfrm>
          <a:prstGeom prst="rect">
            <a:avLst/>
          </a:prstGeom>
          <a:noFill/>
          <a:ln w="9525">
            <a:noFill/>
            <a:miter lim="800000"/>
            <a:headEnd/>
            <a:tailEnd/>
          </a:ln>
          <a:effectLst/>
        </p:spPr>
        <p:txBody>
          <a:bodyPr wrap="square" lIns="86803" tIns="43401" rIns="86803" bIns="43401">
            <a:spAutoFit/>
          </a:bodyPr>
          <a:lstStyle/>
          <a:p>
            <a:pPr marL="0" marR="0" lvl="0" indent="0" algn="l" defTabSz="718328" rtl="0" eaLnBrk="1" fontAlgn="auto" latinLnBrk="0" hangingPunct="1">
              <a:lnSpc>
                <a:spcPct val="100000"/>
              </a:lnSpc>
              <a:spcBef>
                <a:spcPts val="0"/>
              </a:spcBef>
              <a:spcAft>
                <a:spcPts val="0"/>
              </a:spcAft>
              <a:buClrTx/>
              <a:buSzTx/>
              <a:buFontTx/>
              <a:buNone/>
              <a:tabLst/>
              <a:defRPr/>
            </a:pPr>
            <a:r>
              <a:rPr kumimoji="0" lang="en-GB" sz="2639" b="1" i="1"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x</a:t>
            </a:r>
          </a:p>
        </p:txBody>
      </p:sp>
      <p:sp>
        <p:nvSpPr>
          <p:cNvPr id="13" name="Rectangle 25"/>
          <p:cNvSpPr>
            <a:spLocks noChangeArrowheads="1"/>
          </p:cNvSpPr>
          <p:nvPr/>
        </p:nvSpPr>
        <p:spPr bwMode="blackWhite">
          <a:xfrm>
            <a:off x="4894425" y="2251947"/>
            <a:ext cx="1478579" cy="3686839"/>
          </a:xfrm>
          <a:prstGeom prst="rect">
            <a:avLst/>
          </a:prstGeom>
          <a:solidFill>
            <a:srgbClr val="EAEAEA"/>
          </a:solidFill>
          <a:ln>
            <a:noFill/>
            <a:headEnd/>
            <a:tailEnd/>
          </a:ln>
        </p:spPr>
        <p:style>
          <a:lnRef idx="2">
            <a:schemeClr val="accent3"/>
          </a:lnRef>
          <a:fillRef idx="1">
            <a:schemeClr val="lt1"/>
          </a:fillRef>
          <a:effectRef idx="0">
            <a:schemeClr val="accent3"/>
          </a:effectRef>
          <a:fontRef idx="minor">
            <a:schemeClr val="dk1"/>
          </a:fontRef>
        </p:style>
        <p:txBody>
          <a:bodyPr lIns="67877" tIns="67877" rIns="67877" bIns="67877" anchor="t"/>
          <a:lstStyle/>
          <a:p>
            <a:pPr marL="172100" marR="0" lvl="0" indent="-172100" algn="l" defTabSz="914400" rtl="0" eaLnBrk="1" fontAlgn="auto" latinLnBrk="0" hangingPunct="1">
              <a:lnSpc>
                <a:spcPct val="100000"/>
              </a:lnSpc>
              <a:spcBef>
                <a:spcPts val="0"/>
              </a:spcBef>
              <a:spcAft>
                <a:spcPts val="513"/>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Loss given default</a:t>
            </a:r>
            <a:endParaRPr kumimoji="0" lang="ru-R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2100" marR="0" lvl="0" indent="-17210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Mainly the measure of </a:t>
            </a:r>
            <a:r>
              <a:rPr kumimoji="0" lang="en-US" sz="16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quality of the collateral</a:t>
            </a:r>
          </a:p>
          <a:p>
            <a:pPr marR="0" lvl="0"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AutoShape 11"/>
          <p:cNvSpPr>
            <a:spLocks/>
          </p:cNvSpPr>
          <p:nvPr/>
        </p:nvSpPr>
        <p:spPr bwMode="auto">
          <a:xfrm rot="5400000" flipH="1">
            <a:off x="1700755" y="1311991"/>
            <a:ext cx="231455" cy="1478579"/>
          </a:xfrm>
          <a:prstGeom prst="leftBrace">
            <a:avLst>
              <a:gd name="adj1" fmla="val 34479"/>
              <a:gd name="adj2" fmla="val 50000"/>
            </a:avLst>
          </a:prstGeom>
          <a:noFill/>
          <a:ln w="9525">
            <a:solidFill>
              <a:srgbClr val="595959"/>
            </a:solidFill>
            <a:prstDash val="solid"/>
            <a:round/>
            <a:headEnd/>
            <a:tailEnd/>
          </a:ln>
          <a:effectLst/>
          <a:extLst>
            <a:ext uri="{909E8E84-426E-40DD-AFC4-6F175D3DCCD1}">
              <a14:hiddenFill xmlns:a14="http://schemas.microsoft.com/office/drawing/2010/main">
                <a:solidFill>
                  <a:srgbClr val="8BCBE6"/>
                </a:solidFill>
              </a14:hiddenFill>
            </a:ext>
            <a:ext uri="{AF507438-7753-43E0-B8FC-AC1667EBCBE1}">
              <a14:hiddenEffects xmlns:a14="http://schemas.microsoft.com/office/drawing/2010/main">
                <a:effectLst>
                  <a:outerShdw dist="35921" dir="2700000" algn="ctr" rotWithShape="0">
                    <a:srgbClr val="2666A6"/>
                  </a:outerShdw>
                </a:effectLst>
              </a14:hiddenEffects>
            </a:ext>
          </a:extLst>
        </p:spPr>
        <p:txBody>
          <a:bodyPr vert="horz" wrap="none" lIns="86204" tIns="43102" rIns="86204" bIns="43102"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93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29"/>
          <p:cNvSpPr>
            <a:spLocks noChangeArrowheads="1"/>
          </p:cNvSpPr>
          <p:nvPr/>
        </p:nvSpPr>
        <p:spPr bwMode="blackWhite">
          <a:xfrm>
            <a:off x="1077377" y="2251947"/>
            <a:ext cx="1478210" cy="3686839"/>
          </a:xfrm>
          <a:prstGeom prst="rect">
            <a:avLst/>
          </a:prstGeom>
          <a:solidFill>
            <a:srgbClr val="EAEAEA"/>
          </a:solidFill>
          <a:ln>
            <a:noFill/>
            <a:headEnd/>
            <a:tailEnd/>
          </a:ln>
        </p:spPr>
        <p:style>
          <a:lnRef idx="2">
            <a:schemeClr val="accent3"/>
          </a:lnRef>
          <a:fillRef idx="1">
            <a:schemeClr val="lt1"/>
          </a:fillRef>
          <a:effectRef idx="0">
            <a:schemeClr val="accent3"/>
          </a:effectRef>
          <a:fontRef idx="minor">
            <a:schemeClr val="dk1"/>
          </a:fontRef>
        </p:style>
        <p:txBody>
          <a:bodyPr lIns="67877" tIns="67877" rIns="67877" bIns="67877" anchor="t"/>
          <a:lstStyle/>
          <a:p>
            <a:pPr marL="172100" marR="0" lvl="0" indent="-172100" algn="l" defTabSz="914400" rtl="0" eaLnBrk="1" fontAlgn="auto" latinLnBrk="0" hangingPunct="1">
              <a:lnSpc>
                <a:spcPct val="100000"/>
              </a:lnSpc>
              <a:spcBef>
                <a:spcPts val="249"/>
              </a:spcBef>
              <a:spcAft>
                <a:spcPts val="249"/>
              </a:spcAft>
              <a:buClrTx/>
              <a:buSzTx/>
              <a:buFontTx/>
              <a:buChar char="•"/>
              <a:tabLst/>
              <a:defRPr/>
            </a:pPr>
            <a:r>
              <a:rPr lang="en-US" sz="1600" dirty="0">
                <a:solidFill>
                  <a:srgbClr val="000000"/>
                </a:solidFill>
                <a:latin typeface="Arial" panose="020B0604020202020204" pitchFamily="34" charset="0"/>
                <a:cs typeface="Arial" panose="020B0604020202020204" pitchFamily="34" charset="0"/>
              </a:rPr>
              <a:t>Expected credit loss = provision in IFRS 9 reporting</a:t>
            </a:r>
          </a:p>
          <a:p>
            <a:pPr marL="172100" marR="0" lvl="0" indent="-172100" algn="l" defTabSz="914400" rtl="0" eaLnBrk="1" fontAlgn="auto" latinLnBrk="0" hangingPunct="1">
              <a:lnSpc>
                <a:spcPct val="100000"/>
              </a:lnSpc>
              <a:spcBef>
                <a:spcPts val="249"/>
              </a:spcBef>
              <a:spcAft>
                <a:spcPts val="249"/>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Best estimate loss prediction on loan portfolio</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6" name="Rectangle 25"/>
          <p:cNvSpPr>
            <a:spLocks noChangeArrowheads="1"/>
          </p:cNvSpPr>
          <p:nvPr/>
        </p:nvSpPr>
        <p:spPr bwMode="blackWhite">
          <a:xfrm>
            <a:off x="2866692" y="2251947"/>
            <a:ext cx="1784684" cy="3686839"/>
          </a:xfrm>
          <a:prstGeom prst="rect">
            <a:avLst/>
          </a:prstGeom>
          <a:solidFill>
            <a:srgbClr val="EAEAEA"/>
          </a:solidFill>
          <a:ln>
            <a:noFill/>
            <a:headEnd/>
            <a:tailEnd/>
          </a:ln>
        </p:spPr>
        <p:style>
          <a:lnRef idx="2">
            <a:schemeClr val="accent3"/>
          </a:lnRef>
          <a:fillRef idx="1">
            <a:schemeClr val="lt1"/>
          </a:fillRef>
          <a:effectRef idx="0">
            <a:schemeClr val="accent3"/>
          </a:effectRef>
          <a:fontRef idx="minor">
            <a:schemeClr val="dk1"/>
          </a:fontRef>
        </p:style>
        <p:txBody>
          <a:bodyPr lIns="67877" tIns="67877" rIns="67877" bIns="67877" anchor="t"/>
          <a:lstStyle/>
          <a:p>
            <a:pPr marL="172100" indent="-172100">
              <a:spcBef>
                <a:spcPts val="249"/>
              </a:spcBef>
              <a:spcAft>
                <a:spcPts val="249"/>
              </a:spcAft>
              <a:buFontTx/>
              <a:buChar char="•"/>
              <a:defRPr/>
            </a:pPr>
            <a:r>
              <a:rPr lang="en-US" sz="1600" dirty="0">
                <a:solidFill>
                  <a:srgbClr val="000000"/>
                </a:solidFill>
                <a:latin typeface="Arial" panose="020B0604020202020204" pitchFamily="34" charset="0"/>
                <a:cs typeface="Arial" panose="020B0604020202020204" pitchFamily="34" charset="0"/>
              </a:rPr>
              <a:t>Probability of default on 12m or on period of lifetime</a:t>
            </a:r>
          </a:p>
          <a:p>
            <a:pPr marL="172100" indent="-172100">
              <a:spcBef>
                <a:spcPts val="249"/>
              </a:spcBef>
              <a:spcAft>
                <a:spcPts val="249"/>
              </a:spcAft>
              <a:buFontTx/>
              <a:buChar char="•"/>
              <a:defRPr/>
            </a:pPr>
            <a:r>
              <a:rPr lang="en-US" sz="1600" dirty="0">
                <a:solidFill>
                  <a:srgbClr val="000000"/>
                </a:solidFill>
                <a:latin typeface="Arial" panose="020B0604020202020204" pitchFamily="34" charset="0"/>
                <a:cs typeface="Arial" panose="020B0604020202020204" pitchFamily="34" charset="0"/>
              </a:rPr>
              <a:t>Can be marginal or cumulative</a:t>
            </a:r>
            <a:endParaRPr lang="en-GB" sz="1600" dirty="0">
              <a:solidFill>
                <a:srgbClr val="000000"/>
              </a:solidFill>
              <a:latin typeface="Arial" panose="020B0604020202020204" pitchFamily="34" charset="0"/>
              <a:cs typeface="Arial" panose="020B0604020202020204" pitchFamily="34" charset="0"/>
            </a:endParaRPr>
          </a:p>
          <a:p>
            <a:pPr marL="172100" lvl="0" indent="-172100">
              <a:spcBef>
                <a:spcPts val="249"/>
              </a:spcBef>
              <a:spcAft>
                <a:spcPts val="249"/>
              </a:spcAft>
              <a:buFontTx/>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Measure </a:t>
            </a:r>
            <a:r>
              <a:rPr lang="en-US" sz="1600" dirty="0">
                <a:solidFill>
                  <a:srgbClr val="000000"/>
                </a:solidFill>
                <a:latin typeface="Arial" panose="020B0604020202020204" pitchFamily="34" charset="0"/>
                <a:cs typeface="Arial" panose="020B0604020202020204" pitchFamily="34" charset="0"/>
              </a:rPr>
              <a:t>of creditworthiness</a:t>
            </a:r>
          </a:p>
          <a:p>
            <a:pPr marL="172100" lvl="0" indent="-172100">
              <a:spcBef>
                <a:spcPts val="249"/>
              </a:spcBef>
              <a:spcAft>
                <a:spcPts val="249"/>
              </a:spcAft>
              <a:buFontTx/>
              <a:buChar char="•"/>
              <a:defRPr/>
            </a:pPr>
            <a:r>
              <a:rPr lang="en-US" sz="1600" dirty="0">
                <a:solidFill>
                  <a:srgbClr val="000000"/>
                </a:solidFill>
                <a:latin typeface="Arial" panose="020B0604020202020204" pitchFamily="34" charset="0"/>
                <a:cs typeface="Arial" panose="020B0604020202020204" pitchFamily="34" charset="0"/>
              </a:rPr>
              <a:t>PIT calibration</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7" name="AutoShape 11"/>
          <p:cNvSpPr>
            <a:spLocks/>
          </p:cNvSpPr>
          <p:nvPr/>
        </p:nvSpPr>
        <p:spPr bwMode="auto">
          <a:xfrm rot="5400000" flipH="1">
            <a:off x="3709168" y="1310800"/>
            <a:ext cx="231455" cy="1478579"/>
          </a:xfrm>
          <a:prstGeom prst="leftBrace">
            <a:avLst>
              <a:gd name="adj1" fmla="val 34479"/>
              <a:gd name="adj2" fmla="val 50000"/>
            </a:avLst>
          </a:prstGeom>
          <a:noFill/>
          <a:ln w="9525">
            <a:solidFill>
              <a:srgbClr val="595959"/>
            </a:solidFill>
            <a:prstDash val="solid"/>
            <a:round/>
            <a:headEnd/>
            <a:tailEnd/>
          </a:ln>
          <a:effectLst/>
          <a:extLst>
            <a:ext uri="{909E8E84-426E-40DD-AFC4-6F175D3DCCD1}">
              <a14:hiddenFill xmlns:a14="http://schemas.microsoft.com/office/drawing/2010/main">
                <a:solidFill>
                  <a:srgbClr val="8BCBE6"/>
                </a:solidFill>
              </a14:hiddenFill>
            </a:ext>
            <a:ext uri="{AF507438-7753-43E0-B8FC-AC1667EBCBE1}">
              <a14:hiddenEffects xmlns:a14="http://schemas.microsoft.com/office/drawing/2010/main">
                <a:effectLst>
                  <a:outerShdw dist="35921" dir="2700000" algn="ctr" rotWithShape="0">
                    <a:srgbClr val="2666A6"/>
                  </a:outerShdw>
                </a:effectLst>
              </a14:hiddenEffects>
            </a:ext>
          </a:extLst>
        </p:spPr>
        <p:txBody>
          <a:bodyPr vert="horz" wrap="none" lIns="86204" tIns="43102" rIns="86204" bIns="43102"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93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AutoShape 11"/>
          <p:cNvSpPr>
            <a:spLocks/>
          </p:cNvSpPr>
          <p:nvPr/>
        </p:nvSpPr>
        <p:spPr bwMode="auto">
          <a:xfrm rot="5400000" flipH="1">
            <a:off x="7355947" y="1338493"/>
            <a:ext cx="231455" cy="1478579"/>
          </a:xfrm>
          <a:prstGeom prst="leftBrace">
            <a:avLst>
              <a:gd name="adj1" fmla="val 34479"/>
              <a:gd name="adj2" fmla="val 50000"/>
            </a:avLst>
          </a:prstGeom>
          <a:noFill/>
          <a:ln w="9525">
            <a:solidFill>
              <a:srgbClr val="595959"/>
            </a:solidFill>
            <a:prstDash val="solid"/>
            <a:round/>
            <a:headEnd/>
            <a:tailEnd/>
          </a:ln>
          <a:effectLst/>
          <a:extLst>
            <a:ext uri="{909E8E84-426E-40DD-AFC4-6F175D3DCCD1}">
              <a14:hiddenFill xmlns:a14="http://schemas.microsoft.com/office/drawing/2010/main">
                <a:solidFill>
                  <a:srgbClr val="8BCBE6"/>
                </a:solidFill>
              </a14:hiddenFill>
            </a:ext>
            <a:ext uri="{AF507438-7753-43E0-B8FC-AC1667EBCBE1}">
              <a14:hiddenEffects xmlns:a14="http://schemas.microsoft.com/office/drawing/2010/main">
                <a:effectLst>
                  <a:outerShdw dist="35921" dir="2700000" algn="ctr" rotWithShape="0">
                    <a:srgbClr val="2666A6"/>
                  </a:outerShdw>
                </a:effectLst>
              </a14:hiddenEffects>
            </a:ext>
          </a:extLst>
        </p:spPr>
        <p:txBody>
          <a:bodyPr vert="horz" wrap="none" lIns="86204" tIns="43102" rIns="86204" bIns="43102"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93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AutoShape 11"/>
          <p:cNvSpPr>
            <a:spLocks/>
          </p:cNvSpPr>
          <p:nvPr/>
        </p:nvSpPr>
        <p:spPr bwMode="auto">
          <a:xfrm rot="5400000" flipH="1">
            <a:off x="5517987" y="1335613"/>
            <a:ext cx="231455" cy="1478579"/>
          </a:xfrm>
          <a:prstGeom prst="leftBrace">
            <a:avLst>
              <a:gd name="adj1" fmla="val 34479"/>
              <a:gd name="adj2" fmla="val 50000"/>
            </a:avLst>
          </a:prstGeom>
          <a:noFill/>
          <a:ln w="9525">
            <a:solidFill>
              <a:srgbClr val="595959"/>
            </a:solidFill>
            <a:prstDash val="solid"/>
            <a:round/>
            <a:headEnd/>
            <a:tailEnd/>
          </a:ln>
          <a:effectLst/>
          <a:extLst>
            <a:ext uri="{909E8E84-426E-40DD-AFC4-6F175D3DCCD1}">
              <a14:hiddenFill xmlns:a14="http://schemas.microsoft.com/office/drawing/2010/main">
                <a:solidFill>
                  <a:srgbClr val="8BCBE6"/>
                </a:solidFill>
              </a14:hiddenFill>
            </a:ext>
            <a:ext uri="{AF507438-7753-43E0-B8FC-AC1667EBCBE1}">
              <a14:hiddenEffects xmlns:a14="http://schemas.microsoft.com/office/drawing/2010/main">
                <a:effectLst>
                  <a:outerShdw dist="35921" dir="2700000" algn="ctr" rotWithShape="0">
                    <a:srgbClr val="2666A6"/>
                  </a:outerShdw>
                </a:effectLst>
              </a14:hiddenEffects>
            </a:ext>
          </a:extLst>
        </p:spPr>
        <p:txBody>
          <a:bodyPr vert="horz" wrap="none" lIns="86204" tIns="43102" rIns="86204" bIns="43102"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93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Rectangle 45"/>
          <p:cNvSpPr/>
          <p:nvPr/>
        </p:nvSpPr>
        <p:spPr bwMode="ltGray">
          <a:xfrm>
            <a:off x="8539399" y="1383708"/>
            <a:ext cx="1620000" cy="474453"/>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8328" rtl="0" eaLnBrk="1" fontAlgn="auto" latinLnBrk="0" hangingPunct="1">
              <a:lnSpc>
                <a:spcPct val="100000"/>
              </a:lnSpc>
              <a:spcBef>
                <a:spcPts val="0"/>
              </a:spcBef>
              <a:spcAft>
                <a:spcPts val="0"/>
              </a:spcAft>
              <a:buClrTx/>
              <a:buSzTx/>
              <a:buFontTx/>
              <a:buNone/>
              <a:tabLst/>
              <a:defRPr/>
            </a:pPr>
            <a:r>
              <a:rPr kumimoji="0" lang="en-GB" sz="150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Discount factor</a:t>
            </a:r>
          </a:p>
        </p:txBody>
      </p:sp>
      <p:sp>
        <p:nvSpPr>
          <p:cNvPr id="21" name="Rectangle 25"/>
          <p:cNvSpPr>
            <a:spLocks noChangeArrowheads="1"/>
          </p:cNvSpPr>
          <p:nvPr/>
        </p:nvSpPr>
        <p:spPr bwMode="blackWhite">
          <a:xfrm>
            <a:off x="8566601" y="2251947"/>
            <a:ext cx="1565597" cy="3686839"/>
          </a:xfrm>
          <a:prstGeom prst="rect">
            <a:avLst/>
          </a:prstGeom>
          <a:solidFill>
            <a:srgbClr val="EAEAEA"/>
          </a:solidFill>
          <a:ln>
            <a:noFill/>
            <a:headEnd/>
            <a:tailEnd/>
          </a:ln>
        </p:spPr>
        <p:style>
          <a:lnRef idx="2">
            <a:schemeClr val="accent3"/>
          </a:lnRef>
          <a:fillRef idx="1">
            <a:schemeClr val="lt1"/>
          </a:fillRef>
          <a:effectRef idx="0">
            <a:schemeClr val="accent3"/>
          </a:effectRef>
          <a:fontRef idx="minor">
            <a:schemeClr val="dk1"/>
          </a:fontRef>
        </p:style>
        <p:txBody>
          <a:bodyPr lIns="67877" tIns="67877" rIns="67877" bIns="67877" anchor="t"/>
          <a:lstStyle/>
          <a:p>
            <a:pPr marL="172100" marR="0" lvl="0" indent="-172100" algn="l" defTabSz="914400" rtl="0" eaLnBrk="1" fontAlgn="auto" latinLnBrk="0" hangingPunct="1">
              <a:lnSpc>
                <a:spcPct val="100000"/>
              </a:lnSpc>
              <a:spcBef>
                <a:spcPts val="0"/>
              </a:spcBef>
              <a:spcAft>
                <a:spcPts val="513"/>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Discount factor based on effective interest rate of the loan</a:t>
            </a:r>
          </a:p>
          <a:p>
            <a:pPr marL="172100" marR="0" lvl="0" indent="-172100" algn="l" defTabSz="914400" rtl="0" eaLnBrk="1" fontAlgn="auto" latinLnBrk="0" hangingPunct="1">
              <a:lnSpc>
                <a:spcPct val="100000"/>
              </a:lnSpc>
              <a:spcBef>
                <a:spcPts val="0"/>
              </a:spcBef>
              <a:spcAft>
                <a:spcPts val="513"/>
              </a:spcAft>
              <a:buClrTx/>
              <a:buSzTx/>
              <a:buFontTx/>
              <a:buChar char="•"/>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AutoShape 11"/>
          <p:cNvSpPr>
            <a:spLocks/>
          </p:cNvSpPr>
          <p:nvPr/>
        </p:nvSpPr>
        <p:spPr bwMode="auto">
          <a:xfrm rot="5400000" flipH="1">
            <a:off x="9233672" y="1292099"/>
            <a:ext cx="231455" cy="1565597"/>
          </a:xfrm>
          <a:prstGeom prst="leftBrace">
            <a:avLst>
              <a:gd name="adj1" fmla="val 34479"/>
              <a:gd name="adj2" fmla="val 50000"/>
            </a:avLst>
          </a:prstGeom>
          <a:noFill/>
          <a:ln w="9525">
            <a:solidFill>
              <a:srgbClr val="595959"/>
            </a:solidFill>
            <a:prstDash val="solid"/>
            <a:round/>
            <a:headEnd/>
            <a:tailEnd/>
          </a:ln>
          <a:effectLst/>
          <a:extLst>
            <a:ext uri="{909E8E84-426E-40DD-AFC4-6F175D3DCCD1}">
              <a14:hiddenFill xmlns:a14="http://schemas.microsoft.com/office/drawing/2010/main">
                <a:solidFill>
                  <a:srgbClr val="8BCBE6"/>
                </a:solidFill>
              </a14:hiddenFill>
            </a:ext>
            <a:ext uri="{AF507438-7753-43E0-B8FC-AC1667EBCBE1}">
              <a14:hiddenEffects xmlns:a14="http://schemas.microsoft.com/office/drawing/2010/main">
                <a:effectLst>
                  <a:outerShdw dist="35921" dir="2700000" algn="ctr" rotWithShape="0">
                    <a:srgbClr val="2666A6"/>
                  </a:outerShdw>
                </a:effectLst>
              </a14:hiddenEffects>
            </a:ext>
          </a:extLst>
        </p:spPr>
        <p:txBody>
          <a:bodyPr vert="horz" wrap="none" lIns="86204" tIns="43102" rIns="86204" bIns="43102"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93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 name="Rectangle 18"/>
          <p:cNvSpPr>
            <a:spLocks noChangeArrowheads="1"/>
          </p:cNvSpPr>
          <p:nvPr/>
        </p:nvSpPr>
        <p:spPr bwMode="auto">
          <a:xfrm>
            <a:off x="8174321" y="1353094"/>
            <a:ext cx="363657" cy="493786"/>
          </a:xfrm>
          <a:prstGeom prst="rect">
            <a:avLst/>
          </a:prstGeom>
          <a:noFill/>
          <a:ln w="9525">
            <a:noFill/>
            <a:miter lim="800000"/>
            <a:headEnd/>
            <a:tailEnd/>
          </a:ln>
          <a:effectLst/>
        </p:spPr>
        <p:txBody>
          <a:bodyPr wrap="square" lIns="86803" tIns="43401" rIns="86803" bIns="43401">
            <a:spAutoFit/>
          </a:bodyPr>
          <a:lstStyle/>
          <a:p>
            <a:pPr marL="0" marR="0" lvl="0" indent="0" algn="l" defTabSz="718328" rtl="0" eaLnBrk="1" fontAlgn="auto" latinLnBrk="0" hangingPunct="1">
              <a:lnSpc>
                <a:spcPct val="100000"/>
              </a:lnSpc>
              <a:spcBef>
                <a:spcPts val="0"/>
              </a:spcBef>
              <a:spcAft>
                <a:spcPts val="0"/>
              </a:spcAft>
              <a:buClrTx/>
              <a:buSzTx/>
              <a:buFontTx/>
              <a:buNone/>
              <a:tabLst/>
              <a:defRPr/>
            </a:pPr>
            <a:r>
              <a:rPr kumimoji="0" lang="en-GB" sz="2639" b="1" i="1"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x</a:t>
            </a:r>
          </a:p>
        </p:txBody>
      </p:sp>
      <p:sp>
        <p:nvSpPr>
          <p:cNvPr id="24" name="Rectangle 18"/>
          <p:cNvSpPr>
            <a:spLocks noChangeArrowheads="1"/>
          </p:cNvSpPr>
          <p:nvPr/>
        </p:nvSpPr>
        <p:spPr bwMode="auto">
          <a:xfrm>
            <a:off x="6374121" y="1353094"/>
            <a:ext cx="363657" cy="493786"/>
          </a:xfrm>
          <a:prstGeom prst="rect">
            <a:avLst/>
          </a:prstGeom>
          <a:noFill/>
          <a:ln w="9525">
            <a:noFill/>
            <a:miter lim="800000"/>
            <a:headEnd/>
            <a:tailEnd/>
          </a:ln>
          <a:effectLst/>
        </p:spPr>
        <p:txBody>
          <a:bodyPr wrap="square" lIns="86803" tIns="43401" rIns="86803" bIns="43401">
            <a:spAutoFit/>
          </a:bodyPr>
          <a:lstStyle/>
          <a:p>
            <a:pPr marL="0" marR="0" lvl="0" indent="0" algn="l" defTabSz="718328" rtl="0" eaLnBrk="1" fontAlgn="auto" latinLnBrk="0" hangingPunct="1">
              <a:lnSpc>
                <a:spcPct val="100000"/>
              </a:lnSpc>
              <a:spcBef>
                <a:spcPts val="0"/>
              </a:spcBef>
              <a:spcAft>
                <a:spcPts val="0"/>
              </a:spcAft>
              <a:buClrTx/>
              <a:buSzTx/>
              <a:buFontTx/>
              <a:buNone/>
              <a:tabLst/>
              <a:defRPr/>
            </a:pPr>
            <a:r>
              <a:rPr kumimoji="0" lang="en-GB" sz="2639" b="1" i="1"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x</a:t>
            </a:r>
          </a:p>
        </p:txBody>
      </p:sp>
      <p:sp>
        <p:nvSpPr>
          <p:cNvPr id="25" name="TextBox 24"/>
          <p:cNvSpPr txBox="1"/>
          <p:nvPr/>
        </p:nvSpPr>
        <p:spPr>
          <a:xfrm>
            <a:off x="2580273" y="1246044"/>
            <a:ext cx="550151"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1"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a:t>
            </a:r>
          </a:p>
        </p:txBody>
      </p:sp>
      <p:sp>
        <p:nvSpPr>
          <p:cNvPr id="26" name="TextBox 25"/>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IE2.1</a:t>
            </a:r>
            <a:endParaRPr lang="ru-RU" sz="2500" b="1" dirty="0">
              <a:solidFill>
                <a:srgbClr val="FF0000"/>
              </a:solidFill>
            </a:endParaRPr>
          </a:p>
        </p:txBody>
      </p:sp>
    </p:spTree>
    <p:extLst>
      <p:ext uri="{BB962C8B-B14F-4D97-AF65-F5344CB8AC3E}">
        <p14:creationId xmlns:p14="http://schemas.microsoft.com/office/powerpoint/2010/main" val="4197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700&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4&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bNumberIsYear val=&quot;0&quot;/&gt;&lt;m_strFormatTime&gt;%m.%y&lt;/m_strFormatTime&gt;&lt;m_yearfmt&gt;&lt;begin val=&quot;4&quot;/&gt;&lt;end val=&quot;4&quot;/&gt;&lt;/m_yearfmt&gt;&lt;/m_precDefaultMonth&gt;&lt;m_precDefaultQuarter&gt;&lt;m_bNumberIsYear val=&quot;0&quot;/&gt;&lt;m_strFormatTime&gt;%6/%y&lt;/m_strFormatTime&gt;&lt;m_yearfmt&gt;&lt;begin val=&quot;4&quot;/&gt;&lt;end val=&quot;4&quot;/&gt;&lt;/m_yearfmt&gt;&lt;/m_precDefaultQuarter&gt;&lt;m_precDefaultYear&gt;&lt;m_bNumberIsYear val=&quot;0&quot;/&gt;&lt;m_strFormatTime&gt;%y&lt;/m_strFormatTime&gt;&lt;m_yearfmt&gt;&lt;begin val=&quot;4&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4&quot;&gt;&lt;elem m_fUsage=&quot;3.92657400688263980015E+00&quot;&gt;&lt;m_msothmcolidx val=&quot;0&quot;/&gt;&lt;m_rgb r=&quot;01&quot; g=&quot;D0&quot; b=&quot;B2&quot;/&gt;&lt;/elem&gt;&lt;elem m_fUsage=&quot;3.48640357080415252966E+00&quot;&gt;&lt;m_msothmcolidx val=&quot;0&quot;/&gt;&lt;m_rgb r=&quot;EB&quot; g=&quot;3C&quot; b=&quot;51&quot;/&gt;&lt;/elem&gt;&lt;elem m_fUsage=&quot;1.13304187590217297910E+00&quot;&gt;&lt;m_msothmcolidx val=&quot;0&quot;/&gt;&lt;m_rgb r=&quot;1F&quot; g=&quot;4E&quot; b=&quot;79&quot;/&gt;&lt;/elem&gt;&lt;elem m_fUsage=&quot;9.00000000000000022204E-01&quot;&gt;&lt;m_msothmcolidx val=&quot;0&quot;/&gt;&lt;m_rgb r=&quot;1A&quot; g=&quot;CC&quot; b=&quot;B3&quot;/&gt;&lt;/elem&gt;&lt;elem m_fUsage=&quot;4.65496520594089135958E-01&quot;&gt;&lt;m_msothmcolidx val=&quot;0&quot;/&gt;&lt;m_rgb r=&quot;BF&quot; g=&quot;D9&quot; b=&quot;F2&quot;/&gt;&lt;/elem&gt;&lt;elem m_fUsage=&quot;6.92046620607724011220E-02&quot;&gt;&lt;m_msothmcolidx val=&quot;0&quot;/&gt;&lt;m_rgb r=&quot;67&quot; g=&quot;A3&quot; b=&quot;DE&quot;/&gt;&lt;/elem&gt;&lt;elem m_fUsage=&quot;5.72641689702235463094E-03&quot;&gt;&lt;m_msothmcolidx val=&quot;0&quot;/&gt;&lt;m_rgb r=&quot;5C&quot; g=&quot;9C&quot; b=&quot;DB&quot;/&gt;&lt;/elem&gt;&lt;elem m_fUsage=&quot;5.25757294306693385988E-03&quot;&gt;&lt;m_msothmcolidx val=&quot;0&quot;/&gt;&lt;m_rgb r=&quot;29&quot; g=&quot;68&quot; b=&quot;A0&quot;/&gt;&lt;/elem&gt;&lt;elem m_fUsage=&quot;4.72836216603517416751E-03&quot;&gt;&lt;m_msothmcolidx val=&quot;0&quot;/&gt;&lt;m_rgb r=&quot;1B&quot; g=&quot;4B&quot; b=&quot;7C&quot;/&gt;&lt;/elem&gt;&lt;elem m_fUsage=&quot;2.60386015355053073925E-03&quot;&gt;&lt;m_msothmcolidx val=&quot;0&quot;/&gt;&lt;m_rgb r=&quot;FB&quot; g=&quot;C6&quot; b=&quot;7A&quot;/&gt;&lt;/elem&gt;&lt;elem m_fUsage=&quot;3.28067878494868730033E-04&quot;&gt;&lt;m_msothmcolidx val=&quot;0&quot;/&gt;&lt;m_rgb r=&quot;D5&quot; g=&quot;E3&quot; b=&quot;F0&quot;/&gt;&lt;/elem&gt;&lt;elem m_fUsage=&quot;2.42749445031547234118E-04&quot;&gt;&lt;m_msothmcolidx val=&quot;0&quot;/&gt;&lt;m_rgb r=&quot;19&quot; g=&quot;C4&quot; b=&quot;AD&quot;/&gt;&lt;/elem&gt;&lt;elem m_fUsage=&quot;1.27147365874567412668E-04&quot;&gt;&lt;m_msothmcolidx val=&quot;0&quot;/&gt;&lt;m_rgb r=&quot;99&quot; g=&quot;C1&quot; b=&quot;EA&quot;/&gt;&lt;/elem&gt;&lt;elem m_fUsage=&quot;1.14663209187165971619E-04&quot;&gt;&lt;m_msothmcolidx val=&quot;0&quot;/&gt;&lt;m_rgb r=&quot;44&quot; g=&quot;8D&quot; b=&quot;D7&quot;/&gt;&lt;/elem&gt;&lt;elem m_fUsage=&quot;8.00732654508037438581E-05&quot;&gt;&lt;m_msothmcolidx val=&quot;0&quot;/&gt;&lt;m_rgb r=&quot;14&quot; g=&quot;38&quot; b=&quot;5C&quot;/&gt;&lt;/elem&gt;&lt;elem m_fUsage=&quot;2.03296708912534923022E-05&quot;&gt;&lt;m_msothmcolidx val=&quot;0&quot;/&gt;&lt;m_rgb r=&quot;0E&quot; g=&quot;29&quot; b=&quot;45&quot;/&gt;&lt;/elem&gt;&lt;elem m_fUsage=&quot;1.41158163862184179890E-05&quot;&gt;&lt;m_msothmcolidx val=&quot;0&quot;/&gt;&lt;m_rgb r=&quot;18&quot; g=&quot;44&quot; b=&quot;70&quot;/&gt;&lt;/elem&gt;&lt;elem m_fUsage=&quot;1.14338112728369176055E-05&quot;&gt;&lt;m_msothmcolidx val=&quot;0&quot;/&gt;&lt;m_rgb r=&quot;C2&quot; g=&quot;D7&quot; b=&quot;EB&quot;/&gt;&lt;/elem&gt;&lt;elem m_fUsage=&quot;1.09907671777604938390E-05&quot;&gt;&lt;m_msothmcolidx val=&quot;0&quot;/&gt;&lt;m_rgb r=&quot;C5&quot; g=&quot;D8&quot; b=&quot;EB&quot;/&gt;&lt;/elem&gt;&lt;elem m_fUsage=&quot;5.60629055364774212656E-06&quot;&gt;&lt;m_msothmcolidx val=&quot;0&quot;/&gt;&lt;m_rgb r=&quot;14&quot; g=&quot;3A&quot; b=&quot;61&quot;/&gt;&lt;/elem&gt;&lt;elem m_fUsage=&quot;4.47282865952980774281E-06&quot;&gt;&lt;m_msothmcolidx val=&quot;0&quot;/&gt;&lt;m_rgb r=&quot;B7&quot; g=&quot;CE&quot; b=&quot;E6&quot;/&gt;&lt;/elem&gt;&lt;elem m_fUsage=&quot;1.54039716234422188595E-06&quot;&gt;&lt;m_msothmcolidx val=&quot;0&quot;/&gt;&lt;m_rgb r=&quot;11&quot; g=&quot;31&quot; b=&quot;51&quot;/&gt;&lt;/elem&gt;&lt;elem m_fUsage=&quot;1.01337161782938879136E-06&quot;&gt;&lt;m_msothmcolidx val=&quot;0&quot;/&gt;&lt;m_rgb r=&quot;16&quot; g=&quot;40&quot; b=&quot;69&quot;/&gt;&lt;/elem&gt;&lt;elem m_fUsage=&quot;8.20831010441804957000E-07&quot;&gt;&lt;m_msothmcolidx val=&quot;0&quot;/&gt;&lt;m_rgb r=&quot;BD&quot; g=&quot;D3&quot; b=&quot;E8&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qb5kBBaRmKiSb.CREWcq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rqb5kBBaRmKiSb.CREWcq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ucIhkH6ImQd2bUlt1QMXT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4F880DBD-1455-B44D-B92A-5811B7384C41}"/>
    </a:ext>
  </a:extLst>
</a:theme>
</file>

<file path=ppt/theme/theme2.xml><?xml version="1.0" encoding="utf-8"?>
<a:theme xmlns:a="http://schemas.openxmlformats.org/drawingml/2006/main" name="1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50C2D48D-24F4-7843-8069-08EDE33C33AF}"/>
    </a:ext>
  </a:extLst>
</a:theme>
</file>

<file path=ppt/theme/theme3.xml><?xml version="1.0" encoding="utf-8"?>
<a:theme xmlns:a="http://schemas.openxmlformats.org/drawingml/2006/main" name="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549BB1D3-B32A-4745-9436-A6D9416A2C99}"/>
    </a:ext>
  </a:extLst>
</a:theme>
</file>

<file path=ppt/theme/theme4.xml><?xml version="1.0" encoding="utf-8"?>
<a:theme xmlns:a="http://schemas.openxmlformats.org/drawingml/2006/main" name="2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8294BE27-7173-E440-83D1-EE186411A945}"/>
    </a:ext>
  </a:extLst>
</a:theme>
</file>

<file path=ppt/theme/theme5.xml><?xml version="1.0" encoding="utf-8"?>
<a:theme xmlns:a="http://schemas.openxmlformats.org/drawingml/2006/main" name="4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0F973EEC-E155-2945-9C0F-824B73A4A9D0}"/>
    </a:ext>
  </a:extLst>
</a:theme>
</file>

<file path=ppt/theme/theme6.xml><?xml version="1.0" encoding="utf-8"?>
<a:theme xmlns:a="http://schemas.openxmlformats.org/drawingml/2006/main" name="Титулы_СБ">
  <a:themeElements>
    <a:clrScheme name="шаблон СБ 1">
      <a:dk1>
        <a:srgbClr val="000000"/>
      </a:dk1>
      <a:lt1>
        <a:srgbClr val="FFFFFF"/>
      </a:lt1>
      <a:dk2>
        <a:srgbClr val="006F3C"/>
      </a:dk2>
      <a:lt2>
        <a:srgbClr val="999999"/>
      </a:lt2>
      <a:accent1>
        <a:srgbClr val="11A74C"/>
      </a:accent1>
      <a:accent2>
        <a:srgbClr val="7DC244"/>
      </a:accent2>
      <a:accent3>
        <a:srgbClr val="DC0F00"/>
      </a:accent3>
      <a:accent4>
        <a:srgbClr val="139884"/>
      </a:accent4>
      <a:accent5>
        <a:srgbClr val="EB7F2E"/>
      </a:accent5>
      <a:accent6>
        <a:srgbClr val="0C8CBB"/>
      </a:accent6>
      <a:hlink>
        <a:srgbClr val="71C7C4"/>
      </a:hlink>
      <a:folHlink>
        <a:srgbClr val="F6AC2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шаблон-СБ-16-9" id="{139DC356-87A8-4CA5-A90F-96BAD60E2965}" vid="{22A53204-ED80-4269-9A04-24C44FF7FB65}"/>
    </a:ext>
  </a:extLst>
</a:theme>
</file>

<file path=ppt/theme/theme7.xml><?xml version="1.0" encoding="utf-8"?>
<a:theme xmlns:a="http://schemas.openxmlformats.org/drawingml/2006/main" name="1_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Оформление по умолчанию</Template>
  <TotalTime>113710</TotalTime>
  <Words>4710</Words>
  <Application>Microsoft Office PowerPoint</Application>
  <PresentationFormat>Widescreen</PresentationFormat>
  <Paragraphs>718</Paragraphs>
  <Slides>46</Slides>
  <Notes>2</Notes>
  <HiddenSlides>0</HiddenSlides>
  <MMClips>0</MMClips>
  <ScaleCrop>false</ScaleCrop>
  <HeadingPairs>
    <vt:vector size="8" baseType="variant">
      <vt:variant>
        <vt:lpstr>Fonts Used</vt:lpstr>
      </vt:variant>
      <vt:variant>
        <vt:i4>17</vt:i4>
      </vt:variant>
      <vt:variant>
        <vt:lpstr>Theme</vt:lpstr>
      </vt:variant>
      <vt:variant>
        <vt:i4>7</vt:i4>
      </vt:variant>
      <vt:variant>
        <vt:lpstr>Embedded OLE Servers</vt:lpstr>
      </vt:variant>
      <vt:variant>
        <vt:i4>1</vt:i4>
      </vt:variant>
      <vt:variant>
        <vt:lpstr>Slide Titles</vt:lpstr>
      </vt:variant>
      <vt:variant>
        <vt:i4>46</vt:i4>
      </vt:variant>
    </vt:vector>
  </HeadingPairs>
  <TitlesOfParts>
    <vt:vector size="71" baseType="lpstr">
      <vt:lpstr>Arial</vt:lpstr>
      <vt:lpstr>Bliss Pro Light (Body)</vt:lpstr>
      <vt:lpstr>Calibri</vt:lpstr>
      <vt:lpstr>Calibri Light</vt:lpstr>
      <vt:lpstr>Cambria Math</vt:lpstr>
      <vt:lpstr>Circe</vt:lpstr>
      <vt:lpstr>Circe Light</vt:lpstr>
      <vt:lpstr>DINPro-Medium</vt:lpstr>
      <vt:lpstr>Fedra Sans Pro Book</vt:lpstr>
      <vt:lpstr>Franklin Gothic Book</vt:lpstr>
      <vt:lpstr>Georgia</vt:lpstr>
      <vt:lpstr>SB Sans Display</vt:lpstr>
      <vt:lpstr>Segoe UI</vt:lpstr>
      <vt:lpstr>SourceSansPro</vt:lpstr>
      <vt:lpstr>Stem Medium</vt:lpstr>
      <vt:lpstr>Stem Thin</vt:lpstr>
      <vt:lpstr>Wingdings</vt:lpstr>
      <vt:lpstr>3_Sberbank-theme</vt:lpstr>
      <vt:lpstr>1_Sberbank-theme</vt:lpstr>
      <vt:lpstr>Sberbank-theme</vt:lpstr>
      <vt:lpstr>2_Sberbank-theme</vt:lpstr>
      <vt:lpstr>4_Sberbank-theme</vt:lpstr>
      <vt:lpstr>Титулы_СБ</vt:lpstr>
      <vt:lpstr>1_Office Theme</vt:lpstr>
      <vt:lpstr>Слайд think-cell</vt:lpstr>
      <vt:lpstr>2.1 Foundations of Credit risk management</vt:lpstr>
      <vt:lpstr>PowerPoint Presentation</vt:lpstr>
      <vt:lpstr>PowerPoint Presentation</vt:lpstr>
      <vt:lpstr>PowerPoint Presentation</vt:lpstr>
      <vt:lpstr>PowerPoint Presentation</vt:lpstr>
      <vt:lpstr>2.2 Loan loss provision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2.3 Capital adequacy ratio and RWA on credit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2.4 Credit risk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2.5 Model development, calibration and validation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Microsoft Office User</dc:creator>
  <cp:keywords/>
  <dc:description/>
  <cp:lastModifiedBy>STEPANCHENKO, D. (Dmitrii)</cp:lastModifiedBy>
  <cp:revision>3363</cp:revision>
  <dcterms:created xsi:type="dcterms:W3CDTF">2021-03-01T07:36:38Z</dcterms:created>
  <dcterms:modified xsi:type="dcterms:W3CDTF">2023-03-13T11:43:09Z</dcterms:modified>
  <cp:category/>
</cp:coreProperties>
</file>