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rts/chart1.xml" ContentType="application/vnd.openxmlformats-officedocument.drawingml.chart+xml"/>
  <Override PartName="/ppt/tags/tag1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comments/modernComment_7F3E8F05_271858DC.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3" r:id="rId1"/>
    <p:sldMasterId id="2147483678" r:id="rId2"/>
    <p:sldMasterId id="2147483685" r:id="rId3"/>
    <p:sldMasterId id="2147483697" r:id="rId4"/>
    <p:sldMasterId id="2147483730" r:id="rId5"/>
    <p:sldMasterId id="2147484899" r:id="rId6"/>
    <p:sldMasterId id="2147485410" r:id="rId7"/>
  </p:sldMasterIdLst>
  <p:notesMasterIdLst>
    <p:notesMasterId r:id="rId33"/>
  </p:notesMasterIdLst>
  <p:handoutMasterIdLst>
    <p:handoutMasterId r:id="rId34"/>
  </p:handoutMasterIdLst>
  <p:sldIdLst>
    <p:sldId id="2134806261" r:id="rId8"/>
    <p:sldId id="2134806265" r:id="rId9"/>
    <p:sldId id="2134806270" r:id="rId10"/>
    <p:sldId id="2134806294" r:id="rId11"/>
    <p:sldId id="2134806263" r:id="rId12"/>
    <p:sldId id="2134806280" r:id="rId13"/>
    <p:sldId id="2134806288" r:id="rId14"/>
    <p:sldId id="2134806296" r:id="rId15"/>
    <p:sldId id="2134806290" r:id="rId16"/>
    <p:sldId id="2134806297" r:id="rId17"/>
    <p:sldId id="2134806302" r:id="rId18"/>
    <p:sldId id="2134806298" r:id="rId19"/>
    <p:sldId id="2134806295" r:id="rId20"/>
    <p:sldId id="2134806304" r:id="rId21"/>
    <p:sldId id="2134806266" r:id="rId22"/>
    <p:sldId id="2134806299" r:id="rId23"/>
    <p:sldId id="2134806300" r:id="rId24"/>
    <p:sldId id="2134806305" r:id="rId25"/>
    <p:sldId id="2134806306" r:id="rId26"/>
    <p:sldId id="2134806269" r:id="rId27"/>
    <p:sldId id="2134806274" r:id="rId28"/>
    <p:sldId id="2134806273" r:id="rId29"/>
    <p:sldId id="2134806276" r:id="rId30"/>
    <p:sldId id="2134806278" r:id="rId31"/>
    <p:sldId id="2134806277" r:id="rId32"/>
  </p:sldIdLst>
  <p:sldSz cx="12192000" cy="6858000"/>
  <p:notesSz cx="6858000" cy="9144000"/>
  <p:custDataLst>
    <p:tags r:id="rId35"/>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3A39358-42A3-4201-B2C1-C9FD2E651B2F}">
          <p14:sldIdLst>
            <p14:sldId id="2134806261"/>
            <p14:sldId id="2134806265"/>
            <p14:sldId id="2134806270"/>
            <p14:sldId id="2134806294"/>
            <p14:sldId id="2134806263"/>
            <p14:sldId id="2134806280"/>
            <p14:sldId id="2134806288"/>
            <p14:sldId id="2134806296"/>
            <p14:sldId id="2134806290"/>
            <p14:sldId id="2134806297"/>
            <p14:sldId id="2134806302"/>
            <p14:sldId id="2134806298"/>
            <p14:sldId id="2134806295"/>
            <p14:sldId id="2134806304"/>
            <p14:sldId id="2134806266"/>
            <p14:sldId id="2134806299"/>
            <p14:sldId id="2134806300"/>
            <p14:sldId id="2134806305"/>
            <p14:sldId id="2134806306"/>
            <p14:sldId id="2134806269"/>
            <p14:sldId id="2134806274"/>
            <p14:sldId id="2134806273"/>
            <p14:sldId id="2134806276"/>
            <p14:sldId id="2134806278"/>
            <p14:sldId id="2134806277"/>
          </p14:sldIdLst>
        </p14:section>
      </p14:sectionLst>
    </p:ext>
    <p:ext uri="{EFAFB233-063F-42B5-8137-9DF3F51BA10A}">
      <p15:sldGuideLst xmlns:p15="http://schemas.microsoft.com/office/powerpoint/2012/main">
        <p15:guide id="1" orient="horz" pos="1656" userDrawn="1">
          <p15:clr>
            <a:srgbClr val="A4A3A4"/>
          </p15:clr>
        </p15:guide>
        <p15:guide id="21" userDrawn="1">
          <p15:clr>
            <a:srgbClr val="A4A3A4"/>
          </p15:clr>
        </p15:guide>
        <p15:guide id="47" orient="horz" pos="3163" userDrawn="1">
          <p15:clr>
            <a:srgbClr val="A4A3A4"/>
          </p15:clr>
        </p15:guide>
        <p15:guide id="66" pos="4679" userDrawn="1">
          <p15:clr>
            <a:srgbClr val="A4A3A4"/>
          </p15:clr>
        </p15:guide>
        <p15:guide id="75" orient="horz" pos="2523" userDrawn="1">
          <p15:clr>
            <a:srgbClr val="A4A3A4"/>
          </p15:clr>
        </p15:guide>
        <p15:guide id="76" orient="horz" pos="3816" userDrawn="1">
          <p15:clr>
            <a:srgbClr val="A4A3A4"/>
          </p15:clr>
        </p15:guide>
        <p15:guide id="78" orient="horz" pos="1094" userDrawn="1">
          <p15:clr>
            <a:srgbClr val="A4A3A4"/>
          </p15:clr>
        </p15:guide>
        <p15:guide id="79" pos="3840" userDrawn="1">
          <p15:clr>
            <a:srgbClr val="A4A3A4"/>
          </p15:clr>
        </p15:guide>
        <p15:guide id="82" pos="6811" userDrawn="1">
          <p15:clr>
            <a:srgbClr val="A4A3A4"/>
          </p15:clr>
        </p15:guide>
        <p15:guide id="83" pos="461" userDrawn="1">
          <p15:clr>
            <a:srgbClr val="A4A3A4"/>
          </p15:clr>
        </p15:guide>
        <p15:guide id="84" pos="7605" userDrawn="1">
          <p15:clr>
            <a:srgbClr val="A4A3A4"/>
          </p15:clr>
        </p15:guide>
        <p15:guide id="85" pos="1708" userDrawn="1">
          <p15:clr>
            <a:srgbClr val="A4A3A4"/>
          </p15:clr>
        </p15:guide>
        <p15:guide id="88" orient="horz" pos="3012" userDrawn="1">
          <p15:clr>
            <a:srgbClr val="A4A3A4"/>
          </p15:clr>
        </p15:guide>
        <p15:guide id="89" orient="horz" pos="1570" userDrawn="1">
          <p15:clr>
            <a:srgbClr val="A4A3A4"/>
          </p15:clr>
        </p15:guide>
        <p15:guide id="90" orient="horz" pos="129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8EE457-A788-1107-3B21-555A876A93CE}" name="7713" initials="7" userId="S::A7713@365v.me::43364eb3-1962-4a8e-9d3f-3e47b22239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Андреев Даниил Юрьевич" initials="АДЮ [2]" lastIdx="3" clrIdx="6">
    <p:extLst>
      <p:ext uri="{19B8F6BF-5375-455C-9EA6-DF929625EA0E}">
        <p15:presenceInfo xmlns:p15="http://schemas.microsoft.com/office/powerpoint/2012/main" userId="S-1-5-21-12604286-1394344279-468603755-1270333" providerId="AD"/>
      </p:ext>
    </p:extLst>
  </p:cmAuthor>
  <p:cmAuthor id="1" name="Дрючевский Дмитрий Викторович" initials="ДДВ" lastIdx="1" clrIdx="0">
    <p:extLst>
      <p:ext uri="{19B8F6BF-5375-455C-9EA6-DF929625EA0E}">
        <p15:presenceInfo xmlns:p15="http://schemas.microsoft.com/office/powerpoint/2012/main" userId="Дрючевский Дмитрий Викторович" providerId="None"/>
      </p:ext>
    </p:extLst>
  </p:cmAuthor>
  <p:cmAuthor id="8" name="ДС" initials="ДС" lastIdx="6" clrIdx="7">
    <p:extLst>
      <p:ext uri="{19B8F6BF-5375-455C-9EA6-DF929625EA0E}">
        <p15:presenceInfo xmlns:p15="http://schemas.microsoft.com/office/powerpoint/2012/main" userId="ДС" providerId="None"/>
      </p:ext>
    </p:extLst>
  </p:cmAuthor>
  <p:cmAuthor id="2" name="Степанченко Дмитрий Сергеевич" initials="СДС" lastIdx="219" clrIdx="1">
    <p:extLst>
      <p:ext uri="{19B8F6BF-5375-455C-9EA6-DF929625EA0E}">
        <p15:presenceInfo xmlns:p15="http://schemas.microsoft.com/office/powerpoint/2012/main" userId="Степанченко Дмитрий Сергеевич" providerId="None"/>
      </p:ext>
    </p:extLst>
  </p:cmAuthor>
  <p:cmAuthor id="3" name="Андреев Даниил Юрьевич" initials="АДЮ" lastIdx="27" clrIdx="2">
    <p:extLst>
      <p:ext uri="{19B8F6BF-5375-455C-9EA6-DF929625EA0E}">
        <p15:presenceInfo xmlns:p15="http://schemas.microsoft.com/office/powerpoint/2012/main" userId="Андреев Даниил Юрьевич" providerId="None"/>
      </p:ext>
    </p:extLst>
  </p:cmAuthor>
  <p:cmAuthor id="4" name="Гостев Андрей Сергеевич" initials="ГАС" lastIdx="43" clrIdx="3">
    <p:extLst>
      <p:ext uri="{19B8F6BF-5375-455C-9EA6-DF929625EA0E}">
        <p15:presenceInfo xmlns:p15="http://schemas.microsoft.com/office/powerpoint/2012/main" userId="Гостев Андрей Сергеевич" providerId="None"/>
      </p:ext>
    </p:extLst>
  </p:cmAuthor>
  <p:cmAuthor id="5" name="Ростов Олег Евгеньевич" initials="РОЕ" lastIdx="30" clrIdx="4">
    <p:extLst>
      <p:ext uri="{19B8F6BF-5375-455C-9EA6-DF929625EA0E}">
        <p15:presenceInfo xmlns:p15="http://schemas.microsoft.com/office/powerpoint/2012/main" userId="Ростов Олег Евгеньевич" providerId="None"/>
      </p:ext>
    </p:extLst>
  </p:cmAuthor>
  <p:cmAuthor id="6" name="Соловьев Георгий Александрович" initials="СГА" lastIdx="3" clrIdx="5">
    <p:extLst>
      <p:ext uri="{19B8F6BF-5375-455C-9EA6-DF929625EA0E}">
        <p15:presenceInfo xmlns:p15="http://schemas.microsoft.com/office/powerpoint/2012/main" userId="Соловьев Георгий Александрович"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01D0B2"/>
    <a:srgbClr val="575757"/>
    <a:srgbClr val="3FD6C4"/>
    <a:srgbClr val="808080"/>
    <a:srgbClr val="A5A5A5"/>
    <a:srgbClr val="98B1DE"/>
    <a:srgbClr val="3B648B"/>
    <a:srgbClr val="29B9F0"/>
    <a:srgbClr val="E795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979" autoAdjust="0"/>
  </p:normalViewPr>
  <p:slideViewPr>
    <p:cSldViewPr snapToGrid="0">
      <p:cViewPr varScale="1">
        <p:scale>
          <a:sx n="91" d="100"/>
          <a:sy n="91" d="100"/>
        </p:scale>
        <p:origin x="322" y="67"/>
      </p:cViewPr>
      <p:guideLst>
        <p:guide orient="horz" pos="1656"/>
        <p:guide/>
        <p:guide orient="horz" pos="3163"/>
        <p:guide pos="4679"/>
        <p:guide orient="horz" pos="2523"/>
        <p:guide orient="horz" pos="3816"/>
        <p:guide orient="horz" pos="1094"/>
        <p:guide pos="3840"/>
        <p:guide pos="6811"/>
        <p:guide pos="461"/>
        <p:guide pos="7605"/>
        <p:guide pos="1708"/>
        <p:guide orient="horz" pos="3012"/>
        <p:guide orient="horz" pos="1570"/>
        <p:guide orient="horz" pos="1298"/>
      </p:guideLst>
    </p:cSldViewPr>
  </p:slideViewPr>
  <p:outlineViewPr>
    <p:cViewPr>
      <p:scale>
        <a:sx n="33" d="100"/>
        <a:sy n="33" d="100"/>
      </p:scale>
      <p:origin x="0" y="0"/>
    </p:cViewPr>
  </p:outlineViewPr>
  <p:notesTextViewPr>
    <p:cViewPr>
      <p:scale>
        <a:sx n="110" d="100"/>
        <a:sy n="110" d="100"/>
      </p:scale>
      <p:origin x="0" y="0"/>
    </p:cViewPr>
  </p:notesTextViewPr>
  <p:notesViewPr>
    <p:cSldViewPr snapToGrid="0">
      <p:cViewPr varScale="1">
        <p:scale>
          <a:sx n="50" d="100"/>
          <a:sy n="50" d="100"/>
        </p:scale>
        <p:origin x="2640"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gs" Target="tags/tag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Market%20Risk\Presentations\2016.01.19_&#1053;&#1057;\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12700">
              <a:solidFill>
                <a:schemeClr val="tx1">
                  <a:lumMod val="85000"/>
                  <a:lumOff val="15000"/>
                </a:schemeClr>
              </a:solidFill>
            </a:ln>
            <a:effectLst/>
          </c:spPr>
          <c:marker>
            <c:symbol val="none"/>
          </c:marker>
          <c:cat>
            <c:numRef>
              <c:f>data!$A$2:$A$858</c:f>
              <c:numCache>
                <c:formatCode>m/d/yyyy</c:formatCode>
                <c:ptCount val="857"/>
                <c:pt idx="0">
                  <c:v>41136</c:v>
                </c:pt>
                <c:pt idx="1">
                  <c:v>41137</c:v>
                </c:pt>
                <c:pt idx="2">
                  <c:v>41138</c:v>
                </c:pt>
                <c:pt idx="3">
                  <c:v>41141</c:v>
                </c:pt>
                <c:pt idx="4">
                  <c:v>41142</c:v>
                </c:pt>
                <c:pt idx="5">
                  <c:v>41143</c:v>
                </c:pt>
                <c:pt idx="6">
                  <c:v>41144</c:v>
                </c:pt>
                <c:pt idx="7">
                  <c:v>41145</c:v>
                </c:pt>
                <c:pt idx="8">
                  <c:v>41148</c:v>
                </c:pt>
                <c:pt idx="9">
                  <c:v>41149</c:v>
                </c:pt>
                <c:pt idx="10">
                  <c:v>41150</c:v>
                </c:pt>
                <c:pt idx="11">
                  <c:v>41151</c:v>
                </c:pt>
                <c:pt idx="12">
                  <c:v>41152</c:v>
                </c:pt>
                <c:pt idx="13">
                  <c:v>41155</c:v>
                </c:pt>
                <c:pt idx="14">
                  <c:v>41156</c:v>
                </c:pt>
                <c:pt idx="15">
                  <c:v>41157</c:v>
                </c:pt>
                <c:pt idx="16">
                  <c:v>41158</c:v>
                </c:pt>
                <c:pt idx="17">
                  <c:v>41159</c:v>
                </c:pt>
                <c:pt idx="18">
                  <c:v>41162</c:v>
                </c:pt>
                <c:pt idx="19">
                  <c:v>41163</c:v>
                </c:pt>
                <c:pt idx="20">
                  <c:v>41164</c:v>
                </c:pt>
                <c:pt idx="21">
                  <c:v>41165</c:v>
                </c:pt>
                <c:pt idx="22">
                  <c:v>41166</c:v>
                </c:pt>
                <c:pt idx="23">
                  <c:v>41169</c:v>
                </c:pt>
                <c:pt idx="24">
                  <c:v>41170</c:v>
                </c:pt>
                <c:pt idx="25">
                  <c:v>41171</c:v>
                </c:pt>
                <c:pt idx="26">
                  <c:v>41172</c:v>
                </c:pt>
                <c:pt idx="27">
                  <c:v>41173</c:v>
                </c:pt>
                <c:pt idx="28">
                  <c:v>41176</c:v>
                </c:pt>
                <c:pt idx="29">
                  <c:v>41177</c:v>
                </c:pt>
                <c:pt idx="30">
                  <c:v>41178</c:v>
                </c:pt>
                <c:pt idx="31">
                  <c:v>41179</c:v>
                </c:pt>
                <c:pt idx="32">
                  <c:v>41180</c:v>
                </c:pt>
                <c:pt idx="33">
                  <c:v>41183</c:v>
                </c:pt>
                <c:pt idx="34">
                  <c:v>41184</c:v>
                </c:pt>
                <c:pt idx="35">
                  <c:v>41185</c:v>
                </c:pt>
                <c:pt idx="36">
                  <c:v>41186</c:v>
                </c:pt>
                <c:pt idx="37">
                  <c:v>41187</c:v>
                </c:pt>
                <c:pt idx="38">
                  <c:v>41190</c:v>
                </c:pt>
                <c:pt idx="39">
                  <c:v>41191</c:v>
                </c:pt>
                <c:pt idx="40">
                  <c:v>41192</c:v>
                </c:pt>
                <c:pt idx="41">
                  <c:v>41193</c:v>
                </c:pt>
                <c:pt idx="42">
                  <c:v>41194</c:v>
                </c:pt>
                <c:pt idx="43">
                  <c:v>41197</c:v>
                </c:pt>
                <c:pt idx="44">
                  <c:v>41198</c:v>
                </c:pt>
                <c:pt idx="45">
                  <c:v>41199</c:v>
                </c:pt>
                <c:pt idx="46">
                  <c:v>41200</c:v>
                </c:pt>
                <c:pt idx="47">
                  <c:v>41201</c:v>
                </c:pt>
                <c:pt idx="48">
                  <c:v>41204</c:v>
                </c:pt>
                <c:pt idx="49">
                  <c:v>41205</c:v>
                </c:pt>
                <c:pt idx="50">
                  <c:v>41206</c:v>
                </c:pt>
                <c:pt idx="51">
                  <c:v>41207</c:v>
                </c:pt>
                <c:pt idx="52">
                  <c:v>41208</c:v>
                </c:pt>
                <c:pt idx="53">
                  <c:v>41211</c:v>
                </c:pt>
                <c:pt idx="54">
                  <c:v>41212</c:v>
                </c:pt>
                <c:pt idx="55">
                  <c:v>41213</c:v>
                </c:pt>
                <c:pt idx="56">
                  <c:v>41214</c:v>
                </c:pt>
                <c:pt idx="57">
                  <c:v>41215</c:v>
                </c:pt>
                <c:pt idx="58">
                  <c:v>41219</c:v>
                </c:pt>
                <c:pt idx="59">
                  <c:v>41220</c:v>
                </c:pt>
                <c:pt idx="60">
                  <c:v>41221</c:v>
                </c:pt>
                <c:pt idx="61">
                  <c:v>41222</c:v>
                </c:pt>
                <c:pt idx="62">
                  <c:v>41225</c:v>
                </c:pt>
                <c:pt idx="63">
                  <c:v>41226</c:v>
                </c:pt>
                <c:pt idx="64">
                  <c:v>41227</c:v>
                </c:pt>
                <c:pt idx="65">
                  <c:v>41228</c:v>
                </c:pt>
                <c:pt idx="66">
                  <c:v>41229</c:v>
                </c:pt>
                <c:pt idx="67">
                  <c:v>41232</c:v>
                </c:pt>
                <c:pt idx="68">
                  <c:v>41233</c:v>
                </c:pt>
                <c:pt idx="69">
                  <c:v>41234</c:v>
                </c:pt>
                <c:pt idx="70">
                  <c:v>41235</c:v>
                </c:pt>
                <c:pt idx="71">
                  <c:v>41236</c:v>
                </c:pt>
                <c:pt idx="72">
                  <c:v>41239</c:v>
                </c:pt>
                <c:pt idx="73">
                  <c:v>41240</c:v>
                </c:pt>
                <c:pt idx="74">
                  <c:v>41241</c:v>
                </c:pt>
                <c:pt idx="75">
                  <c:v>41242</c:v>
                </c:pt>
                <c:pt idx="76">
                  <c:v>41243</c:v>
                </c:pt>
                <c:pt idx="77">
                  <c:v>41246</c:v>
                </c:pt>
                <c:pt idx="78">
                  <c:v>41247</c:v>
                </c:pt>
                <c:pt idx="79">
                  <c:v>41248</c:v>
                </c:pt>
                <c:pt idx="80">
                  <c:v>41249</c:v>
                </c:pt>
                <c:pt idx="81">
                  <c:v>41250</c:v>
                </c:pt>
                <c:pt idx="82">
                  <c:v>41253</c:v>
                </c:pt>
                <c:pt idx="83">
                  <c:v>41254</c:v>
                </c:pt>
                <c:pt idx="84">
                  <c:v>41255</c:v>
                </c:pt>
                <c:pt idx="85">
                  <c:v>41256</c:v>
                </c:pt>
                <c:pt idx="86">
                  <c:v>41257</c:v>
                </c:pt>
                <c:pt idx="87">
                  <c:v>41260</c:v>
                </c:pt>
                <c:pt idx="88">
                  <c:v>41261</c:v>
                </c:pt>
                <c:pt idx="89">
                  <c:v>41262</c:v>
                </c:pt>
                <c:pt idx="90">
                  <c:v>41263</c:v>
                </c:pt>
                <c:pt idx="91">
                  <c:v>41264</c:v>
                </c:pt>
                <c:pt idx="92">
                  <c:v>41267</c:v>
                </c:pt>
                <c:pt idx="93">
                  <c:v>41268</c:v>
                </c:pt>
                <c:pt idx="94">
                  <c:v>41269</c:v>
                </c:pt>
                <c:pt idx="95">
                  <c:v>41270</c:v>
                </c:pt>
                <c:pt idx="96">
                  <c:v>41271</c:v>
                </c:pt>
                <c:pt idx="97">
                  <c:v>41274</c:v>
                </c:pt>
                <c:pt idx="98">
                  <c:v>41277</c:v>
                </c:pt>
                <c:pt idx="99">
                  <c:v>41278</c:v>
                </c:pt>
                <c:pt idx="100">
                  <c:v>41282</c:v>
                </c:pt>
                <c:pt idx="101">
                  <c:v>41283</c:v>
                </c:pt>
                <c:pt idx="102">
                  <c:v>41284</c:v>
                </c:pt>
                <c:pt idx="103">
                  <c:v>41285</c:v>
                </c:pt>
                <c:pt idx="104">
                  <c:v>41288</c:v>
                </c:pt>
                <c:pt idx="105">
                  <c:v>41289</c:v>
                </c:pt>
                <c:pt idx="106">
                  <c:v>41290</c:v>
                </c:pt>
                <c:pt idx="107">
                  <c:v>41291</c:v>
                </c:pt>
                <c:pt idx="108">
                  <c:v>41292</c:v>
                </c:pt>
                <c:pt idx="109">
                  <c:v>41295</c:v>
                </c:pt>
                <c:pt idx="110">
                  <c:v>41296</c:v>
                </c:pt>
                <c:pt idx="111">
                  <c:v>41297</c:v>
                </c:pt>
                <c:pt idx="112">
                  <c:v>41298</c:v>
                </c:pt>
                <c:pt idx="113">
                  <c:v>41299</c:v>
                </c:pt>
                <c:pt idx="114">
                  <c:v>41302</c:v>
                </c:pt>
                <c:pt idx="115">
                  <c:v>41303</c:v>
                </c:pt>
                <c:pt idx="116">
                  <c:v>41304</c:v>
                </c:pt>
                <c:pt idx="117">
                  <c:v>41305</c:v>
                </c:pt>
                <c:pt idx="118">
                  <c:v>41306</c:v>
                </c:pt>
                <c:pt idx="119">
                  <c:v>41309</c:v>
                </c:pt>
                <c:pt idx="120">
                  <c:v>41310</c:v>
                </c:pt>
                <c:pt idx="121">
                  <c:v>41311</c:v>
                </c:pt>
                <c:pt idx="122">
                  <c:v>41312</c:v>
                </c:pt>
                <c:pt idx="123">
                  <c:v>41313</c:v>
                </c:pt>
                <c:pt idx="124">
                  <c:v>41316</c:v>
                </c:pt>
                <c:pt idx="125">
                  <c:v>41317</c:v>
                </c:pt>
                <c:pt idx="126">
                  <c:v>41318</c:v>
                </c:pt>
                <c:pt idx="127">
                  <c:v>41319</c:v>
                </c:pt>
                <c:pt idx="128">
                  <c:v>41320</c:v>
                </c:pt>
                <c:pt idx="129">
                  <c:v>41323</c:v>
                </c:pt>
                <c:pt idx="130">
                  <c:v>41324</c:v>
                </c:pt>
                <c:pt idx="131">
                  <c:v>41325</c:v>
                </c:pt>
                <c:pt idx="132">
                  <c:v>41326</c:v>
                </c:pt>
                <c:pt idx="133">
                  <c:v>41327</c:v>
                </c:pt>
                <c:pt idx="134">
                  <c:v>41330</c:v>
                </c:pt>
                <c:pt idx="135">
                  <c:v>41331</c:v>
                </c:pt>
                <c:pt idx="136">
                  <c:v>41332</c:v>
                </c:pt>
                <c:pt idx="137">
                  <c:v>41333</c:v>
                </c:pt>
                <c:pt idx="138">
                  <c:v>41334</c:v>
                </c:pt>
                <c:pt idx="139">
                  <c:v>41337</c:v>
                </c:pt>
                <c:pt idx="140">
                  <c:v>41338</c:v>
                </c:pt>
                <c:pt idx="141">
                  <c:v>41339</c:v>
                </c:pt>
                <c:pt idx="142">
                  <c:v>41340</c:v>
                </c:pt>
                <c:pt idx="143">
                  <c:v>41344</c:v>
                </c:pt>
                <c:pt idx="144">
                  <c:v>41345</c:v>
                </c:pt>
                <c:pt idx="145">
                  <c:v>41346</c:v>
                </c:pt>
                <c:pt idx="146">
                  <c:v>41347</c:v>
                </c:pt>
                <c:pt idx="147">
                  <c:v>41348</c:v>
                </c:pt>
                <c:pt idx="148">
                  <c:v>41351</c:v>
                </c:pt>
                <c:pt idx="149">
                  <c:v>41352</c:v>
                </c:pt>
                <c:pt idx="150">
                  <c:v>41353</c:v>
                </c:pt>
                <c:pt idx="151">
                  <c:v>41354</c:v>
                </c:pt>
                <c:pt idx="152">
                  <c:v>41355</c:v>
                </c:pt>
                <c:pt idx="153">
                  <c:v>41358</c:v>
                </c:pt>
                <c:pt idx="154">
                  <c:v>41359</c:v>
                </c:pt>
                <c:pt idx="155">
                  <c:v>41360</c:v>
                </c:pt>
                <c:pt idx="156">
                  <c:v>41361</c:v>
                </c:pt>
                <c:pt idx="157">
                  <c:v>41362</c:v>
                </c:pt>
                <c:pt idx="158">
                  <c:v>41365</c:v>
                </c:pt>
                <c:pt idx="159">
                  <c:v>41366</c:v>
                </c:pt>
                <c:pt idx="160">
                  <c:v>41367</c:v>
                </c:pt>
                <c:pt idx="161">
                  <c:v>41368</c:v>
                </c:pt>
                <c:pt idx="162">
                  <c:v>41369</c:v>
                </c:pt>
                <c:pt idx="163">
                  <c:v>41372</c:v>
                </c:pt>
                <c:pt idx="164">
                  <c:v>41373</c:v>
                </c:pt>
                <c:pt idx="165">
                  <c:v>41374</c:v>
                </c:pt>
                <c:pt idx="166">
                  <c:v>41375</c:v>
                </c:pt>
                <c:pt idx="167">
                  <c:v>41376</c:v>
                </c:pt>
                <c:pt idx="168">
                  <c:v>41379</c:v>
                </c:pt>
                <c:pt idx="169">
                  <c:v>41380</c:v>
                </c:pt>
                <c:pt idx="170">
                  <c:v>41381</c:v>
                </c:pt>
                <c:pt idx="171">
                  <c:v>41382</c:v>
                </c:pt>
                <c:pt idx="172">
                  <c:v>41383</c:v>
                </c:pt>
                <c:pt idx="173">
                  <c:v>41386</c:v>
                </c:pt>
                <c:pt idx="174">
                  <c:v>41387</c:v>
                </c:pt>
                <c:pt idx="175">
                  <c:v>41388</c:v>
                </c:pt>
                <c:pt idx="176">
                  <c:v>41389</c:v>
                </c:pt>
                <c:pt idx="177">
                  <c:v>41390</c:v>
                </c:pt>
                <c:pt idx="178">
                  <c:v>41393</c:v>
                </c:pt>
                <c:pt idx="179">
                  <c:v>41395</c:v>
                </c:pt>
                <c:pt idx="180">
                  <c:v>41396</c:v>
                </c:pt>
                <c:pt idx="181">
                  <c:v>41397</c:v>
                </c:pt>
                <c:pt idx="182">
                  <c:v>41400</c:v>
                </c:pt>
                <c:pt idx="183">
                  <c:v>41401</c:v>
                </c:pt>
                <c:pt idx="184">
                  <c:v>41403</c:v>
                </c:pt>
                <c:pt idx="185">
                  <c:v>41404</c:v>
                </c:pt>
                <c:pt idx="186">
                  <c:v>41407</c:v>
                </c:pt>
                <c:pt idx="187">
                  <c:v>41408</c:v>
                </c:pt>
                <c:pt idx="188">
                  <c:v>41409</c:v>
                </c:pt>
                <c:pt idx="189">
                  <c:v>41410</c:v>
                </c:pt>
                <c:pt idx="190">
                  <c:v>41411</c:v>
                </c:pt>
                <c:pt idx="191">
                  <c:v>41414</c:v>
                </c:pt>
                <c:pt idx="192">
                  <c:v>41415</c:v>
                </c:pt>
                <c:pt idx="193">
                  <c:v>41416</c:v>
                </c:pt>
                <c:pt idx="194">
                  <c:v>41417</c:v>
                </c:pt>
                <c:pt idx="195">
                  <c:v>41418</c:v>
                </c:pt>
                <c:pt idx="196">
                  <c:v>41421</c:v>
                </c:pt>
                <c:pt idx="197">
                  <c:v>41422</c:v>
                </c:pt>
                <c:pt idx="198">
                  <c:v>41423</c:v>
                </c:pt>
                <c:pt idx="199">
                  <c:v>41424</c:v>
                </c:pt>
                <c:pt idx="200">
                  <c:v>41425</c:v>
                </c:pt>
                <c:pt idx="201">
                  <c:v>41428</c:v>
                </c:pt>
                <c:pt idx="202">
                  <c:v>41429</c:v>
                </c:pt>
                <c:pt idx="203">
                  <c:v>41430</c:v>
                </c:pt>
                <c:pt idx="204">
                  <c:v>41431</c:v>
                </c:pt>
                <c:pt idx="205">
                  <c:v>41432</c:v>
                </c:pt>
                <c:pt idx="206">
                  <c:v>41435</c:v>
                </c:pt>
                <c:pt idx="207">
                  <c:v>41437</c:v>
                </c:pt>
                <c:pt idx="208">
                  <c:v>41438</c:v>
                </c:pt>
                <c:pt idx="209">
                  <c:v>41439</c:v>
                </c:pt>
                <c:pt idx="210">
                  <c:v>41442</c:v>
                </c:pt>
                <c:pt idx="211">
                  <c:v>41443</c:v>
                </c:pt>
                <c:pt idx="212">
                  <c:v>41444</c:v>
                </c:pt>
                <c:pt idx="213">
                  <c:v>41445</c:v>
                </c:pt>
                <c:pt idx="214">
                  <c:v>41446</c:v>
                </c:pt>
                <c:pt idx="215">
                  <c:v>41449</c:v>
                </c:pt>
                <c:pt idx="216">
                  <c:v>41450</c:v>
                </c:pt>
                <c:pt idx="217">
                  <c:v>41451</c:v>
                </c:pt>
                <c:pt idx="218">
                  <c:v>41452</c:v>
                </c:pt>
                <c:pt idx="219">
                  <c:v>41453</c:v>
                </c:pt>
                <c:pt idx="220">
                  <c:v>41456</c:v>
                </c:pt>
                <c:pt idx="221">
                  <c:v>41457</c:v>
                </c:pt>
                <c:pt idx="222">
                  <c:v>41458</c:v>
                </c:pt>
                <c:pt idx="223">
                  <c:v>41459</c:v>
                </c:pt>
                <c:pt idx="224">
                  <c:v>41460</c:v>
                </c:pt>
                <c:pt idx="225">
                  <c:v>41463</c:v>
                </c:pt>
                <c:pt idx="226">
                  <c:v>41464</c:v>
                </c:pt>
                <c:pt idx="227">
                  <c:v>41465</c:v>
                </c:pt>
                <c:pt idx="228">
                  <c:v>41466</c:v>
                </c:pt>
                <c:pt idx="229">
                  <c:v>41467</c:v>
                </c:pt>
                <c:pt idx="230">
                  <c:v>41470</c:v>
                </c:pt>
                <c:pt idx="231">
                  <c:v>41471</c:v>
                </c:pt>
                <c:pt idx="232">
                  <c:v>41472</c:v>
                </c:pt>
                <c:pt idx="233">
                  <c:v>41473</c:v>
                </c:pt>
                <c:pt idx="234">
                  <c:v>41474</c:v>
                </c:pt>
                <c:pt idx="235">
                  <c:v>41477</c:v>
                </c:pt>
                <c:pt idx="236">
                  <c:v>41478</c:v>
                </c:pt>
                <c:pt idx="237">
                  <c:v>41479</c:v>
                </c:pt>
                <c:pt idx="238">
                  <c:v>41480</c:v>
                </c:pt>
                <c:pt idx="239">
                  <c:v>41481</c:v>
                </c:pt>
                <c:pt idx="240">
                  <c:v>41484</c:v>
                </c:pt>
                <c:pt idx="241">
                  <c:v>41485</c:v>
                </c:pt>
                <c:pt idx="242">
                  <c:v>41486</c:v>
                </c:pt>
                <c:pt idx="243">
                  <c:v>41487</c:v>
                </c:pt>
                <c:pt idx="244">
                  <c:v>41488</c:v>
                </c:pt>
                <c:pt idx="245">
                  <c:v>41491</c:v>
                </c:pt>
                <c:pt idx="246">
                  <c:v>41492</c:v>
                </c:pt>
                <c:pt idx="247">
                  <c:v>41493</c:v>
                </c:pt>
                <c:pt idx="248">
                  <c:v>41494</c:v>
                </c:pt>
                <c:pt idx="249">
                  <c:v>41495</c:v>
                </c:pt>
                <c:pt idx="250">
                  <c:v>41498</c:v>
                </c:pt>
                <c:pt idx="251">
                  <c:v>41499</c:v>
                </c:pt>
                <c:pt idx="252">
                  <c:v>41500</c:v>
                </c:pt>
                <c:pt idx="253">
                  <c:v>41501</c:v>
                </c:pt>
                <c:pt idx="254">
                  <c:v>41502</c:v>
                </c:pt>
                <c:pt idx="255">
                  <c:v>41505</c:v>
                </c:pt>
                <c:pt idx="256">
                  <c:v>41506</c:v>
                </c:pt>
                <c:pt idx="257">
                  <c:v>41507</c:v>
                </c:pt>
                <c:pt idx="258">
                  <c:v>41508</c:v>
                </c:pt>
                <c:pt idx="259">
                  <c:v>41509</c:v>
                </c:pt>
                <c:pt idx="260">
                  <c:v>41512</c:v>
                </c:pt>
                <c:pt idx="261">
                  <c:v>41513</c:v>
                </c:pt>
                <c:pt idx="262">
                  <c:v>41514</c:v>
                </c:pt>
                <c:pt idx="263">
                  <c:v>41515</c:v>
                </c:pt>
                <c:pt idx="264">
                  <c:v>41516</c:v>
                </c:pt>
                <c:pt idx="265">
                  <c:v>41519</c:v>
                </c:pt>
                <c:pt idx="266">
                  <c:v>41520</c:v>
                </c:pt>
                <c:pt idx="267">
                  <c:v>41521</c:v>
                </c:pt>
                <c:pt idx="268">
                  <c:v>41522</c:v>
                </c:pt>
                <c:pt idx="269">
                  <c:v>41523</c:v>
                </c:pt>
                <c:pt idx="270">
                  <c:v>41526</c:v>
                </c:pt>
                <c:pt idx="271">
                  <c:v>41527</c:v>
                </c:pt>
                <c:pt idx="272">
                  <c:v>41528</c:v>
                </c:pt>
                <c:pt idx="273">
                  <c:v>41529</c:v>
                </c:pt>
                <c:pt idx="274">
                  <c:v>41530</c:v>
                </c:pt>
                <c:pt idx="275">
                  <c:v>41533</c:v>
                </c:pt>
                <c:pt idx="276">
                  <c:v>41534</c:v>
                </c:pt>
                <c:pt idx="277">
                  <c:v>41535</c:v>
                </c:pt>
                <c:pt idx="278">
                  <c:v>41536</c:v>
                </c:pt>
                <c:pt idx="279">
                  <c:v>41537</c:v>
                </c:pt>
                <c:pt idx="280">
                  <c:v>41540</c:v>
                </c:pt>
                <c:pt idx="281">
                  <c:v>41541</c:v>
                </c:pt>
                <c:pt idx="282">
                  <c:v>41542</c:v>
                </c:pt>
                <c:pt idx="283">
                  <c:v>41543</c:v>
                </c:pt>
                <c:pt idx="284">
                  <c:v>41544</c:v>
                </c:pt>
                <c:pt idx="285">
                  <c:v>41547</c:v>
                </c:pt>
                <c:pt idx="286">
                  <c:v>41548</c:v>
                </c:pt>
                <c:pt idx="287">
                  <c:v>41549</c:v>
                </c:pt>
                <c:pt idx="288">
                  <c:v>41550</c:v>
                </c:pt>
                <c:pt idx="289">
                  <c:v>41551</c:v>
                </c:pt>
                <c:pt idx="290">
                  <c:v>41554</c:v>
                </c:pt>
                <c:pt idx="291">
                  <c:v>41555</c:v>
                </c:pt>
                <c:pt idx="292">
                  <c:v>41556</c:v>
                </c:pt>
                <c:pt idx="293">
                  <c:v>41557</c:v>
                </c:pt>
                <c:pt idx="294">
                  <c:v>41558</c:v>
                </c:pt>
                <c:pt idx="295">
                  <c:v>41561</c:v>
                </c:pt>
                <c:pt idx="296">
                  <c:v>41562</c:v>
                </c:pt>
                <c:pt idx="297">
                  <c:v>41563</c:v>
                </c:pt>
                <c:pt idx="298">
                  <c:v>41564</c:v>
                </c:pt>
                <c:pt idx="299">
                  <c:v>41565</c:v>
                </c:pt>
                <c:pt idx="300">
                  <c:v>41568</c:v>
                </c:pt>
                <c:pt idx="301">
                  <c:v>41569</c:v>
                </c:pt>
                <c:pt idx="302">
                  <c:v>41570</c:v>
                </c:pt>
                <c:pt idx="303">
                  <c:v>41571</c:v>
                </c:pt>
                <c:pt idx="304">
                  <c:v>41572</c:v>
                </c:pt>
                <c:pt idx="305">
                  <c:v>41575</c:v>
                </c:pt>
                <c:pt idx="306">
                  <c:v>41576</c:v>
                </c:pt>
                <c:pt idx="307">
                  <c:v>41577</c:v>
                </c:pt>
                <c:pt idx="308">
                  <c:v>41578</c:v>
                </c:pt>
                <c:pt idx="309">
                  <c:v>41582</c:v>
                </c:pt>
                <c:pt idx="310">
                  <c:v>41583</c:v>
                </c:pt>
                <c:pt idx="311">
                  <c:v>41584</c:v>
                </c:pt>
                <c:pt idx="312">
                  <c:v>41585</c:v>
                </c:pt>
                <c:pt idx="313">
                  <c:v>41586</c:v>
                </c:pt>
                <c:pt idx="314">
                  <c:v>41589</c:v>
                </c:pt>
                <c:pt idx="315">
                  <c:v>41590</c:v>
                </c:pt>
                <c:pt idx="316">
                  <c:v>41591</c:v>
                </c:pt>
                <c:pt idx="317">
                  <c:v>41592</c:v>
                </c:pt>
                <c:pt idx="318">
                  <c:v>41593</c:v>
                </c:pt>
                <c:pt idx="319">
                  <c:v>41596</c:v>
                </c:pt>
                <c:pt idx="320">
                  <c:v>41597</c:v>
                </c:pt>
                <c:pt idx="321">
                  <c:v>41598</c:v>
                </c:pt>
                <c:pt idx="322">
                  <c:v>41599</c:v>
                </c:pt>
                <c:pt idx="323">
                  <c:v>41600</c:v>
                </c:pt>
                <c:pt idx="324">
                  <c:v>41603</c:v>
                </c:pt>
                <c:pt idx="325">
                  <c:v>41604</c:v>
                </c:pt>
                <c:pt idx="326">
                  <c:v>41605</c:v>
                </c:pt>
                <c:pt idx="327">
                  <c:v>41606</c:v>
                </c:pt>
                <c:pt idx="328">
                  <c:v>41607</c:v>
                </c:pt>
                <c:pt idx="329">
                  <c:v>41610</c:v>
                </c:pt>
                <c:pt idx="330">
                  <c:v>41611</c:v>
                </c:pt>
                <c:pt idx="331">
                  <c:v>41612</c:v>
                </c:pt>
                <c:pt idx="332">
                  <c:v>41613</c:v>
                </c:pt>
                <c:pt idx="333">
                  <c:v>41614</c:v>
                </c:pt>
                <c:pt idx="334">
                  <c:v>41617</c:v>
                </c:pt>
                <c:pt idx="335">
                  <c:v>41618</c:v>
                </c:pt>
                <c:pt idx="336">
                  <c:v>41619</c:v>
                </c:pt>
                <c:pt idx="337">
                  <c:v>41620</c:v>
                </c:pt>
                <c:pt idx="338">
                  <c:v>41621</c:v>
                </c:pt>
                <c:pt idx="339">
                  <c:v>41624</c:v>
                </c:pt>
                <c:pt idx="340">
                  <c:v>41625</c:v>
                </c:pt>
                <c:pt idx="341">
                  <c:v>41626</c:v>
                </c:pt>
                <c:pt idx="342">
                  <c:v>41627</c:v>
                </c:pt>
                <c:pt idx="343">
                  <c:v>41628</c:v>
                </c:pt>
                <c:pt idx="344">
                  <c:v>41631</c:v>
                </c:pt>
                <c:pt idx="345">
                  <c:v>41632</c:v>
                </c:pt>
                <c:pt idx="346">
                  <c:v>41633</c:v>
                </c:pt>
                <c:pt idx="347">
                  <c:v>41634</c:v>
                </c:pt>
                <c:pt idx="348">
                  <c:v>41635</c:v>
                </c:pt>
                <c:pt idx="349">
                  <c:v>41638</c:v>
                </c:pt>
                <c:pt idx="350">
                  <c:v>41647</c:v>
                </c:pt>
                <c:pt idx="351">
                  <c:v>41648</c:v>
                </c:pt>
                <c:pt idx="352">
                  <c:v>41649</c:v>
                </c:pt>
                <c:pt idx="353">
                  <c:v>41652</c:v>
                </c:pt>
                <c:pt idx="354">
                  <c:v>41653</c:v>
                </c:pt>
                <c:pt idx="355">
                  <c:v>41654</c:v>
                </c:pt>
                <c:pt idx="356">
                  <c:v>41655</c:v>
                </c:pt>
                <c:pt idx="357">
                  <c:v>41656</c:v>
                </c:pt>
                <c:pt idx="358">
                  <c:v>41659</c:v>
                </c:pt>
                <c:pt idx="359">
                  <c:v>41660</c:v>
                </c:pt>
                <c:pt idx="360">
                  <c:v>41661</c:v>
                </c:pt>
                <c:pt idx="361">
                  <c:v>41662</c:v>
                </c:pt>
                <c:pt idx="362">
                  <c:v>41663</c:v>
                </c:pt>
                <c:pt idx="363">
                  <c:v>41666</c:v>
                </c:pt>
                <c:pt idx="364">
                  <c:v>41667</c:v>
                </c:pt>
                <c:pt idx="365">
                  <c:v>41668</c:v>
                </c:pt>
                <c:pt idx="366">
                  <c:v>41669</c:v>
                </c:pt>
                <c:pt idx="367">
                  <c:v>41670</c:v>
                </c:pt>
                <c:pt idx="368">
                  <c:v>41673</c:v>
                </c:pt>
                <c:pt idx="369">
                  <c:v>41674</c:v>
                </c:pt>
                <c:pt idx="370">
                  <c:v>41675</c:v>
                </c:pt>
                <c:pt idx="371">
                  <c:v>41676</c:v>
                </c:pt>
                <c:pt idx="372">
                  <c:v>41677</c:v>
                </c:pt>
                <c:pt idx="373">
                  <c:v>41680</c:v>
                </c:pt>
                <c:pt idx="374">
                  <c:v>41681</c:v>
                </c:pt>
                <c:pt idx="375">
                  <c:v>41682</c:v>
                </c:pt>
                <c:pt idx="376">
                  <c:v>41683</c:v>
                </c:pt>
                <c:pt idx="377">
                  <c:v>41684</c:v>
                </c:pt>
                <c:pt idx="378">
                  <c:v>41687</c:v>
                </c:pt>
                <c:pt idx="379">
                  <c:v>41688</c:v>
                </c:pt>
                <c:pt idx="380">
                  <c:v>41689</c:v>
                </c:pt>
                <c:pt idx="381">
                  <c:v>41690</c:v>
                </c:pt>
                <c:pt idx="382">
                  <c:v>41691</c:v>
                </c:pt>
                <c:pt idx="383">
                  <c:v>41694</c:v>
                </c:pt>
                <c:pt idx="384">
                  <c:v>41695</c:v>
                </c:pt>
                <c:pt idx="385">
                  <c:v>41696</c:v>
                </c:pt>
                <c:pt idx="386">
                  <c:v>41697</c:v>
                </c:pt>
                <c:pt idx="387">
                  <c:v>41698</c:v>
                </c:pt>
                <c:pt idx="388">
                  <c:v>41701</c:v>
                </c:pt>
                <c:pt idx="389">
                  <c:v>41702</c:v>
                </c:pt>
                <c:pt idx="390">
                  <c:v>41703</c:v>
                </c:pt>
                <c:pt idx="391">
                  <c:v>41704</c:v>
                </c:pt>
                <c:pt idx="392">
                  <c:v>41708</c:v>
                </c:pt>
                <c:pt idx="393">
                  <c:v>41709</c:v>
                </c:pt>
                <c:pt idx="394">
                  <c:v>41710</c:v>
                </c:pt>
                <c:pt idx="395">
                  <c:v>41711</c:v>
                </c:pt>
                <c:pt idx="396">
                  <c:v>41712</c:v>
                </c:pt>
                <c:pt idx="397">
                  <c:v>41715</c:v>
                </c:pt>
                <c:pt idx="398">
                  <c:v>41716</c:v>
                </c:pt>
                <c:pt idx="399">
                  <c:v>41717</c:v>
                </c:pt>
                <c:pt idx="400">
                  <c:v>41718</c:v>
                </c:pt>
                <c:pt idx="401">
                  <c:v>41719</c:v>
                </c:pt>
                <c:pt idx="402">
                  <c:v>41722</c:v>
                </c:pt>
                <c:pt idx="403">
                  <c:v>41723</c:v>
                </c:pt>
                <c:pt idx="404">
                  <c:v>41724</c:v>
                </c:pt>
                <c:pt idx="405">
                  <c:v>41725</c:v>
                </c:pt>
                <c:pt idx="406">
                  <c:v>41726</c:v>
                </c:pt>
                <c:pt idx="407">
                  <c:v>41729</c:v>
                </c:pt>
                <c:pt idx="408">
                  <c:v>41730</c:v>
                </c:pt>
                <c:pt idx="409">
                  <c:v>41731</c:v>
                </c:pt>
                <c:pt idx="410">
                  <c:v>41732</c:v>
                </c:pt>
                <c:pt idx="411">
                  <c:v>41733</c:v>
                </c:pt>
                <c:pt idx="412">
                  <c:v>41736</c:v>
                </c:pt>
                <c:pt idx="413">
                  <c:v>41737</c:v>
                </c:pt>
                <c:pt idx="414">
                  <c:v>41738</c:v>
                </c:pt>
                <c:pt idx="415">
                  <c:v>41739</c:v>
                </c:pt>
                <c:pt idx="416">
                  <c:v>41740</c:v>
                </c:pt>
                <c:pt idx="417">
                  <c:v>41743</c:v>
                </c:pt>
                <c:pt idx="418">
                  <c:v>41744</c:v>
                </c:pt>
                <c:pt idx="419">
                  <c:v>41745</c:v>
                </c:pt>
                <c:pt idx="420">
                  <c:v>41746</c:v>
                </c:pt>
                <c:pt idx="421">
                  <c:v>41747</c:v>
                </c:pt>
                <c:pt idx="422">
                  <c:v>41750</c:v>
                </c:pt>
                <c:pt idx="423">
                  <c:v>41751</c:v>
                </c:pt>
                <c:pt idx="424">
                  <c:v>41752</c:v>
                </c:pt>
                <c:pt idx="425">
                  <c:v>41753</c:v>
                </c:pt>
                <c:pt idx="426">
                  <c:v>41754</c:v>
                </c:pt>
                <c:pt idx="427">
                  <c:v>41757</c:v>
                </c:pt>
                <c:pt idx="428">
                  <c:v>41758</c:v>
                </c:pt>
                <c:pt idx="429">
                  <c:v>41761</c:v>
                </c:pt>
                <c:pt idx="430">
                  <c:v>41764</c:v>
                </c:pt>
                <c:pt idx="431">
                  <c:v>41765</c:v>
                </c:pt>
                <c:pt idx="432">
                  <c:v>41766</c:v>
                </c:pt>
                <c:pt idx="433">
                  <c:v>41768</c:v>
                </c:pt>
                <c:pt idx="434">
                  <c:v>41771</c:v>
                </c:pt>
                <c:pt idx="435">
                  <c:v>41772</c:v>
                </c:pt>
                <c:pt idx="436">
                  <c:v>41773</c:v>
                </c:pt>
                <c:pt idx="437">
                  <c:v>41774</c:v>
                </c:pt>
                <c:pt idx="438">
                  <c:v>41775</c:v>
                </c:pt>
                <c:pt idx="439">
                  <c:v>41778</c:v>
                </c:pt>
                <c:pt idx="440">
                  <c:v>41779</c:v>
                </c:pt>
                <c:pt idx="441">
                  <c:v>41780</c:v>
                </c:pt>
                <c:pt idx="442">
                  <c:v>41781</c:v>
                </c:pt>
                <c:pt idx="443">
                  <c:v>41782</c:v>
                </c:pt>
                <c:pt idx="444">
                  <c:v>41785</c:v>
                </c:pt>
                <c:pt idx="445">
                  <c:v>41786</c:v>
                </c:pt>
                <c:pt idx="446">
                  <c:v>41787</c:v>
                </c:pt>
                <c:pt idx="447">
                  <c:v>41788</c:v>
                </c:pt>
                <c:pt idx="448">
                  <c:v>41789</c:v>
                </c:pt>
                <c:pt idx="449">
                  <c:v>41792</c:v>
                </c:pt>
                <c:pt idx="450">
                  <c:v>41793</c:v>
                </c:pt>
                <c:pt idx="451">
                  <c:v>41794</c:v>
                </c:pt>
                <c:pt idx="452">
                  <c:v>41795</c:v>
                </c:pt>
                <c:pt idx="453">
                  <c:v>41796</c:v>
                </c:pt>
                <c:pt idx="454">
                  <c:v>41799</c:v>
                </c:pt>
                <c:pt idx="455">
                  <c:v>41800</c:v>
                </c:pt>
                <c:pt idx="456">
                  <c:v>41803</c:v>
                </c:pt>
                <c:pt idx="457">
                  <c:v>41806</c:v>
                </c:pt>
                <c:pt idx="458">
                  <c:v>41807</c:v>
                </c:pt>
                <c:pt idx="459">
                  <c:v>41808</c:v>
                </c:pt>
                <c:pt idx="460">
                  <c:v>41809</c:v>
                </c:pt>
                <c:pt idx="461">
                  <c:v>41810</c:v>
                </c:pt>
                <c:pt idx="462">
                  <c:v>41813</c:v>
                </c:pt>
                <c:pt idx="463">
                  <c:v>41814</c:v>
                </c:pt>
                <c:pt idx="464">
                  <c:v>41815</c:v>
                </c:pt>
                <c:pt idx="465">
                  <c:v>41816</c:v>
                </c:pt>
                <c:pt idx="466">
                  <c:v>41817</c:v>
                </c:pt>
                <c:pt idx="467">
                  <c:v>41820</c:v>
                </c:pt>
                <c:pt idx="468">
                  <c:v>41821</c:v>
                </c:pt>
                <c:pt idx="469">
                  <c:v>41822</c:v>
                </c:pt>
                <c:pt idx="470">
                  <c:v>41823</c:v>
                </c:pt>
                <c:pt idx="471">
                  <c:v>41824</c:v>
                </c:pt>
                <c:pt idx="472">
                  <c:v>41827</c:v>
                </c:pt>
                <c:pt idx="473">
                  <c:v>41828</c:v>
                </c:pt>
                <c:pt idx="474">
                  <c:v>41829</c:v>
                </c:pt>
                <c:pt idx="475">
                  <c:v>41830</c:v>
                </c:pt>
                <c:pt idx="476">
                  <c:v>41831</c:v>
                </c:pt>
                <c:pt idx="477">
                  <c:v>41834</c:v>
                </c:pt>
                <c:pt idx="478">
                  <c:v>41835</c:v>
                </c:pt>
                <c:pt idx="479">
                  <c:v>41836</c:v>
                </c:pt>
                <c:pt idx="480">
                  <c:v>41837</c:v>
                </c:pt>
                <c:pt idx="481">
                  <c:v>41838</c:v>
                </c:pt>
                <c:pt idx="482">
                  <c:v>41841</c:v>
                </c:pt>
                <c:pt idx="483">
                  <c:v>41842</c:v>
                </c:pt>
                <c:pt idx="484">
                  <c:v>41843</c:v>
                </c:pt>
                <c:pt idx="485">
                  <c:v>41844</c:v>
                </c:pt>
                <c:pt idx="486">
                  <c:v>41845</c:v>
                </c:pt>
                <c:pt idx="487">
                  <c:v>41848</c:v>
                </c:pt>
                <c:pt idx="488">
                  <c:v>41849</c:v>
                </c:pt>
                <c:pt idx="489">
                  <c:v>41850</c:v>
                </c:pt>
                <c:pt idx="490">
                  <c:v>41851</c:v>
                </c:pt>
                <c:pt idx="491">
                  <c:v>41852</c:v>
                </c:pt>
                <c:pt idx="492">
                  <c:v>41855</c:v>
                </c:pt>
                <c:pt idx="493">
                  <c:v>41856</c:v>
                </c:pt>
                <c:pt idx="494">
                  <c:v>41857</c:v>
                </c:pt>
                <c:pt idx="495">
                  <c:v>41858</c:v>
                </c:pt>
                <c:pt idx="496">
                  <c:v>41859</c:v>
                </c:pt>
                <c:pt idx="497">
                  <c:v>41862</c:v>
                </c:pt>
                <c:pt idx="498">
                  <c:v>41863</c:v>
                </c:pt>
                <c:pt idx="499">
                  <c:v>41864</c:v>
                </c:pt>
                <c:pt idx="500">
                  <c:v>41865</c:v>
                </c:pt>
                <c:pt idx="501">
                  <c:v>41866</c:v>
                </c:pt>
                <c:pt idx="502">
                  <c:v>41869</c:v>
                </c:pt>
                <c:pt idx="503">
                  <c:v>41870</c:v>
                </c:pt>
                <c:pt idx="504">
                  <c:v>41871</c:v>
                </c:pt>
                <c:pt idx="505">
                  <c:v>41872</c:v>
                </c:pt>
                <c:pt idx="506">
                  <c:v>41873</c:v>
                </c:pt>
                <c:pt idx="507">
                  <c:v>41876</c:v>
                </c:pt>
                <c:pt idx="508">
                  <c:v>41877</c:v>
                </c:pt>
                <c:pt idx="509">
                  <c:v>41878</c:v>
                </c:pt>
                <c:pt idx="510">
                  <c:v>41879</c:v>
                </c:pt>
                <c:pt idx="511">
                  <c:v>41880</c:v>
                </c:pt>
                <c:pt idx="512">
                  <c:v>41883</c:v>
                </c:pt>
                <c:pt idx="513">
                  <c:v>41884</c:v>
                </c:pt>
                <c:pt idx="514">
                  <c:v>41885</c:v>
                </c:pt>
                <c:pt idx="515">
                  <c:v>41886</c:v>
                </c:pt>
                <c:pt idx="516">
                  <c:v>41887</c:v>
                </c:pt>
                <c:pt idx="517">
                  <c:v>41890</c:v>
                </c:pt>
                <c:pt idx="518">
                  <c:v>41891</c:v>
                </c:pt>
                <c:pt idx="519">
                  <c:v>41892</c:v>
                </c:pt>
                <c:pt idx="520">
                  <c:v>41893</c:v>
                </c:pt>
                <c:pt idx="521">
                  <c:v>41894</c:v>
                </c:pt>
                <c:pt idx="522">
                  <c:v>41897</c:v>
                </c:pt>
                <c:pt idx="523">
                  <c:v>41898</c:v>
                </c:pt>
                <c:pt idx="524">
                  <c:v>41899</c:v>
                </c:pt>
                <c:pt idx="525">
                  <c:v>41900</c:v>
                </c:pt>
                <c:pt idx="526">
                  <c:v>41901</c:v>
                </c:pt>
                <c:pt idx="527">
                  <c:v>41904</c:v>
                </c:pt>
                <c:pt idx="528">
                  <c:v>41905</c:v>
                </c:pt>
                <c:pt idx="529">
                  <c:v>41906</c:v>
                </c:pt>
                <c:pt idx="530">
                  <c:v>41907</c:v>
                </c:pt>
                <c:pt idx="531">
                  <c:v>41908</c:v>
                </c:pt>
                <c:pt idx="532">
                  <c:v>41911</c:v>
                </c:pt>
                <c:pt idx="533">
                  <c:v>41912</c:v>
                </c:pt>
                <c:pt idx="534">
                  <c:v>41913</c:v>
                </c:pt>
                <c:pt idx="535">
                  <c:v>41914</c:v>
                </c:pt>
                <c:pt idx="536">
                  <c:v>41915</c:v>
                </c:pt>
                <c:pt idx="537">
                  <c:v>41918</c:v>
                </c:pt>
                <c:pt idx="538">
                  <c:v>41919</c:v>
                </c:pt>
                <c:pt idx="539">
                  <c:v>41920</c:v>
                </c:pt>
                <c:pt idx="540">
                  <c:v>41921</c:v>
                </c:pt>
                <c:pt idx="541">
                  <c:v>41922</c:v>
                </c:pt>
                <c:pt idx="542">
                  <c:v>41925</c:v>
                </c:pt>
                <c:pt idx="543">
                  <c:v>41926</c:v>
                </c:pt>
                <c:pt idx="544">
                  <c:v>41927</c:v>
                </c:pt>
                <c:pt idx="545">
                  <c:v>41928</c:v>
                </c:pt>
                <c:pt idx="546">
                  <c:v>41929</c:v>
                </c:pt>
                <c:pt idx="547">
                  <c:v>41932</c:v>
                </c:pt>
                <c:pt idx="548">
                  <c:v>41933</c:v>
                </c:pt>
                <c:pt idx="549">
                  <c:v>41934</c:v>
                </c:pt>
                <c:pt idx="550">
                  <c:v>41935</c:v>
                </c:pt>
                <c:pt idx="551">
                  <c:v>41936</c:v>
                </c:pt>
                <c:pt idx="552">
                  <c:v>41939</c:v>
                </c:pt>
                <c:pt idx="553">
                  <c:v>41940</c:v>
                </c:pt>
                <c:pt idx="554">
                  <c:v>41941</c:v>
                </c:pt>
                <c:pt idx="555">
                  <c:v>41942</c:v>
                </c:pt>
                <c:pt idx="556">
                  <c:v>41947</c:v>
                </c:pt>
                <c:pt idx="557">
                  <c:v>41948</c:v>
                </c:pt>
                <c:pt idx="558">
                  <c:v>41949</c:v>
                </c:pt>
                <c:pt idx="559">
                  <c:v>41950</c:v>
                </c:pt>
                <c:pt idx="560">
                  <c:v>41953</c:v>
                </c:pt>
                <c:pt idx="561">
                  <c:v>41954</c:v>
                </c:pt>
                <c:pt idx="562">
                  <c:v>41955</c:v>
                </c:pt>
                <c:pt idx="563">
                  <c:v>41956</c:v>
                </c:pt>
                <c:pt idx="564">
                  <c:v>41957</c:v>
                </c:pt>
                <c:pt idx="565">
                  <c:v>41960</c:v>
                </c:pt>
                <c:pt idx="566">
                  <c:v>41961</c:v>
                </c:pt>
                <c:pt idx="567">
                  <c:v>41962</c:v>
                </c:pt>
                <c:pt idx="568">
                  <c:v>41963</c:v>
                </c:pt>
                <c:pt idx="569">
                  <c:v>41964</c:v>
                </c:pt>
                <c:pt idx="570">
                  <c:v>41967</c:v>
                </c:pt>
                <c:pt idx="571">
                  <c:v>41968</c:v>
                </c:pt>
                <c:pt idx="572">
                  <c:v>41969</c:v>
                </c:pt>
                <c:pt idx="573">
                  <c:v>41970</c:v>
                </c:pt>
                <c:pt idx="574">
                  <c:v>41971</c:v>
                </c:pt>
                <c:pt idx="575">
                  <c:v>41974</c:v>
                </c:pt>
                <c:pt idx="576">
                  <c:v>41975</c:v>
                </c:pt>
                <c:pt idx="577">
                  <c:v>41976</c:v>
                </c:pt>
                <c:pt idx="578">
                  <c:v>41977</c:v>
                </c:pt>
                <c:pt idx="579">
                  <c:v>41978</c:v>
                </c:pt>
                <c:pt idx="580">
                  <c:v>41981</c:v>
                </c:pt>
                <c:pt idx="581">
                  <c:v>41982</c:v>
                </c:pt>
                <c:pt idx="582">
                  <c:v>41983</c:v>
                </c:pt>
                <c:pt idx="583">
                  <c:v>41984</c:v>
                </c:pt>
                <c:pt idx="584">
                  <c:v>41985</c:v>
                </c:pt>
                <c:pt idx="585">
                  <c:v>41988</c:v>
                </c:pt>
                <c:pt idx="586">
                  <c:v>41989</c:v>
                </c:pt>
                <c:pt idx="587">
                  <c:v>41990</c:v>
                </c:pt>
                <c:pt idx="588">
                  <c:v>41991</c:v>
                </c:pt>
                <c:pt idx="589">
                  <c:v>41992</c:v>
                </c:pt>
                <c:pt idx="590">
                  <c:v>41995</c:v>
                </c:pt>
                <c:pt idx="591">
                  <c:v>41996</c:v>
                </c:pt>
                <c:pt idx="592">
                  <c:v>41997</c:v>
                </c:pt>
                <c:pt idx="593">
                  <c:v>41998</c:v>
                </c:pt>
                <c:pt idx="594">
                  <c:v>41999</c:v>
                </c:pt>
                <c:pt idx="595">
                  <c:v>42002</c:v>
                </c:pt>
                <c:pt idx="596">
                  <c:v>42003</c:v>
                </c:pt>
                <c:pt idx="597">
                  <c:v>42004</c:v>
                </c:pt>
                <c:pt idx="598">
                  <c:v>42013</c:v>
                </c:pt>
                <c:pt idx="599">
                  <c:v>42016</c:v>
                </c:pt>
                <c:pt idx="600">
                  <c:v>42017</c:v>
                </c:pt>
                <c:pt idx="601">
                  <c:v>42018</c:v>
                </c:pt>
                <c:pt idx="602">
                  <c:v>42019</c:v>
                </c:pt>
                <c:pt idx="603">
                  <c:v>42020</c:v>
                </c:pt>
                <c:pt idx="604">
                  <c:v>42023</c:v>
                </c:pt>
                <c:pt idx="605">
                  <c:v>42024</c:v>
                </c:pt>
                <c:pt idx="606">
                  <c:v>42025</c:v>
                </c:pt>
                <c:pt idx="607">
                  <c:v>42026</c:v>
                </c:pt>
                <c:pt idx="608">
                  <c:v>42027</c:v>
                </c:pt>
                <c:pt idx="609">
                  <c:v>42030</c:v>
                </c:pt>
                <c:pt idx="610">
                  <c:v>42031</c:v>
                </c:pt>
                <c:pt idx="611">
                  <c:v>42032</c:v>
                </c:pt>
                <c:pt idx="612">
                  <c:v>42033</c:v>
                </c:pt>
                <c:pt idx="613">
                  <c:v>42034</c:v>
                </c:pt>
                <c:pt idx="614">
                  <c:v>42037</c:v>
                </c:pt>
                <c:pt idx="615">
                  <c:v>42038</c:v>
                </c:pt>
                <c:pt idx="616">
                  <c:v>42039</c:v>
                </c:pt>
                <c:pt idx="617">
                  <c:v>42040</c:v>
                </c:pt>
                <c:pt idx="618">
                  <c:v>42041</c:v>
                </c:pt>
                <c:pt idx="619">
                  <c:v>42044</c:v>
                </c:pt>
                <c:pt idx="620">
                  <c:v>42045</c:v>
                </c:pt>
                <c:pt idx="621">
                  <c:v>42046</c:v>
                </c:pt>
                <c:pt idx="622">
                  <c:v>42047</c:v>
                </c:pt>
                <c:pt idx="623">
                  <c:v>42048</c:v>
                </c:pt>
                <c:pt idx="624">
                  <c:v>42051</c:v>
                </c:pt>
                <c:pt idx="625">
                  <c:v>42052</c:v>
                </c:pt>
                <c:pt idx="626">
                  <c:v>42053</c:v>
                </c:pt>
                <c:pt idx="627">
                  <c:v>42054</c:v>
                </c:pt>
                <c:pt idx="628">
                  <c:v>42058</c:v>
                </c:pt>
                <c:pt idx="629">
                  <c:v>42059</c:v>
                </c:pt>
                <c:pt idx="630">
                  <c:v>42060</c:v>
                </c:pt>
                <c:pt idx="631">
                  <c:v>42061</c:v>
                </c:pt>
                <c:pt idx="632">
                  <c:v>42062</c:v>
                </c:pt>
                <c:pt idx="633">
                  <c:v>42065</c:v>
                </c:pt>
                <c:pt idx="634">
                  <c:v>42066</c:v>
                </c:pt>
                <c:pt idx="635">
                  <c:v>42067</c:v>
                </c:pt>
                <c:pt idx="636">
                  <c:v>42068</c:v>
                </c:pt>
                <c:pt idx="637">
                  <c:v>42072</c:v>
                </c:pt>
                <c:pt idx="638">
                  <c:v>42073</c:v>
                </c:pt>
                <c:pt idx="639">
                  <c:v>42074</c:v>
                </c:pt>
                <c:pt idx="640">
                  <c:v>42075</c:v>
                </c:pt>
                <c:pt idx="641">
                  <c:v>42076</c:v>
                </c:pt>
                <c:pt idx="642">
                  <c:v>42079</c:v>
                </c:pt>
                <c:pt idx="643">
                  <c:v>42080</c:v>
                </c:pt>
                <c:pt idx="644">
                  <c:v>42081</c:v>
                </c:pt>
                <c:pt idx="645">
                  <c:v>42082</c:v>
                </c:pt>
                <c:pt idx="646">
                  <c:v>42083</c:v>
                </c:pt>
                <c:pt idx="647">
                  <c:v>42086</c:v>
                </c:pt>
                <c:pt idx="648">
                  <c:v>42087</c:v>
                </c:pt>
                <c:pt idx="649">
                  <c:v>42088</c:v>
                </c:pt>
                <c:pt idx="650">
                  <c:v>42089</c:v>
                </c:pt>
                <c:pt idx="651">
                  <c:v>42090</c:v>
                </c:pt>
                <c:pt idx="652">
                  <c:v>42093</c:v>
                </c:pt>
                <c:pt idx="653">
                  <c:v>42094</c:v>
                </c:pt>
                <c:pt idx="654">
                  <c:v>42095</c:v>
                </c:pt>
                <c:pt idx="655">
                  <c:v>42096</c:v>
                </c:pt>
                <c:pt idx="656">
                  <c:v>42097</c:v>
                </c:pt>
                <c:pt idx="657">
                  <c:v>42100</c:v>
                </c:pt>
                <c:pt idx="658">
                  <c:v>42101</c:v>
                </c:pt>
                <c:pt idx="659">
                  <c:v>42102</c:v>
                </c:pt>
                <c:pt idx="660">
                  <c:v>42103</c:v>
                </c:pt>
                <c:pt idx="661">
                  <c:v>42104</c:v>
                </c:pt>
                <c:pt idx="662">
                  <c:v>42107</c:v>
                </c:pt>
                <c:pt idx="663">
                  <c:v>42108</c:v>
                </c:pt>
                <c:pt idx="664">
                  <c:v>42109</c:v>
                </c:pt>
                <c:pt idx="665">
                  <c:v>42110</c:v>
                </c:pt>
                <c:pt idx="666">
                  <c:v>42111</c:v>
                </c:pt>
                <c:pt idx="667">
                  <c:v>42114</c:v>
                </c:pt>
                <c:pt idx="668">
                  <c:v>42115</c:v>
                </c:pt>
                <c:pt idx="669">
                  <c:v>42116</c:v>
                </c:pt>
                <c:pt idx="670">
                  <c:v>42117</c:v>
                </c:pt>
                <c:pt idx="671">
                  <c:v>42118</c:v>
                </c:pt>
                <c:pt idx="672">
                  <c:v>42121</c:v>
                </c:pt>
                <c:pt idx="673">
                  <c:v>42122</c:v>
                </c:pt>
                <c:pt idx="674">
                  <c:v>42123</c:v>
                </c:pt>
                <c:pt idx="675">
                  <c:v>42128</c:v>
                </c:pt>
                <c:pt idx="676">
                  <c:v>42129</c:v>
                </c:pt>
                <c:pt idx="677">
                  <c:v>42130</c:v>
                </c:pt>
                <c:pt idx="678">
                  <c:v>42131</c:v>
                </c:pt>
                <c:pt idx="679">
                  <c:v>42135</c:v>
                </c:pt>
                <c:pt idx="680">
                  <c:v>42136</c:v>
                </c:pt>
                <c:pt idx="681">
                  <c:v>42137</c:v>
                </c:pt>
                <c:pt idx="682">
                  <c:v>42138</c:v>
                </c:pt>
                <c:pt idx="683">
                  <c:v>42139</c:v>
                </c:pt>
                <c:pt idx="684">
                  <c:v>42142</c:v>
                </c:pt>
                <c:pt idx="685">
                  <c:v>42143</c:v>
                </c:pt>
                <c:pt idx="686">
                  <c:v>42144</c:v>
                </c:pt>
                <c:pt idx="687">
                  <c:v>42145</c:v>
                </c:pt>
                <c:pt idx="688">
                  <c:v>42146</c:v>
                </c:pt>
                <c:pt idx="689">
                  <c:v>42149</c:v>
                </c:pt>
                <c:pt idx="690">
                  <c:v>42150</c:v>
                </c:pt>
                <c:pt idx="691">
                  <c:v>42151</c:v>
                </c:pt>
                <c:pt idx="692">
                  <c:v>42152</c:v>
                </c:pt>
                <c:pt idx="693">
                  <c:v>42153</c:v>
                </c:pt>
                <c:pt idx="694">
                  <c:v>42156</c:v>
                </c:pt>
                <c:pt idx="695">
                  <c:v>42157</c:v>
                </c:pt>
                <c:pt idx="696">
                  <c:v>42158</c:v>
                </c:pt>
                <c:pt idx="697">
                  <c:v>42159</c:v>
                </c:pt>
                <c:pt idx="698">
                  <c:v>42160</c:v>
                </c:pt>
                <c:pt idx="699">
                  <c:v>42163</c:v>
                </c:pt>
                <c:pt idx="700">
                  <c:v>42164</c:v>
                </c:pt>
                <c:pt idx="701">
                  <c:v>42165</c:v>
                </c:pt>
                <c:pt idx="702">
                  <c:v>42167</c:v>
                </c:pt>
                <c:pt idx="703">
                  <c:v>42170</c:v>
                </c:pt>
                <c:pt idx="704">
                  <c:v>42171</c:v>
                </c:pt>
                <c:pt idx="705">
                  <c:v>42172</c:v>
                </c:pt>
                <c:pt idx="706">
                  <c:v>42173</c:v>
                </c:pt>
                <c:pt idx="707">
                  <c:v>42174</c:v>
                </c:pt>
                <c:pt idx="708">
                  <c:v>42177</c:v>
                </c:pt>
                <c:pt idx="709">
                  <c:v>42178</c:v>
                </c:pt>
                <c:pt idx="710">
                  <c:v>42179</c:v>
                </c:pt>
                <c:pt idx="711">
                  <c:v>42180</c:v>
                </c:pt>
                <c:pt idx="712">
                  <c:v>42181</c:v>
                </c:pt>
                <c:pt idx="713">
                  <c:v>42184</c:v>
                </c:pt>
                <c:pt idx="714">
                  <c:v>42185</c:v>
                </c:pt>
                <c:pt idx="715">
                  <c:v>42186</c:v>
                </c:pt>
                <c:pt idx="716">
                  <c:v>42187</c:v>
                </c:pt>
                <c:pt idx="717">
                  <c:v>42188</c:v>
                </c:pt>
                <c:pt idx="718">
                  <c:v>42191</c:v>
                </c:pt>
                <c:pt idx="719">
                  <c:v>42192</c:v>
                </c:pt>
                <c:pt idx="720">
                  <c:v>42193</c:v>
                </c:pt>
                <c:pt idx="721">
                  <c:v>42194</c:v>
                </c:pt>
                <c:pt idx="722">
                  <c:v>42195</c:v>
                </c:pt>
                <c:pt idx="723">
                  <c:v>42198</c:v>
                </c:pt>
                <c:pt idx="724">
                  <c:v>42199</c:v>
                </c:pt>
                <c:pt idx="725">
                  <c:v>42200</c:v>
                </c:pt>
                <c:pt idx="726">
                  <c:v>42201</c:v>
                </c:pt>
                <c:pt idx="727">
                  <c:v>42202</c:v>
                </c:pt>
                <c:pt idx="728">
                  <c:v>42205</c:v>
                </c:pt>
                <c:pt idx="729">
                  <c:v>42206</c:v>
                </c:pt>
                <c:pt idx="730">
                  <c:v>42207</c:v>
                </c:pt>
                <c:pt idx="731">
                  <c:v>42208</c:v>
                </c:pt>
                <c:pt idx="732">
                  <c:v>42209</c:v>
                </c:pt>
                <c:pt idx="733">
                  <c:v>42212</c:v>
                </c:pt>
                <c:pt idx="734">
                  <c:v>42213</c:v>
                </c:pt>
                <c:pt idx="735">
                  <c:v>42214</c:v>
                </c:pt>
                <c:pt idx="736">
                  <c:v>42215</c:v>
                </c:pt>
                <c:pt idx="737">
                  <c:v>42216</c:v>
                </c:pt>
                <c:pt idx="738">
                  <c:v>42219</c:v>
                </c:pt>
                <c:pt idx="739">
                  <c:v>42220</c:v>
                </c:pt>
                <c:pt idx="740">
                  <c:v>42221</c:v>
                </c:pt>
                <c:pt idx="741">
                  <c:v>42222</c:v>
                </c:pt>
                <c:pt idx="742">
                  <c:v>42223</c:v>
                </c:pt>
                <c:pt idx="743">
                  <c:v>42226</c:v>
                </c:pt>
                <c:pt idx="744">
                  <c:v>42227</c:v>
                </c:pt>
                <c:pt idx="745">
                  <c:v>42228</c:v>
                </c:pt>
                <c:pt idx="746">
                  <c:v>42229</c:v>
                </c:pt>
                <c:pt idx="747">
                  <c:v>42230</c:v>
                </c:pt>
                <c:pt idx="748">
                  <c:v>42233</c:v>
                </c:pt>
                <c:pt idx="749">
                  <c:v>42234</c:v>
                </c:pt>
                <c:pt idx="750">
                  <c:v>42235</c:v>
                </c:pt>
                <c:pt idx="751">
                  <c:v>42236</c:v>
                </c:pt>
                <c:pt idx="752">
                  <c:v>42237</c:v>
                </c:pt>
                <c:pt idx="753">
                  <c:v>42240</c:v>
                </c:pt>
                <c:pt idx="754">
                  <c:v>42241</c:v>
                </c:pt>
                <c:pt idx="755">
                  <c:v>42242</c:v>
                </c:pt>
                <c:pt idx="756">
                  <c:v>42243</c:v>
                </c:pt>
                <c:pt idx="757">
                  <c:v>42244</c:v>
                </c:pt>
                <c:pt idx="758">
                  <c:v>42247</c:v>
                </c:pt>
                <c:pt idx="759">
                  <c:v>42248</c:v>
                </c:pt>
                <c:pt idx="760">
                  <c:v>42249</c:v>
                </c:pt>
                <c:pt idx="761">
                  <c:v>42250</c:v>
                </c:pt>
                <c:pt idx="762">
                  <c:v>42251</c:v>
                </c:pt>
                <c:pt idx="763">
                  <c:v>42254</c:v>
                </c:pt>
                <c:pt idx="764">
                  <c:v>42255</c:v>
                </c:pt>
                <c:pt idx="765">
                  <c:v>42256</c:v>
                </c:pt>
                <c:pt idx="766">
                  <c:v>42257</c:v>
                </c:pt>
                <c:pt idx="767">
                  <c:v>42258</c:v>
                </c:pt>
                <c:pt idx="768">
                  <c:v>42261</c:v>
                </c:pt>
                <c:pt idx="769">
                  <c:v>42262</c:v>
                </c:pt>
                <c:pt idx="770">
                  <c:v>42263</c:v>
                </c:pt>
                <c:pt idx="771">
                  <c:v>42264</c:v>
                </c:pt>
                <c:pt idx="772">
                  <c:v>42265</c:v>
                </c:pt>
                <c:pt idx="773">
                  <c:v>42268</c:v>
                </c:pt>
                <c:pt idx="774">
                  <c:v>42269</c:v>
                </c:pt>
                <c:pt idx="775">
                  <c:v>42270</c:v>
                </c:pt>
                <c:pt idx="776">
                  <c:v>42271</c:v>
                </c:pt>
                <c:pt idx="777">
                  <c:v>42272</c:v>
                </c:pt>
                <c:pt idx="778">
                  <c:v>42275</c:v>
                </c:pt>
                <c:pt idx="779">
                  <c:v>42276</c:v>
                </c:pt>
                <c:pt idx="780">
                  <c:v>42277</c:v>
                </c:pt>
                <c:pt idx="781">
                  <c:v>42278</c:v>
                </c:pt>
                <c:pt idx="782">
                  <c:v>42279</c:v>
                </c:pt>
                <c:pt idx="783">
                  <c:v>42282</c:v>
                </c:pt>
                <c:pt idx="784">
                  <c:v>42283</c:v>
                </c:pt>
                <c:pt idx="785">
                  <c:v>42284</c:v>
                </c:pt>
                <c:pt idx="786">
                  <c:v>42285</c:v>
                </c:pt>
                <c:pt idx="787">
                  <c:v>42286</c:v>
                </c:pt>
                <c:pt idx="788">
                  <c:v>42289</c:v>
                </c:pt>
                <c:pt idx="789">
                  <c:v>42290</c:v>
                </c:pt>
                <c:pt idx="790">
                  <c:v>42291</c:v>
                </c:pt>
                <c:pt idx="791">
                  <c:v>42292</c:v>
                </c:pt>
                <c:pt idx="792">
                  <c:v>42293</c:v>
                </c:pt>
                <c:pt idx="793">
                  <c:v>42296</c:v>
                </c:pt>
                <c:pt idx="794">
                  <c:v>42297</c:v>
                </c:pt>
                <c:pt idx="795">
                  <c:v>42298</c:v>
                </c:pt>
                <c:pt idx="796">
                  <c:v>42299</c:v>
                </c:pt>
                <c:pt idx="797">
                  <c:v>42300</c:v>
                </c:pt>
                <c:pt idx="798">
                  <c:v>42303</c:v>
                </c:pt>
                <c:pt idx="799">
                  <c:v>42304</c:v>
                </c:pt>
                <c:pt idx="800">
                  <c:v>42305</c:v>
                </c:pt>
                <c:pt idx="801">
                  <c:v>42306</c:v>
                </c:pt>
                <c:pt idx="802">
                  <c:v>42307</c:v>
                </c:pt>
                <c:pt idx="803">
                  <c:v>42310</c:v>
                </c:pt>
                <c:pt idx="804">
                  <c:v>42312</c:v>
                </c:pt>
                <c:pt idx="805">
                  <c:v>42313</c:v>
                </c:pt>
                <c:pt idx="806">
                  <c:v>42314</c:v>
                </c:pt>
                <c:pt idx="807">
                  <c:v>42317</c:v>
                </c:pt>
                <c:pt idx="808">
                  <c:v>42318</c:v>
                </c:pt>
                <c:pt idx="809">
                  <c:v>42319</c:v>
                </c:pt>
                <c:pt idx="810">
                  <c:v>42320</c:v>
                </c:pt>
                <c:pt idx="811">
                  <c:v>42321</c:v>
                </c:pt>
                <c:pt idx="812">
                  <c:v>42324</c:v>
                </c:pt>
                <c:pt idx="813">
                  <c:v>42325</c:v>
                </c:pt>
                <c:pt idx="814">
                  <c:v>42326</c:v>
                </c:pt>
                <c:pt idx="815">
                  <c:v>42327</c:v>
                </c:pt>
                <c:pt idx="816">
                  <c:v>42328</c:v>
                </c:pt>
                <c:pt idx="817">
                  <c:v>42331</c:v>
                </c:pt>
                <c:pt idx="818">
                  <c:v>42332</c:v>
                </c:pt>
                <c:pt idx="819">
                  <c:v>42333</c:v>
                </c:pt>
                <c:pt idx="820">
                  <c:v>42334</c:v>
                </c:pt>
                <c:pt idx="821">
                  <c:v>42335</c:v>
                </c:pt>
                <c:pt idx="822">
                  <c:v>42338</c:v>
                </c:pt>
                <c:pt idx="823">
                  <c:v>42339</c:v>
                </c:pt>
                <c:pt idx="824">
                  <c:v>42340</c:v>
                </c:pt>
                <c:pt idx="825">
                  <c:v>42341</c:v>
                </c:pt>
                <c:pt idx="826">
                  <c:v>42342</c:v>
                </c:pt>
                <c:pt idx="827">
                  <c:v>42345</c:v>
                </c:pt>
                <c:pt idx="828">
                  <c:v>42346</c:v>
                </c:pt>
                <c:pt idx="829">
                  <c:v>42347</c:v>
                </c:pt>
                <c:pt idx="830">
                  <c:v>42348</c:v>
                </c:pt>
                <c:pt idx="831">
                  <c:v>42349</c:v>
                </c:pt>
                <c:pt idx="832">
                  <c:v>42352</c:v>
                </c:pt>
                <c:pt idx="833">
                  <c:v>42353</c:v>
                </c:pt>
                <c:pt idx="834">
                  <c:v>42354</c:v>
                </c:pt>
                <c:pt idx="835">
                  <c:v>42355</c:v>
                </c:pt>
                <c:pt idx="836">
                  <c:v>42356</c:v>
                </c:pt>
                <c:pt idx="837">
                  <c:v>42359</c:v>
                </c:pt>
                <c:pt idx="838">
                  <c:v>42360</c:v>
                </c:pt>
                <c:pt idx="839">
                  <c:v>42361</c:v>
                </c:pt>
                <c:pt idx="840">
                  <c:v>42362</c:v>
                </c:pt>
                <c:pt idx="841">
                  <c:v>42363</c:v>
                </c:pt>
                <c:pt idx="842">
                  <c:v>42366</c:v>
                </c:pt>
                <c:pt idx="843">
                  <c:v>42367</c:v>
                </c:pt>
                <c:pt idx="844">
                  <c:v>42368</c:v>
                </c:pt>
                <c:pt idx="845">
                  <c:v>42369</c:v>
                </c:pt>
                <c:pt idx="846">
                  <c:v>42373</c:v>
                </c:pt>
                <c:pt idx="847">
                  <c:v>42374</c:v>
                </c:pt>
                <c:pt idx="848">
                  <c:v>42375</c:v>
                </c:pt>
                <c:pt idx="849">
                  <c:v>42376</c:v>
                </c:pt>
                <c:pt idx="850">
                  <c:v>42377</c:v>
                </c:pt>
                <c:pt idx="851">
                  <c:v>42380</c:v>
                </c:pt>
                <c:pt idx="852">
                  <c:v>42381</c:v>
                </c:pt>
                <c:pt idx="853">
                  <c:v>42382</c:v>
                </c:pt>
                <c:pt idx="854">
                  <c:v>42383</c:v>
                </c:pt>
                <c:pt idx="855">
                  <c:v>42384</c:v>
                </c:pt>
                <c:pt idx="856">
                  <c:v>42387</c:v>
                </c:pt>
              </c:numCache>
            </c:numRef>
          </c:cat>
          <c:val>
            <c:numRef>
              <c:f>data!$D$2:$D$858</c:f>
              <c:numCache>
                <c:formatCode>_(* #,##0.00_);_(* \(#,##0.00\);_(* "-"??_);_(@_)</c:formatCode>
                <c:ptCount val="857"/>
                <c:pt idx="0">
                  <c:v>0.88770294309947495</c:v>
                </c:pt>
                <c:pt idx="1">
                  <c:v>0.87767954572955098</c:v>
                </c:pt>
                <c:pt idx="2">
                  <c:v>0.88133759662449829</c:v>
                </c:pt>
                <c:pt idx="3">
                  <c:v>1.1590501719270772</c:v>
                </c:pt>
                <c:pt idx="4">
                  <c:v>1.1308715630580493</c:v>
                </c:pt>
                <c:pt idx="5">
                  <c:v>1.1204243887187331</c:v>
                </c:pt>
                <c:pt idx="6">
                  <c:v>1.7687180900564565</c:v>
                </c:pt>
                <c:pt idx="7">
                  <c:v>1.7620876108768722</c:v>
                </c:pt>
                <c:pt idx="8">
                  <c:v>0.90391185861711953</c:v>
                </c:pt>
                <c:pt idx="9">
                  <c:v>0.86383278172752753</c:v>
                </c:pt>
                <c:pt idx="10">
                  <c:v>0.90647833990879634</c:v>
                </c:pt>
                <c:pt idx="11">
                  <c:v>0.8731374476536593</c:v>
                </c:pt>
                <c:pt idx="12">
                  <c:v>0.11729767056363941</c:v>
                </c:pt>
                <c:pt idx="13">
                  <c:v>8.4048460062729383E-2</c:v>
                </c:pt>
                <c:pt idx="14">
                  <c:v>3.8721975976125443E-2</c:v>
                </c:pt>
                <c:pt idx="15">
                  <c:v>3.9548753561754468E-2</c:v>
                </c:pt>
                <c:pt idx="16">
                  <c:v>0.13823874304031361</c:v>
                </c:pt>
                <c:pt idx="17">
                  <c:v>0.19684569973998842</c:v>
                </c:pt>
                <c:pt idx="18">
                  <c:v>0.28999999999999998</c:v>
                </c:pt>
                <c:pt idx="19">
                  <c:v>0.17414818109746011</c:v>
                </c:pt>
                <c:pt idx="20">
                  <c:v>0.14536060746447987</c:v>
                </c:pt>
                <c:pt idx="21">
                  <c:v>0.29605191581643309</c:v>
                </c:pt>
                <c:pt idx="22">
                  <c:v>0.13133264818399151</c:v>
                </c:pt>
                <c:pt idx="23">
                  <c:v>0.13033415610789395</c:v>
                </c:pt>
                <c:pt idx="24">
                  <c:v>0.11062678548565449</c:v>
                </c:pt>
                <c:pt idx="25">
                  <c:v>0.11443885169751945</c:v>
                </c:pt>
                <c:pt idx="26">
                  <c:v>0.1089246662009504</c:v>
                </c:pt>
                <c:pt idx="27">
                  <c:v>8.6762214521686962E-2</c:v>
                </c:pt>
                <c:pt idx="28">
                  <c:v>0.16122313264271987</c:v>
                </c:pt>
                <c:pt idx="29">
                  <c:v>0.13023669169636182</c:v>
                </c:pt>
                <c:pt idx="30">
                  <c:v>0.14531182645628096</c:v>
                </c:pt>
                <c:pt idx="31">
                  <c:v>0.22919416834106779</c:v>
                </c:pt>
                <c:pt idx="32">
                  <c:v>0.12104969103813475</c:v>
                </c:pt>
                <c:pt idx="33">
                  <c:v>0.66423039395328864</c:v>
                </c:pt>
                <c:pt idx="34">
                  <c:v>0.29998831256661229</c:v>
                </c:pt>
                <c:pt idx="35">
                  <c:v>0.11420422825636421</c:v>
                </c:pt>
                <c:pt idx="36">
                  <c:v>0.26332661232377019</c:v>
                </c:pt>
                <c:pt idx="37">
                  <c:v>0.22994636209450162</c:v>
                </c:pt>
                <c:pt idx="38">
                  <c:v>0.31525554282019486</c:v>
                </c:pt>
                <c:pt idx="39">
                  <c:v>0.22045434363486693</c:v>
                </c:pt>
                <c:pt idx="40">
                  <c:v>1.7050545566618707</c:v>
                </c:pt>
                <c:pt idx="41">
                  <c:v>0.12291362714961027</c:v>
                </c:pt>
                <c:pt idx="42">
                  <c:v>0.21302523176812951</c:v>
                </c:pt>
                <c:pt idx="43">
                  <c:v>0.18571693194565417</c:v>
                </c:pt>
                <c:pt idx="44">
                  <c:v>0.14009476486217715</c:v>
                </c:pt>
                <c:pt idx="45">
                  <c:v>8.0359438555555329E-2</c:v>
                </c:pt>
                <c:pt idx="46">
                  <c:v>0.10437713126228508</c:v>
                </c:pt>
                <c:pt idx="47">
                  <c:v>6.7515090178176959E-2</c:v>
                </c:pt>
                <c:pt idx="48">
                  <c:v>0.26780369777004726</c:v>
                </c:pt>
                <c:pt idx="49">
                  <c:v>0.21911306958409704</c:v>
                </c:pt>
                <c:pt idx="50">
                  <c:v>0.22850220787430386</c:v>
                </c:pt>
                <c:pt idx="51">
                  <c:v>0.1006150919888347</c:v>
                </c:pt>
                <c:pt idx="52">
                  <c:v>0.21980266198459139</c:v>
                </c:pt>
                <c:pt idx="53">
                  <c:v>0.19145103883264122</c:v>
                </c:pt>
                <c:pt idx="54">
                  <c:v>9.1556268880167796E-2</c:v>
                </c:pt>
                <c:pt idx="55">
                  <c:v>0.33876073386146882</c:v>
                </c:pt>
                <c:pt idx="56">
                  <c:v>0.38421311785061474</c:v>
                </c:pt>
                <c:pt idx="57">
                  <c:v>0.13624591755555621</c:v>
                </c:pt>
                <c:pt idx="58">
                  <c:v>0.13249205381433607</c:v>
                </c:pt>
                <c:pt idx="59">
                  <c:v>0.31914280423276015</c:v>
                </c:pt>
                <c:pt idx="60">
                  <c:v>0.17238426494136361</c:v>
                </c:pt>
                <c:pt idx="61">
                  <c:v>0.29757511846317919</c:v>
                </c:pt>
                <c:pt idx="62">
                  <c:v>0.12426540733490279</c:v>
                </c:pt>
                <c:pt idx="63">
                  <c:v>0.28259636793375598</c:v>
                </c:pt>
                <c:pt idx="64">
                  <c:v>0.35157282749381802</c:v>
                </c:pt>
                <c:pt idx="65">
                  <c:v>0.14637792330261715</c:v>
                </c:pt>
                <c:pt idx="66">
                  <c:v>0.1644900104378697</c:v>
                </c:pt>
                <c:pt idx="67">
                  <c:v>0.14075080796273653</c:v>
                </c:pt>
                <c:pt idx="68">
                  <c:v>0.18150025420532817</c:v>
                </c:pt>
                <c:pt idx="69">
                  <c:v>0.17140250936767995</c:v>
                </c:pt>
                <c:pt idx="70">
                  <c:v>0.78178918991961488</c:v>
                </c:pt>
                <c:pt idx="71">
                  <c:v>0.87494241778540549</c:v>
                </c:pt>
                <c:pt idx="72">
                  <c:v>0.1789373483759984</c:v>
                </c:pt>
                <c:pt idx="73">
                  <c:v>0.23778795782831877</c:v>
                </c:pt>
                <c:pt idx="74">
                  <c:v>0.21244701058060819</c:v>
                </c:pt>
                <c:pt idx="75">
                  <c:v>0.16551396163499316</c:v>
                </c:pt>
                <c:pt idx="76">
                  <c:v>0.39179918147998777</c:v>
                </c:pt>
                <c:pt idx="77">
                  <c:v>0.42876347160395456</c:v>
                </c:pt>
                <c:pt idx="78">
                  <c:v>0.15471252446968511</c:v>
                </c:pt>
                <c:pt idx="79">
                  <c:v>0.1418882472392009</c:v>
                </c:pt>
                <c:pt idx="80">
                  <c:v>0.29539588666419719</c:v>
                </c:pt>
                <c:pt idx="81">
                  <c:v>0.3814649769682954</c:v>
                </c:pt>
                <c:pt idx="82">
                  <c:v>0.29781871286286471</c:v>
                </c:pt>
                <c:pt idx="83">
                  <c:v>0.29773978935647921</c:v>
                </c:pt>
                <c:pt idx="84">
                  <c:v>0.25983834778704817</c:v>
                </c:pt>
                <c:pt idx="85">
                  <c:v>0.1905314158909811</c:v>
                </c:pt>
                <c:pt idx="86">
                  <c:v>0.18580023929934344</c:v>
                </c:pt>
                <c:pt idx="87">
                  <c:v>0.18010876650715649</c:v>
                </c:pt>
                <c:pt idx="88">
                  <c:v>0.20012481709755098</c:v>
                </c:pt>
                <c:pt idx="89">
                  <c:v>1.0285614329742563</c:v>
                </c:pt>
                <c:pt idx="90">
                  <c:v>0.42432911635727039</c:v>
                </c:pt>
                <c:pt idx="91">
                  <c:v>0.21789539048099466</c:v>
                </c:pt>
                <c:pt idx="92">
                  <c:v>0.34447750721390463</c:v>
                </c:pt>
                <c:pt idx="93">
                  <c:v>0.15404286642845746</c:v>
                </c:pt>
                <c:pt idx="94">
                  <c:v>0.18912954681255198</c:v>
                </c:pt>
                <c:pt idx="95">
                  <c:v>0.1644384157688252</c:v>
                </c:pt>
                <c:pt idx="96">
                  <c:v>0.14865429883494857</c:v>
                </c:pt>
                <c:pt idx="97">
                  <c:v>0.25505190925880605</c:v>
                </c:pt>
                <c:pt idx="98">
                  <c:v>0.25851270130834403</c:v>
                </c:pt>
                <c:pt idx="99">
                  <c:v>0.26089589992292123</c:v>
                </c:pt>
                <c:pt idx="100">
                  <c:v>0.26358110845237631</c:v>
                </c:pt>
                <c:pt idx="101">
                  <c:v>0.19008480334556568</c:v>
                </c:pt>
                <c:pt idx="102">
                  <c:v>0.30918395101948093</c:v>
                </c:pt>
                <c:pt idx="103">
                  <c:v>0.10934153097811193</c:v>
                </c:pt>
                <c:pt idx="104">
                  <c:v>0.12090972012740131</c:v>
                </c:pt>
                <c:pt idx="105">
                  <c:v>0.13248426165952748</c:v>
                </c:pt>
                <c:pt idx="106">
                  <c:v>7.7396497373201298E-2</c:v>
                </c:pt>
                <c:pt idx="107">
                  <c:v>7.0186527869175522E-2</c:v>
                </c:pt>
                <c:pt idx="108">
                  <c:v>7.3677673344231059E-2</c:v>
                </c:pt>
                <c:pt idx="109">
                  <c:v>8.0579981742984849E-2</c:v>
                </c:pt>
                <c:pt idx="110">
                  <c:v>8.4081235805886001E-2</c:v>
                </c:pt>
                <c:pt idx="111">
                  <c:v>0.19203763807904178</c:v>
                </c:pt>
                <c:pt idx="112">
                  <c:v>0.12975939435526351</c:v>
                </c:pt>
                <c:pt idx="113">
                  <c:v>0.12705076011108599</c:v>
                </c:pt>
                <c:pt idx="114">
                  <c:v>0.11272229036323529</c:v>
                </c:pt>
                <c:pt idx="115">
                  <c:v>0.14059179462732277</c:v>
                </c:pt>
                <c:pt idx="116">
                  <c:v>8.7898069430055945E-2</c:v>
                </c:pt>
                <c:pt idx="117">
                  <c:v>0.13089623376977896</c:v>
                </c:pt>
                <c:pt idx="118">
                  <c:v>0.16082786488374828</c:v>
                </c:pt>
                <c:pt idx="119">
                  <c:v>0.17198870943622346</c:v>
                </c:pt>
                <c:pt idx="120">
                  <c:v>0.14898391340465272</c:v>
                </c:pt>
                <c:pt idx="121">
                  <c:v>0.13225020192360998</c:v>
                </c:pt>
                <c:pt idx="122">
                  <c:v>0.13122964667314457</c:v>
                </c:pt>
                <c:pt idx="123">
                  <c:v>0.27990812834320916</c:v>
                </c:pt>
                <c:pt idx="124">
                  <c:v>0.17980613134782433</c:v>
                </c:pt>
                <c:pt idx="125">
                  <c:v>0.18082938297374179</c:v>
                </c:pt>
                <c:pt idx="126">
                  <c:v>0.22650840911739212</c:v>
                </c:pt>
                <c:pt idx="127">
                  <c:v>0.28963275365412749</c:v>
                </c:pt>
                <c:pt idx="128">
                  <c:v>0.29693182054147593</c:v>
                </c:pt>
                <c:pt idx="129">
                  <c:v>0.28614285272453049</c:v>
                </c:pt>
                <c:pt idx="130">
                  <c:v>0.24681913100975331</c:v>
                </c:pt>
                <c:pt idx="131">
                  <c:v>0.2653463087309294</c:v>
                </c:pt>
                <c:pt idx="132">
                  <c:v>0.21221743357194864</c:v>
                </c:pt>
                <c:pt idx="133">
                  <c:v>0.1941627870033649</c:v>
                </c:pt>
                <c:pt idx="134">
                  <c:v>0.23738469414110716</c:v>
                </c:pt>
                <c:pt idx="135">
                  <c:v>0.39597796885936276</c:v>
                </c:pt>
                <c:pt idx="136">
                  <c:v>0.4136857508253593</c:v>
                </c:pt>
                <c:pt idx="137">
                  <c:v>0.21447104517269749</c:v>
                </c:pt>
                <c:pt idx="138">
                  <c:v>0.18946196125079193</c:v>
                </c:pt>
                <c:pt idx="139">
                  <c:v>0.31469186078740968</c:v>
                </c:pt>
                <c:pt idx="140">
                  <c:v>0.27507562556240306</c:v>
                </c:pt>
                <c:pt idx="141">
                  <c:v>0.31291393936491096</c:v>
                </c:pt>
                <c:pt idx="142">
                  <c:v>0.24938767214201851</c:v>
                </c:pt>
                <c:pt idx="143">
                  <c:v>0.20305445809768724</c:v>
                </c:pt>
                <c:pt idx="144">
                  <c:v>0.24931582919223044</c:v>
                </c:pt>
                <c:pt idx="145">
                  <c:v>0.17075570759641806</c:v>
                </c:pt>
                <c:pt idx="146">
                  <c:v>0.16989590450158715</c:v>
                </c:pt>
                <c:pt idx="147">
                  <c:v>0.13726394768988381</c:v>
                </c:pt>
                <c:pt idx="148">
                  <c:v>0.29242119817453199</c:v>
                </c:pt>
                <c:pt idx="149">
                  <c:v>0.16009080345848908</c:v>
                </c:pt>
                <c:pt idx="150">
                  <c:v>0.13314670059257652</c:v>
                </c:pt>
                <c:pt idx="151">
                  <c:v>0.13300317062215555</c:v>
                </c:pt>
                <c:pt idx="152">
                  <c:v>0.11402544456647289</c:v>
                </c:pt>
                <c:pt idx="153">
                  <c:v>9.6250861743054111E-2</c:v>
                </c:pt>
                <c:pt idx="154">
                  <c:v>0.10235661199518326</c:v>
                </c:pt>
                <c:pt idx="155">
                  <c:v>0.21409249955647144</c:v>
                </c:pt>
                <c:pt idx="156">
                  <c:v>0.18830577170792792</c:v>
                </c:pt>
                <c:pt idx="157">
                  <c:v>0.17214196246658503</c:v>
                </c:pt>
                <c:pt idx="158">
                  <c:v>0.18451599385081746</c:v>
                </c:pt>
                <c:pt idx="159">
                  <c:v>0.14243880046104362</c:v>
                </c:pt>
                <c:pt idx="160">
                  <c:v>8.3753212909871894E-2</c:v>
                </c:pt>
                <c:pt idx="161">
                  <c:v>8.6182042210751486E-2</c:v>
                </c:pt>
                <c:pt idx="162">
                  <c:v>9.6564264743251554E-2</c:v>
                </c:pt>
                <c:pt idx="163">
                  <c:v>0.16100303142543188</c:v>
                </c:pt>
                <c:pt idx="164">
                  <c:v>0.2488168694442085</c:v>
                </c:pt>
                <c:pt idx="165">
                  <c:v>0.62108946943668897</c:v>
                </c:pt>
                <c:pt idx="166">
                  <c:v>0.38932602555600482</c:v>
                </c:pt>
                <c:pt idx="167">
                  <c:v>0.38596697481767717</c:v>
                </c:pt>
                <c:pt idx="168">
                  <c:v>0.30758733930167947</c:v>
                </c:pt>
                <c:pt idx="169">
                  <c:v>0.23194315039515126</c:v>
                </c:pt>
                <c:pt idx="170">
                  <c:v>0.16902691860408892</c:v>
                </c:pt>
                <c:pt idx="171">
                  <c:v>0.57170460019987468</c:v>
                </c:pt>
                <c:pt idx="172">
                  <c:v>0.17595781909466179</c:v>
                </c:pt>
                <c:pt idx="173">
                  <c:v>0.21760739245530566</c:v>
                </c:pt>
                <c:pt idx="174">
                  <c:v>0.22620033503028278</c:v>
                </c:pt>
                <c:pt idx="175">
                  <c:v>0.25761023747377992</c:v>
                </c:pt>
                <c:pt idx="176">
                  <c:v>0.62106728934204536</c:v>
                </c:pt>
                <c:pt idx="177">
                  <c:v>0.29279818149789411</c:v>
                </c:pt>
                <c:pt idx="178">
                  <c:v>0.24776440396632371</c:v>
                </c:pt>
                <c:pt idx="179">
                  <c:v>0.21235126873008708</c:v>
                </c:pt>
                <c:pt idx="180">
                  <c:v>0.17306428833678106</c:v>
                </c:pt>
                <c:pt idx="181">
                  <c:v>0.19166400775267819</c:v>
                </c:pt>
                <c:pt idx="182">
                  <c:v>0.33388450213480908</c:v>
                </c:pt>
                <c:pt idx="183">
                  <c:v>0.31280157672780268</c:v>
                </c:pt>
                <c:pt idx="184">
                  <c:v>0.28577559616845005</c:v>
                </c:pt>
                <c:pt idx="185">
                  <c:v>0.24780417769623017</c:v>
                </c:pt>
                <c:pt idx="186">
                  <c:v>0.39314999310394438</c:v>
                </c:pt>
                <c:pt idx="187">
                  <c:v>0.48212869700259353</c:v>
                </c:pt>
                <c:pt idx="188">
                  <c:v>0.4882865256427118</c:v>
                </c:pt>
                <c:pt idx="189">
                  <c:v>0.33777885037907501</c:v>
                </c:pt>
                <c:pt idx="190">
                  <c:v>0.34</c:v>
                </c:pt>
                <c:pt idx="191">
                  <c:v>0.46343288869529353</c:v>
                </c:pt>
                <c:pt idx="192">
                  <c:v>0.24107210641886498</c:v>
                </c:pt>
                <c:pt idx="193">
                  <c:v>0.29105088815109509</c:v>
                </c:pt>
                <c:pt idx="194">
                  <c:v>0.39039478485766205</c:v>
                </c:pt>
                <c:pt idx="195">
                  <c:v>0.35677556483539341</c:v>
                </c:pt>
                <c:pt idx="196">
                  <c:v>0.37982984689081917</c:v>
                </c:pt>
                <c:pt idx="197">
                  <c:v>0.46956901440951232</c:v>
                </c:pt>
                <c:pt idx="198">
                  <c:v>0.53822999012604444</c:v>
                </c:pt>
                <c:pt idx="199">
                  <c:v>0.41965090252809539</c:v>
                </c:pt>
                <c:pt idx="200">
                  <c:v>0.47668407705851862</c:v>
                </c:pt>
                <c:pt idx="201">
                  <c:v>0.46188623215143798</c:v>
                </c:pt>
                <c:pt idx="202">
                  <c:v>0.28266473693284788</c:v>
                </c:pt>
                <c:pt idx="203">
                  <c:v>0.43939955802278852</c:v>
                </c:pt>
                <c:pt idx="204">
                  <c:v>0.66228272468741811</c:v>
                </c:pt>
                <c:pt idx="205">
                  <c:v>0.39232334491201976</c:v>
                </c:pt>
                <c:pt idx="206">
                  <c:v>0.36590937761093117</c:v>
                </c:pt>
                <c:pt idx="207">
                  <c:v>0.45811520230399733</c:v>
                </c:pt>
                <c:pt idx="208">
                  <c:v>0.35115423763100023</c:v>
                </c:pt>
                <c:pt idx="209">
                  <c:v>0.34885196369229926</c:v>
                </c:pt>
                <c:pt idx="210">
                  <c:v>0.65857506954545764</c:v>
                </c:pt>
                <c:pt idx="211">
                  <c:v>0.30438393298313854</c:v>
                </c:pt>
                <c:pt idx="212">
                  <c:v>0.34018856410144915</c:v>
                </c:pt>
                <c:pt idx="213">
                  <c:v>0.388877762944281</c:v>
                </c:pt>
                <c:pt idx="214">
                  <c:v>0.30208781515626781</c:v>
                </c:pt>
                <c:pt idx="215">
                  <c:v>0.30548922333427053</c:v>
                </c:pt>
                <c:pt idx="216">
                  <c:v>0.28344678021313169</c:v>
                </c:pt>
                <c:pt idx="217">
                  <c:v>0.25438673525818128</c:v>
                </c:pt>
                <c:pt idx="218">
                  <c:v>0.42428994741455772</c:v>
                </c:pt>
                <c:pt idx="219">
                  <c:v>0.31933875142593238</c:v>
                </c:pt>
                <c:pt idx="220">
                  <c:v>0.31951037227996637</c:v>
                </c:pt>
                <c:pt idx="221">
                  <c:v>0.27453897839550734</c:v>
                </c:pt>
                <c:pt idx="222">
                  <c:v>1.2302805526985177</c:v>
                </c:pt>
                <c:pt idx="223">
                  <c:v>0.3926752082475975</c:v>
                </c:pt>
                <c:pt idx="224">
                  <c:v>0.25983497249487519</c:v>
                </c:pt>
                <c:pt idx="225">
                  <c:v>0.27270090535379832</c:v>
                </c:pt>
                <c:pt idx="226">
                  <c:v>0.29731826595395161</c:v>
                </c:pt>
                <c:pt idx="227">
                  <c:v>0.32073796931691118</c:v>
                </c:pt>
                <c:pt idx="228">
                  <c:v>0.36790622659645811</c:v>
                </c:pt>
                <c:pt idx="229">
                  <c:v>0.37114455511133393</c:v>
                </c:pt>
                <c:pt idx="230">
                  <c:v>0.4453393540711143</c:v>
                </c:pt>
                <c:pt idx="231">
                  <c:v>0.33205965104265445</c:v>
                </c:pt>
                <c:pt idx="232">
                  <c:v>0.3216798256036959</c:v>
                </c:pt>
                <c:pt idx="233">
                  <c:v>0.36334010343314421</c:v>
                </c:pt>
                <c:pt idx="234">
                  <c:v>0.32289519510056353</c:v>
                </c:pt>
                <c:pt idx="235">
                  <c:v>0.39481160088812123</c:v>
                </c:pt>
                <c:pt idx="236">
                  <c:v>0.44141251023328415</c:v>
                </c:pt>
                <c:pt idx="237">
                  <c:v>0.43803514498728446</c:v>
                </c:pt>
                <c:pt idx="238">
                  <c:v>0.26681908579805852</c:v>
                </c:pt>
                <c:pt idx="239">
                  <c:v>0.28456435307161287</c:v>
                </c:pt>
                <c:pt idx="240">
                  <c:v>0.25971975357788019</c:v>
                </c:pt>
                <c:pt idx="241">
                  <c:v>0.37512985218875589</c:v>
                </c:pt>
                <c:pt idx="242">
                  <c:v>0.35443594847958482</c:v>
                </c:pt>
                <c:pt idx="243">
                  <c:v>0.35517797246427529</c:v>
                </c:pt>
                <c:pt idx="244">
                  <c:v>0.32550293068303338</c:v>
                </c:pt>
                <c:pt idx="245">
                  <c:v>0.25684832172792493</c:v>
                </c:pt>
                <c:pt idx="246">
                  <c:v>0.51939819718786717</c:v>
                </c:pt>
                <c:pt idx="247">
                  <c:v>0.35661656043642792</c:v>
                </c:pt>
                <c:pt idx="248">
                  <c:v>0.43318800071616831</c:v>
                </c:pt>
                <c:pt idx="249">
                  <c:v>0.34321275433507403</c:v>
                </c:pt>
                <c:pt idx="250">
                  <c:v>0.35876434321327344</c:v>
                </c:pt>
                <c:pt idx="251">
                  <c:v>0.17838167432911115</c:v>
                </c:pt>
                <c:pt idx="252">
                  <c:v>0.22079132252838982</c:v>
                </c:pt>
                <c:pt idx="253">
                  <c:v>0.33059315910314613</c:v>
                </c:pt>
                <c:pt idx="254">
                  <c:v>0.17224982954615342</c:v>
                </c:pt>
                <c:pt idx="255">
                  <c:v>0.18216453500041926</c:v>
                </c:pt>
                <c:pt idx="256">
                  <c:v>0.22019581371328495</c:v>
                </c:pt>
                <c:pt idx="257">
                  <c:v>0.17642997323458046</c:v>
                </c:pt>
                <c:pt idx="258">
                  <c:v>0.18205586315309893</c:v>
                </c:pt>
                <c:pt idx="259">
                  <c:v>0.19783369714649854</c:v>
                </c:pt>
                <c:pt idx="260">
                  <c:v>0.16867493725149357</c:v>
                </c:pt>
                <c:pt idx="261">
                  <c:v>0.1934610087726219</c:v>
                </c:pt>
                <c:pt idx="262">
                  <c:v>0.18258218202648396</c:v>
                </c:pt>
                <c:pt idx="263">
                  <c:v>0.1652337968149909</c:v>
                </c:pt>
                <c:pt idx="264">
                  <c:v>0.18284851788070278</c:v>
                </c:pt>
                <c:pt idx="265">
                  <c:v>0.17384696901562957</c:v>
                </c:pt>
                <c:pt idx="266">
                  <c:v>0.16982027273849098</c:v>
                </c:pt>
                <c:pt idx="267">
                  <c:v>0.18368711305786983</c:v>
                </c:pt>
                <c:pt idx="268">
                  <c:v>0.27799847162182334</c:v>
                </c:pt>
                <c:pt idx="269">
                  <c:v>0.34125587182915357</c:v>
                </c:pt>
                <c:pt idx="270">
                  <c:v>0.25728641486652665</c:v>
                </c:pt>
                <c:pt idx="271">
                  <c:v>0.29003069075450472</c:v>
                </c:pt>
                <c:pt idx="272">
                  <c:v>0.38860534296863064</c:v>
                </c:pt>
                <c:pt idx="273">
                  <c:v>0.31130458173222014</c:v>
                </c:pt>
                <c:pt idx="274">
                  <c:v>0.27636644853425718</c:v>
                </c:pt>
                <c:pt idx="275">
                  <c:v>0.27081677114233749</c:v>
                </c:pt>
                <c:pt idx="276">
                  <c:v>0.27728134042308078</c:v>
                </c:pt>
                <c:pt idx="277">
                  <c:v>0.27133086194249284</c:v>
                </c:pt>
                <c:pt idx="278">
                  <c:v>0.37660147357188573</c:v>
                </c:pt>
                <c:pt idx="279">
                  <c:v>0.310833044461296</c:v>
                </c:pt>
                <c:pt idx="280">
                  <c:v>0.26461654507942006</c:v>
                </c:pt>
                <c:pt idx="281">
                  <c:v>0.23425598531472816</c:v>
                </c:pt>
                <c:pt idx="282">
                  <c:v>0.33906720585824851</c:v>
                </c:pt>
                <c:pt idx="283">
                  <c:v>0.37112521601550125</c:v>
                </c:pt>
                <c:pt idx="284">
                  <c:v>0.23887786090818977</c:v>
                </c:pt>
                <c:pt idx="285">
                  <c:v>0.21314958868709794</c:v>
                </c:pt>
                <c:pt idx="286">
                  <c:v>0.26565420852502214</c:v>
                </c:pt>
                <c:pt idx="287">
                  <c:v>0.41225735322953838</c:v>
                </c:pt>
                <c:pt idx="288">
                  <c:v>0.23666113784589105</c:v>
                </c:pt>
                <c:pt idx="289">
                  <c:v>0.19929456253435565</c:v>
                </c:pt>
                <c:pt idx="290">
                  <c:v>0.24522566645312835</c:v>
                </c:pt>
                <c:pt idx="291">
                  <c:v>0.25313805414655255</c:v>
                </c:pt>
                <c:pt idx="292">
                  <c:v>0.36681037180620668</c:v>
                </c:pt>
                <c:pt idx="293">
                  <c:v>0.2819422145129224</c:v>
                </c:pt>
                <c:pt idx="294">
                  <c:v>0.29883753504444721</c:v>
                </c:pt>
                <c:pt idx="295">
                  <c:v>0.28741754115266355</c:v>
                </c:pt>
                <c:pt idx="296">
                  <c:v>0.23221394191733549</c:v>
                </c:pt>
                <c:pt idx="297">
                  <c:v>0.34662717852092484</c:v>
                </c:pt>
                <c:pt idx="298">
                  <c:v>0.38238546570265675</c:v>
                </c:pt>
                <c:pt idx="299">
                  <c:v>0.30613994293942548</c:v>
                </c:pt>
                <c:pt idx="300">
                  <c:v>0.30345535269948354</c:v>
                </c:pt>
                <c:pt idx="301">
                  <c:v>0.4588037252875018</c:v>
                </c:pt>
                <c:pt idx="302">
                  <c:v>0.34270258312413948</c:v>
                </c:pt>
                <c:pt idx="303">
                  <c:v>0.35113081279324077</c:v>
                </c:pt>
                <c:pt idx="304">
                  <c:v>0.34108701765277255</c:v>
                </c:pt>
                <c:pt idx="305">
                  <c:v>0.36180942239236791</c:v>
                </c:pt>
                <c:pt idx="306">
                  <c:v>0.23892606382209658</c:v>
                </c:pt>
                <c:pt idx="307">
                  <c:v>0.40637601478111202</c:v>
                </c:pt>
                <c:pt idx="308">
                  <c:v>0.31364243852434037</c:v>
                </c:pt>
                <c:pt idx="309">
                  <c:v>0.38153012216618415</c:v>
                </c:pt>
                <c:pt idx="310">
                  <c:v>0.22080800468549158</c:v>
                </c:pt>
                <c:pt idx="311">
                  <c:v>0.3511148154720814</c:v>
                </c:pt>
                <c:pt idx="312">
                  <c:v>0.21677791495356666</c:v>
                </c:pt>
                <c:pt idx="313">
                  <c:v>0.33226985765199785</c:v>
                </c:pt>
                <c:pt idx="314">
                  <c:v>0.23128823355466824</c:v>
                </c:pt>
                <c:pt idx="315">
                  <c:v>0.30209706577877665</c:v>
                </c:pt>
                <c:pt idx="316">
                  <c:v>0.23289437142216513</c:v>
                </c:pt>
                <c:pt idx="317">
                  <c:v>0.14613409251090809</c:v>
                </c:pt>
                <c:pt idx="318">
                  <c:v>0.13351809675516418</c:v>
                </c:pt>
                <c:pt idx="319">
                  <c:v>0.18587255141810599</c:v>
                </c:pt>
                <c:pt idx="320">
                  <c:v>0.25756277377228143</c:v>
                </c:pt>
                <c:pt idx="321">
                  <c:v>0.17644393857392043</c:v>
                </c:pt>
                <c:pt idx="322">
                  <c:v>0.18504776673789458</c:v>
                </c:pt>
                <c:pt idx="323">
                  <c:v>0.19483337913101612</c:v>
                </c:pt>
                <c:pt idx="324">
                  <c:v>0.12974654542095423</c:v>
                </c:pt>
                <c:pt idx="325">
                  <c:v>0.12632461617864355</c:v>
                </c:pt>
                <c:pt idx="326">
                  <c:v>0.10517748623478733</c:v>
                </c:pt>
                <c:pt idx="327">
                  <c:v>8.2541200651467861E-2</c:v>
                </c:pt>
                <c:pt idx="328">
                  <c:v>0.14684645292370638</c:v>
                </c:pt>
                <c:pt idx="329">
                  <c:v>0.10982451855641244</c:v>
                </c:pt>
                <c:pt idx="330">
                  <c:v>0.10864523892626288</c:v>
                </c:pt>
                <c:pt idx="331">
                  <c:v>0.15019480142153144</c:v>
                </c:pt>
                <c:pt idx="332">
                  <c:v>0.15604782770490697</c:v>
                </c:pt>
                <c:pt idx="333">
                  <c:v>0.1535950484222407</c:v>
                </c:pt>
                <c:pt idx="334">
                  <c:v>0.17730265354402297</c:v>
                </c:pt>
                <c:pt idx="335">
                  <c:v>0.20331407910775243</c:v>
                </c:pt>
                <c:pt idx="336">
                  <c:v>0.1615009115180164</c:v>
                </c:pt>
                <c:pt idx="337">
                  <c:v>0.23356081881650681</c:v>
                </c:pt>
                <c:pt idx="338">
                  <c:v>0.15449371659955505</c:v>
                </c:pt>
                <c:pt idx="339">
                  <c:v>0.18731843435933596</c:v>
                </c:pt>
                <c:pt idx="340">
                  <c:v>0.14300325533084313</c:v>
                </c:pt>
                <c:pt idx="341">
                  <c:v>0.12317751453956605</c:v>
                </c:pt>
                <c:pt idx="342">
                  <c:v>0.35282513870550419</c:v>
                </c:pt>
                <c:pt idx="343">
                  <c:v>0.15619297890859363</c:v>
                </c:pt>
                <c:pt idx="344">
                  <c:v>0.24081728572436356</c:v>
                </c:pt>
                <c:pt idx="345">
                  <c:v>0.26568890046607874</c:v>
                </c:pt>
                <c:pt idx="346">
                  <c:v>0.27338004414408285</c:v>
                </c:pt>
                <c:pt idx="347">
                  <c:v>0.27512673453474523</c:v>
                </c:pt>
                <c:pt idx="348">
                  <c:v>0.4452043036501116</c:v>
                </c:pt>
                <c:pt idx="349">
                  <c:v>0.5327096389667394</c:v>
                </c:pt>
                <c:pt idx="350">
                  <c:v>0.44512685240347044</c:v>
                </c:pt>
                <c:pt idx="351">
                  <c:v>0.47069635289122169</c:v>
                </c:pt>
                <c:pt idx="352">
                  <c:v>0.40095982342912534</c:v>
                </c:pt>
                <c:pt idx="353">
                  <c:v>0.25980398487803663</c:v>
                </c:pt>
                <c:pt idx="354">
                  <c:v>0.21843923719927683</c:v>
                </c:pt>
                <c:pt idx="355">
                  <c:v>0.21232333087818367</c:v>
                </c:pt>
                <c:pt idx="356">
                  <c:v>0.22963985764294229</c:v>
                </c:pt>
                <c:pt idx="357">
                  <c:v>0.23948302215149103</c:v>
                </c:pt>
                <c:pt idx="358">
                  <c:v>0.51901518696105942</c:v>
                </c:pt>
                <c:pt idx="359">
                  <c:v>0.3659293356819403</c:v>
                </c:pt>
                <c:pt idx="360">
                  <c:v>0.33056386866232168</c:v>
                </c:pt>
                <c:pt idx="361">
                  <c:v>0.35288004010957802</c:v>
                </c:pt>
                <c:pt idx="362">
                  <c:v>0.13902850428345906</c:v>
                </c:pt>
                <c:pt idx="363">
                  <c:v>0.23634664247922943</c:v>
                </c:pt>
                <c:pt idx="364">
                  <c:v>0.26738787061039654</c:v>
                </c:pt>
                <c:pt idx="365">
                  <c:v>0.27898587507787637</c:v>
                </c:pt>
                <c:pt idx="366">
                  <c:v>0.13536321517818592</c:v>
                </c:pt>
                <c:pt idx="367">
                  <c:v>0.14263170381075968</c:v>
                </c:pt>
                <c:pt idx="368">
                  <c:v>0.12729227553563871</c:v>
                </c:pt>
                <c:pt idx="369">
                  <c:v>7.2952158055676827E-2</c:v>
                </c:pt>
                <c:pt idx="370">
                  <c:v>0.17222253511870023</c:v>
                </c:pt>
                <c:pt idx="371">
                  <c:v>0.2527654087664527</c:v>
                </c:pt>
                <c:pt idx="372">
                  <c:v>0.15305081387967254</c:v>
                </c:pt>
                <c:pt idx="373">
                  <c:v>0.24079644205857326</c:v>
                </c:pt>
                <c:pt idx="374">
                  <c:v>0.23406537169508543</c:v>
                </c:pt>
                <c:pt idx="375">
                  <c:v>0.2213820461141307</c:v>
                </c:pt>
                <c:pt idx="376">
                  <c:v>0.35995928797260529</c:v>
                </c:pt>
                <c:pt idx="377">
                  <c:v>0.22953436133540628</c:v>
                </c:pt>
                <c:pt idx="378">
                  <c:v>0.34349736777029899</c:v>
                </c:pt>
                <c:pt idx="379">
                  <c:v>0.34383026842693526</c:v>
                </c:pt>
                <c:pt idx="380">
                  <c:v>0.29734824251813541</c:v>
                </c:pt>
                <c:pt idx="381">
                  <c:v>0.21706487417139053</c:v>
                </c:pt>
                <c:pt idx="382">
                  <c:v>0.2505332744791417</c:v>
                </c:pt>
                <c:pt idx="383">
                  <c:v>0.23016091284513121</c:v>
                </c:pt>
                <c:pt idx="384">
                  <c:v>0.35560374628116137</c:v>
                </c:pt>
                <c:pt idx="385">
                  <c:v>0.1255894721370964</c:v>
                </c:pt>
                <c:pt idx="386">
                  <c:v>0.40553344793946366</c:v>
                </c:pt>
                <c:pt idx="387">
                  <c:v>0.2555435329001009</c:v>
                </c:pt>
                <c:pt idx="388">
                  <c:v>0.19923616148249759</c:v>
                </c:pt>
                <c:pt idx="389">
                  <c:v>0.2567104896278033</c:v>
                </c:pt>
                <c:pt idx="390">
                  <c:v>0.2906376909197908</c:v>
                </c:pt>
                <c:pt idx="391">
                  <c:v>0.60949569441473528</c:v>
                </c:pt>
                <c:pt idx="392">
                  <c:v>0.46222618639093849</c:v>
                </c:pt>
                <c:pt idx="393">
                  <c:v>0.42827733300648557</c:v>
                </c:pt>
                <c:pt idx="394">
                  <c:v>0.52269589473606504</c:v>
                </c:pt>
                <c:pt idx="395">
                  <c:v>0.39120097533374576</c:v>
                </c:pt>
                <c:pt idx="396">
                  <c:v>9.8112155466251849E-2</c:v>
                </c:pt>
                <c:pt idx="397">
                  <c:v>0.37653798679357242</c:v>
                </c:pt>
                <c:pt idx="398">
                  <c:v>0.13367953284666387</c:v>
                </c:pt>
                <c:pt idx="399">
                  <c:v>0.11747992398837921</c:v>
                </c:pt>
                <c:pt idx="400">
                  <c:v>0.31852825046976369</c:v>
                </c:pt>
                <c:pt idx="401">
                  <c:v>0.19514839391376243</c:v>
                </c:pt>
                <c:pt idx="402">
                  <c:v>0.33094285760696751</c:v>
                </c:pt>
                <c:pt idx="403">
                  <c:v>0.22424797363789298</c:v>
                </c:pt>
                <c:pt idx="404">
                  <c:v>0.23257253373616726</c:v>
                </c:pt>
                <c:pt idx="405">
                  <c:v>0.47463481695896914</c:v>
                </c:pt>
                <c:pt idx="406">
                  <c:v>0.23064949850818275</c:v>
                </c:pt>
                <c:pt idx="407">
                  <c:v>0.31890872217697436</c:v>
                </c:pt>
                <c:pt idx="408">
                  <c:v>0.28755078379793025</c:v>
                </c:pt>
                <c:pt idx="409">
                  <c:v>0.24018261423618276</c:v>
                </c:pt>
                <c:pt idx="410">
                  <c:v>0.4075201583318282</c:v>
                </c:pt>
                <c:pt idx="411">
                  <c:v>0.17346151803870877</c:v>
                </c:pt>
                <c:pt idx="412">
                  <c:v>0.34945701302691329</c:v>
                </c:pt>
                <c:pt idx="413">
                  <c:v>0.29439151372419975</c:v>
                </c:pt>
                <c:pt idx="414">
                  <c:v>0.36489239193294554</c:v>
                </c:pt>
                <c:pt idx="415">
                  <c:v>0.39916408720165664</c:v>
                </c:pt>
                <c:pt idx="416">
                  <c:v>0.28763391928782361</c:v>
                </c:pt>
                <c:pt idx="417">
                  <c:v>0.38238605383518509</c:v>
                </c:pt>
                <c:pt idx="418">
                  <c:v>0.42024198067613033</c:v>
                </c:pt>
                <c:pt idx="419">
                  <c:v>0.40877943039837289</c:v>
                </c:pt>
                <c:pt idx="420">
                  <c:v>0.38008616904301196</c:v>
                </c:pt>
                <c:pt idx="421">
                  <c:v>0.17250864463407248</c:v>
                </c:pt>
                <c:pt idx="422">
                  <c:v>0.23599204549021582</c:v>
                </c:pt>
                <c:pt idx="423">
                  <c:v>0.25207403794351224</c:v>
                </c:pt>
                <c:pt idx="424">
                  <c:v>0.26455133995288532</c:v>
                </c:pt>
                <c:pt idx="425">
                  <c:v>0.4104285466955937</c:v>
                </c:pt>
                <c:pt idx="426">
                  <c:v>0.13724984564784415</c:v>
                </c:pt>
                <c:pt idx="427">
                  <c:v>0.18104604671858943</c:v>
                </c:pt>
                <c:pt idx="428">
                  <c:v>0.43327913168503746</c:v>
                </c:pt>
                <c:pt idx="429">
                  <c:v>0.2442791749473695</c:v>
                </c:pt>
                <c:pt idx="430">
                  <c:v>0.29323999359478903</c:v>
                </c:pt>
                <c:pt idx="431">
                  <c:v>0.23489225320387117</c:v>
                </c:pt>
                <c:pt idx="432">
                  <c:v>0.36249052927674774</c:v>
                </c:pt>
                <c:pt idx="433">
                  <c:v>9.8083768906139443E-2</c:v>
                </c:pt>
                <c:pt idx="434">
                  <c:v>0.33439835584998207</c:v>
                </c:pt>
                <c:pt idx="435">
                  <c:v>0.32651634476323582</c:v>
                </c:pt>
                <c:pt idx="436">
                  <c:v>0.29120249600021286</c:v>
                </c:pt>
                <c:pt idx="437">
                  <c:v>0.25686497619929027</c:v>
                </c:pt>
                <c:pt idx="438">
                  <c:v>0.42856523774418143</c:v>
                </c:pt>
                <c:pt idx="439">
                  <c:v>0.30735102749486198</c:v>
                </c:pt>
                <c:pt idx="440">
                  <c:v>0.3160709164514191</c:v>
                </c:pt>
                <c:pt idx="441">
                  <c:v>0.34312011640975226</c:v>
                </c:pt>
                <c:pt idx="442">
                  <c:v>0.43208700720835297</c:v>
                </c:pt>
                <c:pt idx="443">
                  <c:v>0.22459324818082527</c:v>
                </c:pt>
                <c:pt idx="444">
                  <c:v>0.37416410836564795</c:v>
                </c:pt>
                <c:pt idx="445">
                  <c:v>0.34449467064024031</c:v>
                </c:pt>
                <c:pt idx="446">
                  <c:v>0.15638952569343079</c:v>
                </c:pt>
                <c:pt idx="447">
                  <c:v>0.24862179103368942</c:v>
                </c:pt>
                <c:pt idx="448">
                  <c:v>0.23</c:v>
                </c:pt>
                <c:pt idx="449">
                  <c:v>0.10679480648797575</c:v>
                </c:pt>
                <c:pt idx="450">
                  <c:v>0.1788755526729468</c:v>
                </c:pt>
                <c:pt idx="451">
                  <c:v>0.27147649067776292</c:v>
                </c:pt>
                <c:pt idx="452">
                  <c:v>0.4512711108686564</c:v>
                </c:pt>
                <c:pt idx="453">
                  <c:v>0.35538920492563547</c:v>
                </c:pt>
                <c:pt idx="454">
                  <c:v>0.36889610530208744</c:v>
                </c:pt>
                <c:pt idx="455">
                  <c:v>0.52849109289703489</c:v>
                </c:pt>
                <c:pt idx="456">
                  <c:v>0.69409344226987446</c:v>
                </c:pt>
                <c:pt idx="457">
                  <c:v>0.3149339767293578</c:v>
                </c:pt>
                <c:pt idx="458">
                  <c:v>0.35803045927193777</c:v>
                </c:pt>
                <c:pt idx="459">
                  <c:v>0.29028659462365869</c:v>
                </c:pt>
                <c:pt idx="460">
                  <c:v>0.37845028482492216</c:v>
                </c:pt>
                <c:pt idx="461">
                  <c:v>4.7623171915045018E-2</c:v>
                </c:pt>
                <c:pt idx="462">
                  <c:v>0.18596626857698553</c:v>
                </c:pt>
                <c:pt idx="463">
                  <c:v>0.33350845932520773</c:v>
                </c:pt>
                <c:pt idx="464">
                  <c:v>0.44797415611799707</c:v>
                </c:pt>
                <c:pt idx="465">
                  <c:v>0.69267940046208265</c:v>
                </c:pt>
                <c:pt idx="466">
                  <c:v>0.32535955335195182</c:v>
                </c:pt>
                <c:pt idx="467">
                  <c:v>0.3279442105569893</c:v>
                </c:pt>
                <c:pt idx="468">
                  <c:v>0.35490591065150268</c:v>
                </c:pt>
                <c:pt idx="469">
                  <c:v>0.60037526601184954</c:v>
                </c:pt>
                <c:pt idx="470">
                  <c:v>0.36340582557567069</c:v>
                </c:pt>
                <c:pt idx="471">
                  <c:v>0.42441957230531818</c:v>
                </c:pt>
                <c:pt idx="472">
                  <c:v>0.36164211611078567</c:v>
                </c:pt>
                <c:pt idx="473">
                  <c:v>0.37521352221209836</c:v>
                </c:pt>
                <c:pt idx="474">
                  <c:v>0.38315202980801316</c:v>
                </c:pt>
                <c:pt idx="475">
                  <c:v>0.40987093650875556</c:v>
                </c:pt>
                <c:pt idx="476">
                  <c:v>0.38327832239359289</c:v>
                </c:pt>
                <c:pt idx="477">
                  <c:v>0.37542892744831075</c:v>
                </c:pt>
                <c:pt idx="478">
                  <c:v>0.31453951146027392</c:v>
                </c:pt>
                <c:pt idx="479">
                  <c:v>0.31793265645625501</c:v>
                </c:pt>
                <c:pt idx="480">
                  <c:v>0.40950276703425836</c:v>
                </c:pt>
                <c:pt idx="481">
                  <c:v>0.42727795442591449</c:v>
                </c:pt>
                <c:pt idx="482">
                  <c:v>0.51307270480239742</c:v>
                </c:pt>
                <c:pt idx="483">
                  <c:v>0.34581859023918898</c:v>
                </c:pt>
                <c:pt idx="484">
                  <c:v>0.31954742194519942</c:v>
                </c:pt>
                <c:pt idx="485">
                  <c:v>0.41407776778946781</c:v>
                </c:pt>
                <c:pt idx="486">
                  <c:v>0.3813143905610058</c:v>
                </c:pt>
                <c:pt idx="487">
                  <c:v>0.65468728226991801</c:v>
                </c:pt>
                <c:pt idx="488">
                  <c:v>0.60632420723116298</c:v>
                </c:pt>
                <c:pt idx="489">
                  <c:v>0.65117561739113905</c:v>
                </c:pt>
                <c:pt idx="490">
                  <c:v>0.50093322849548727</c:v>
                </c:pt>
                <c:pt idx="491">
                  <c:v>0.50724139496799292</c:v>
                </c:pt>
                <c:pt idx="492">
                  <c:v>0.60293993557145609</c:v>
                </c:pt>
                <c:pt idx="493">
                  <c:v>0.59443836180413934</c:v>
                </c:pt>
                <c:pt idx="494">
                  <c:v>0.71179239683596496</c:v>
                </c:pt>
                <c:pt idx="495">
                  <c:v>0.65339286045318801</c:v>
                </c:pt>
                <c:pt idx="496">
                  <c:v>0.55394580076672162</c:v>
                </c:pt>
                <c:pt idx="497">
                  <c:v>0.48024353052581858</c:v>
                </c:pt>
                <c:pt idx="498">
                  <c:v>0.50498212913535068</c:v>
                </c:pt>
                <c:pt idx="499">
                  <c:v>0.50991268466028428</c:v>
                </c:pt>
                <c:pt idx="500">
                  <c:v>0.45538214803994909</c:v>
                </c:pt>
                <c:pt idx="501">
                  <c:v>0.4271691554949511</c:v>
                </c:pt>
                <c:pt idx="502">
                  <c:v>0.48373591259723109</c:v>
                </c:pt>
                <c:pt idx="503">
                  <c:v>0.59855349253426482</c:v>
                </c:pt>
                <c:pt idx="504">
                  <c:v>0.61807779807621921</c:v>
                </c:pt>
                <c:pt idx="505">
                  <c:v>0.40719741360568634</c:v>
                </c:pt>
                <c:pt idx="506">
                  <c:v>0.4033556532950196</c:v>
                </c:pt>
                <c:pt idx="507">
                  <c:v>0.44133461981709943</c:v>
                </c:pt>
                <c:pt idx="508">
                  <c:v>0.48226077051515931</c:v>
                </c:pt>
                <c:pt idx="509">
                  <c:v>0.44285106809878555</c:v>
                </c:pt>
                <c:pt idx="510">
                  <c:v>0.61542358738013492</c:v>
                </c:pt>
                <c:pt idx="511">
                  <c:v>0.81601628501176582</c:v>
                </c:pt>
                <c:pt idx="512">
                  <c:v>0.97215379620286291</c:v>
                </c:pt>
                <c:pt idx="513">
                  <c:v>0.80422018061974265</c:v>
                </c:pt>
                <c:pt idx="514">
                  <c:v>0.63455307363464608</c:v>
                </c:pt>
                <c:pt idx="515">
                  <c:v>0.49110141457887463</c:v>
                </c:pt>
                <c:pt idx="516">
                  <c:v>0.71351297319460572</c:v>
                </c:pt>
                <c:pt idx="517">
                  <c:v>0.727158439789372</c:v>
                </c:pt>
                <c:pt idx="518">
                  <c:v>0.74174720295439478</c:v>
                </c:pt>
                <c:pt idx="519">
                  <c:v>0.88297729673552017</c:v>
                </c:pt>
                <c:pt idx="520">
                  <c:v>0.96960879542972789</c:v>
                </c:pt>
                <c:pt idx="521">
                  <c:v>0.92378292601586787</c:v>
                </c:pt>
                <c:pt idx="522">
                  <c:v>0.92274801628159175</c:v>
                </c:pt>
                <c:pt idx="523">
                  <c:v>1.0197777471542453</c:v>
                </c:pt>
                <c:pt idx="524">
                  <c:v>0.90153036332942438</c:v>
                </c:pt>
                <c:pt idx="525">
                  <c:v>1.229095271761582</c:v>
                </c:pt>
                <c:pt idx="526">
                  <c:v>1.224135163046145</c:v>
                </c:pt>
                <c:pt idx="527">
                  <c:v>1.4248494237507439</c:v>
                </c:pt>
                <c:pt idx="528">
                  <c:v>1.3710978836624217</c:v>
                </c:pt>
                <c:pt idx="529">
                  <c:v>1.0346598246483965</c:v>
                </c:pt>
                <c:pt idx="530">
                  <c:v>1.3124072324558334</c:v>
                </c:pt>
                <c:pt idx="531">
                  <c:v>0.618363434369258</c:v>
                </c:pt>
                <c:pt idx="532">
                  <c:v>0.69761320449429853</c:v>
                </c:pt>
                <c:pt idx="533">
                  <c:v>0.75249199216455986</c:v>
                </c:pt>
                <c:pt idx="534">
                  <c:v>0.61972457828530159</c:v>
                </c:pt>
                <c:pt idx="535">
                  <c:v>0.56317794170718383</c:v>
                </c:pt>
                <c:pt idx="536">
                  <c:v>0.5537455806861955</c:v>
                </c:pt>
                <c:pt idx="537">
                  <c:v>0.52748194261025827</c:v>
                </c:pt>
                <c:pt idx="538">
                  <c:v>0.46652125469481737</c:v>
                </c:pt>
                <c:pt idx="539">
                  <c:v>0.55287171183521655</c:v>
                </c:pt>
                <c:pt idx="540">
                  <c:v>0.34923695956111983</c:v>
                </c:pt>
                <c:pt idx="541">
                  <c:v>0.19464383773148236</c:v>
                </c:pt>
                <c:pt idx="542">
                  <c:v>0.65690121477253072</c:v>
                </c:pt>
                <c:pt idx="543">
                  <c:v>0.94083230688106834</c:v>
                </c:pt>
                <c:pt idx="544">
                  <c:v>0.83595557691865163</c:v>
                </c:pt>
                <c:pt idx="545">
                  <c:v>0.90505892248188868</c:v>
                </c:pt>
                <c:pt idx="546">
                  <c:v>1.0499901517145775</c:v>
                </c:pt>
                <c:pt idx="547">
                  <c:v>0.82735320366705312</c:v>
                </c:pt>
                <c:pt idx="548">
                  <c:v>0.96440571133617126</c:v>
                </c:pt>
                <c:pt idx="549">
                  <c:v>1.1103150126254104</c:v>
                </c:pt>
                <c:pt idx="550">
                  <c:v>0.52824937729451593</c:v>
                </c:pt>
                <c:pt idx="551">
                  <c:v>0.63574766882225686</c:v>
                </c:pt>
                <c:pt idx="552">
                  <c:v>0.72044242667205605</c:v>
                </c:pt>
                <c:pt idx="553">
                  <c:v>0.45003901418154563</c:v>
                </c:pt>
                <c:pt idx="554">
                  <c:v>0.25463871148881856</c:v>
                </c:pt>
                <c:pt idx="555">
                  <c:v>0.29724189698134051</c:v>
                </c:pt>
                <c:pt idx="556">
                  <c:v>0.25036595622494001</c:v>
                </c:pt>
                <c:pt idx="557">
                  <c:v>0.2921227261258057</c:v>
                </c:pt>
                <c:pt idx="558">
                  <c:v>0.63849900755637612</c:v>
                </c:pt>
                <c:pt idx="559">
                  <c:v>1.5616367017354931</c:v>
                </c:pt>
                <c:pt idx="560">
                  <c:v>1.4785943161389359</c:v>
                </c:pt>
                <c:pt idx="561">
                  <c:v>1.4034873874341258</c:v>
                </c:pt>
                <c:pt idx="562">
                  <c:v>0.38776938452860604</c:v>
                </c:pt>
                <c:pt idx="563">
                  <c:v>0.90993333068495597</c:v>
                </c:pt>
                <c:pt idx="564">
                  <c:v>1.1000536107678591</c:v>
                </c:pt>
                <c:pt idx="565">
                  <c:v>0.66019794340372207</c:v>
                </c:pt>
                <c:pt idx="566">
                  <c:v>1.0926381243024961</c:v>
                </c:pt>
                <c:pt idx="567">
                  <c:v>0.6458184385204454</c:v>
                </c:pt>
                <c:pt idx="568">
                  <c:v>0.51929034510094096</c:v>
                </c:pt>
                <c:pt idx="569">
                  <c:v>0.73059227399509219</c:v>
                </c:pt>
                <c:pt idx="570">
                  <c:v>0.98648594693666192</c:v>
                </c:pt>
                <c:pt idx="571">
                  <c:v>1.3706269562893845</c:v>
                </c:pt>
                <c:pt idx="572">
                  <c:v>0.84867666291048816</c:v>
                </c:pt>
                <c:pt idx="573">
                  <c:v>1.8375759928492963</c:v>
                </c:pt>
                <c:pt idx="574">
                  <c:v>3.4848731446273891</c:v>
                </c:pt>
                <c:pt idx="575">
                  <c:v>3.8253769136299316</c:v>
                </c:pt>
                <c:pt idx="576">
                  <c:v>3.4507871741234215</c:v>
                </c:pt>
                <c:pt idx="577">
                  <c:v>2.3803476105034997</c:v>
                </c:pt>
                <c:pt idx="578">
                  <c:v>3.6276288254703846</c:v>
                </c:pt>
                <c:pt idx="579">
                  <c:v>2.7923892795606275</c:v>
                </c:pt>
                <c:pt idx="580">
                  <c:v>3.2135473739393623</c:v>
                </c:pt>
                <c:pt idx="581">
                  <c:v>2.9677015057436327</c:v>
                </c:pt>
                <c:pt idx="582">
                  <c:v>3.7264583254907628</c:v>
                </c:pt>
                <c:pt idx="583">
                  <c:v>3.7483618548270186</c:v>
                </c:pt>
                <c:pt idx="584">
                  <c:v>3.6028876631180102</c:v>
                </c:pt>
                <c:pt idx="585">
                  <c:v>1.4384130432293034</c:v>
                </c:pt>
                <c:pt idx="586">
                  <c:v>2.496531047007108</c:v>
                </c:pt>
                <c:pt idx="587">
                  <c:v>1.5032223935669908</c:v>
                </c:pt>
                <c:pt idx="588">
                  <c:v>1.7357716732504327</c:v>
                </c:pt>
                <c:pt idx="589">
                  <c:v>2.7638253152234706</c:v>
                </c:pt>
                <c:pt idx="590">
                  <c:v>3.1721065966174287</c:v>
                </c:pt>
                <c:pt idx="591">
                  <c:v>3.3928473333137421</c:v>
                </c:pt>
                <c:pt idx="592">
                  <c:v>3.3647061129381153</c:v>
                </c:pt>
                <c:pt idx="593">
                  <c:v>4.1713568578847422</c:v>
                </c:pt>
                <c:pt idx="594">
                  <c:v>4.5560832189064673</c:v>
                </c:pt>
                <c:pt idx="595">
                  <c:v>4.4553390000000004</c:v>
                </c:pt>
                <c:pt idx="596">
                  <c:v>3.6797010000000001</c:v>
                </c:pt>
                <c:pt idx="597">
                  <c:v>3.4976569999999998</c:v>
                </c:pt>
                <c:pt idx="598">
                  <c:v>2.8380209999999999</c:v>
                </c:pt>
                <c:pt idx="599">
                  <c:v>2.2176969999999998</c:v>
                </c:pt>
                <c:pt idx="600">
                  <c:v>1.8878839999999999</c:v>
                </c:pt>
                <c:pt idx="601">
                  <c:v>1.598491092757899</c:v>
                </c:pt>
                <c:pt idx="602">
                  <c:v>2.3515376517681315</c:v>
                </c:pt>
                <c:pt idx="603">
                  <c:v>2.0430375099696332</c:v>
                </c:pt>
                <c:pt idx="604">
                  <c:v>2.0473078229096133</c:v>
                </c:pt>
                <c:pt idx="605">
                  <c:v>2.1020776223258855</c:v>
                </c:pt>
                <c:pt idx="606">
                  <c:v>2.0952215287344855</c:v>
                </c:pt>
                <c:pt idx="607">
                  <c:v>2.1827931433374181</c:v>
                </c:pt>
                <c:pt idx="608">
                  <c:v>1.8361617783934894</c:v>
                </c:pt>
                <c:pt idx="609">
                  <c:v>1.9289931405279857</c:v>
                </c:pt>
                <c:pt idx="610">
                  <c:v>0.7516982777515302</c:v>
                </c:pt>
                <c:pt idx="611">
                  <c:v>0.73583936563034125</c:v>
                </c:pt>
                <c:pt idx="612">
                  <c:v>0.35929386417871179</c:v>
                </c:pt>
                <c:pt idx="613">
                  <c:v>0.30527471722471317</c:v>
                </c:pt>
                <c:pt idx="614">
                  <c:v>2.3208770500402847</c:v>
                </c:pt>
                <c:pt idx="615">
                  <c:v>1.9396834116775643</c:v>
                </c:pt>
                <c:pt idx="616">
                  <c:v>0.37384609197610968</c:v>
                </c:pt>
                <c:pt idx="617">
                  <c:v>0.61977000892237755</c:v>
                </c:pt>
                <c:pt idx="618">
                  <c:v>0.56768016571538538</c:v>
                </c:pt>
                <c:pt idx="619">
                  <c:v>0.30007324900389043</c:v>
                </c:pt>
                <c:pt idx="620">
                  <c:v>0.42294250610024803</c:v>
                </c:pt>
                <c:pt idx="621">
                  <c:v>0.39444634378926324</c:v>
                </c:pt>
                <c:pt idx="622">
                  <c:v>0.34632793406396706</c:v>
                </c:pt>
                <c:pt idx="623">
                  <c:v>1.0831532405285607</c:v>
                </c:pt>
                <c:pt idx="624">
                  <c:v>0.38464870735914575</c:v>
                </c:pt>
                <c:pt idx="625">
                  <c:v>0.57960566083976561</c:v>
                </c:pt>
                <c:pt idx="626">
                  <c:v>1.0566383838483784</c:v>
                </c:pt>
                <c:pt idx="627">
                  <c:v>0.46112769730969605</c:v>
                </c:pt>
                <c:pt idx="628">
                  <c:v>0.68737424762983557</c:v>
                </c:pt>
                <c:pt idx="629">
                  <c:v>0.50044007400692547</c:v>
                </c:pt>
                <c:pt idx="630">
                  <c:v>0.6475869893942241</c:v>
                </c:pt>
                <c:pt idx="631">
                  <c:v>0.97568292314720617</c:v>
                </c:pt>
                <c:pt idx="632">
                  <c:v>0.7654131452775278</c:v>
                </c:pt>
                <c:pt idx="633">
                  <c:v>0.54773388218611063</c:v>
                </c:pt>
                <c:pt idx="634">
                  <c:v>0.56579980146902997</c:v>
                </c:pt>
                <c:pt idx="635">
                  <c:v>0.49671850760496639</c:v>
                </c:pt>
                <c:pt idx="636">
                  <c:v>0.54113081454875833</c:v>
                </c:pt>
                <c:pt idx="637">
                  <c:v>0.75456977863452523</c:v>
                </c:pt>
                <c:pt idx="638">
                  <c:v>0.42854669968039422</c:v>
                </c:pt>
                <c:pt idx="639">
                  <c:v>0.47901008209145496</c:v>
                </c:pt>
                <c:pt idx="640">
                  <c:v>0.57559261006051921</c:v>
                </c:pt>
                <c:pt idx="641">
                  <c:v>0.62843637549312226</c:v>
                </c:pt>
                <c:pt idx="642">
                  <c:v>0.41895830393662759</c:v>
                </c:pt>
                <c:pt idx="643">
                  <c:v>0.41867575480436431</c:v>
                </c:pt>
                <c:pt idx="644">
                  <c:v>0.40037614235952201</c:v>
                </c:pt>
                <c:pt idx="645">
                  <c:v>0.45483805438481945</c:v>
                </c:pt>
                <c:pt idx="646">
                  <c:v>0.37414087909476512</c:v>
                </c:pt>
                <c:pt idx="647">
                  <c:v>0.37192464166654282</c:v>
                </c:pt>
                <c:pt idx="648">
                  <c:v>0.34554280843293411</c:v>
                </c:pt>
                <c:pt idx="649">
                  <c:v>0.40000398319566011</c:v>
                </c:pt>
                <c:pt idx="650">
                  <c:v>0.61493206997945982</c:v>
                </c:pt>
                <c:pt idx="651">
                  <c:v>0.45796771803720893</c:v>
                </c:pt>
                <c:pt idx="652">
                  <c:v>0.45477335095990368</c:v>
                </c:pt>
                <c:pt idx="653">
                  <c:v>0.44206948638826143</c:v>
                </c:pt>
                <c:pt idx="654">
                  <c:v>0.48626074832104249</c:v>
                </c:pt>
                <c:pt idx="655">
                  <c:v>0.59742357773264898</c:v>
                </c:pt>
                <c:pt idx="656">
                  <c:v>0.56958358799548514</c:v>
                </c:pt>
                <c:pt idx="657">
                  <c:v>0.71736665764989072</c:v>
                </c:pt>
                <c:pt idx="658">
                  <c:v>0.7585000837875232</c:v>
                </c:pt>
                <c:pt idx="659">
                  <c:v>0.85951324848754551</c:v>
                </c:pt>
                <c:pt idx="660">
                  <c:v>1.2646024571711447</c:v>
                </c:pt>
                <c:pt idx="661">
                  <c:v>1.0597014470134865</c:v>
                </c:pt>
                <c:pt idx="662">
                  <c:v>0.93618151079748235</c:v>
                </c:pt>
                <c:pt idx="663">
                  <c:v>1.2419588967041473</c:v>
                </c:pt>
                <c:pt idx="664">
                  <c:v>1.5143322487993527</c:v>
                </c:pt>
                <c:pt idx="665">
                  <c:v>1.4764692806895257</c:v>
                </c:pt>
                <c:pt idx="666">
                  <c:v>0.84007770821069228</c:v>
                </c:pt>
                <c:pt idx="667">
                  <c:v>1.2778635060636301</c:v>
                </c:pt>
                <c:pt idx="668">
                  <c:v>1.00328863905275</c:v>
                </c:pt>
                <c:pt idx="669">
                  <c:v>1.0261404122119506</c:v>
                </c:pt>
                <c:pt idx="670">
                  <c:v>1.3547583585011995</c:v>
                </c:pt>
                <c:pt idx="671">
                  <c:v>1.3237446828923238</c:v>
                </c:pt>
                <c:pt idx="672">
                  <c:v>1.2509597165291384</c:v>
                </c:pt>
                <c:pt idx="673">
                  <c:v>1.512476697280565</c:v>
                </c:pt>
                <c:pt idx="674">
                  <c:v>1.5735692858819024</c:v>
                </c:pt>
                <c:pt idx="675">
                  <c:v>1.3392959880909876</c:v>
                </c:pt>
                <c:pt idx="676">
                  <c:v>1.6140202077492198</c:v>
                </c:pt>
                <c:pt idx="677">
                  <c:v>1.2758359917828637</c:v>
                </c:pt>
                <c:pt idx="678">
                  <c:v>1.3111229140843614</c:v>
                </c:pt>
                <c:pt idx="679">
                  <c:v>1.0764252718165681</c:v>
                </c:pt>
                <c:pt idx="680">
                  <c:v>1.2585536749667463</c:v>
                </c:pt>
                <c:pt idx="681">
                  <c:v>1.2153996616405525</c:v>
                </c:pt>
                <c:pt idx="682">
                  <c:v>0.72938303314907904</c:v>
                </c:pt>
                <c:pt idx="683">
                  <c:v>0.914357696259127</c:v>
                </c:pt>
                <c:pt idx="684">
                  <c:v>0.9728905292469604</c:v>
                </c:pt>
                <c:pt idx="685">
                  <c:v>0.74155136043583558</c:v>
                </c:pt>
                <c:pt idx="686">
                  <c:v>0.66095483491625662</c:v>
                </c:pt>
                <c:pt idx="687">
                  <c:v>0.58193779895518349</c:v>
                </c:pt>
                <c:pt idx="688">
                  <c:v>0.54916069349576813</c:v>
                </c:pt>
                <c:pt idx="689">
                  <c:v>0.5654599522326953</c:v>
                </c:pt>
                <c:pt idx="690">
                  <c:v>0.62809040574032637</c:v>
                </c:pt>
                <c:pt idx="691">
                  <c:v>0.53315217723417274</c:v>
                </c:pt>
                <c:pt idx="692">
                  <c:v>0.56475183504700233</c:v>
                </c:pt>
                <c:pt idx="693">
                  <c:v>0.54139627906501786</c:v>
                </c:pt>
                <c:pt idx="694">
                  <c:v>0.50660372908223184</c:v>
                </c:pt>
                <c:pt idx="695">
                  <c:v>0.48576718947051567</c:v>
                </c:pt>
                <c:pt idx="696">
                  <c:v>0.47383882016083961</c:v>
                </c:pt>
                <c:pt idx="697">
                  <c:v>0.35483648457237305</c:v>
                </c:pt>
                <c:pt idx="698">
                  <c:v>0.34292088272887689</c:v>
                </c:pt>
                <c:pt idx="699">
                  <c:v>0.38284329744794432</c:v>
                </c:pt>
                <c:pt idx="700">
                  <c:v>0.37984842531539431</c:v>
                </c:pt>
                <c:pt idx="701">
                  <c:v>0.52677944799136633</c:v>
                </c:pt>
                <c:pt idx="702">
                  <c:v>0.45863805280990549</c:v>
                </c:pt>
                <c:pt idx="703">
                  <c:v>0.43610828383060829</c:v>
                </c:pt>
                <c:pt idx="704">
                  <c:v>0.49220103173308327</c:v>
                </c:pt>
                <c:pt idx="705">
                  <c:v>0.64780279752406267</c:v>
                </c:pt>
                <c:pt idx="706">
                  <c:v>0.53185648549124842</c:v>
                </c:pt>
                <c:pt idx="707">
                  <c:v>0.52095660016410228</c:v>
                </c:pt>
                <c:pt idx="708">
                  <c:v>0.47109904904697009</c:v>
                </c:pt>
                <c:pt idx="709">
                  <c:v>0.48568898726536663</c:v>
                </c:pt>
                <c:pt idx="710">
                  <c:v>0.43036531304755871</c:v>
                </c:pt>
                <c:pt idx="711">
                  <c:v>0.44510331485368848</c:v>
                </c:pt>
                <c:pt idx="712">
                  <c:v>0.45104084595610067</c:v>
                </c:pt>
                <c:pt idx="713">
                  <c:v>0.49946551620451374</c:v>
                </c:pt>
                <c:pt idx="714">
                  <c:v>0.43866473750670293</c:v>
                </c:pt>
                <c:pt idx="715">
                  <c:v>0.45098726854040788</c:v>
                </c:pt>
                <c:pt idx="716">
                  <c:v>0.44926721685649013</c:v>
                </c:pt>
                <c:pt idx="717">
                  <c:v>0.44048369769410434</c:v>
                </c:pt>
                <c:pt idx="718">
                  <c:v>0.4280153943921976</c:v>
                </c:pt>
                <c:pt idx="719">
                  <c:v>0.46635808002313661</c:v>
                </c:pt>
                <c:pt idx="720">
                  <c:v>0.45325960079880978</c:v>
                </c:pt>
                <c:pt idx="721">
                  <c:v>0.42608259774762464</c:v>
                </c:pt>
                <c:pt idx="722">
                  <c:v>0.40685163367551019</c:v>
                </c:pt>
                <c:pt idx="723">
                  <c:v>0.4491822752451794</c:v>
                </c:pt>
                <c:pt idx="724">
                  <c:v>0.49038158279777111</c:v>
                </c:pt>
                <c:pt idx="725">
                  <c:v>0.42643676578176803</c:v>
                </c:pt>
                <c:pt idx="726">
                  <c:v>0.48701297554534939</c:v>
                </c:pt>
                <c:pt idx="727">
                  <c:v>0.43558107612564323</c:v>
                </c:pt>
                <c:pt idx="728">
                  <c:v>0.41747617221350974</c:v>
                </c:pt>
                <c:pt idx="729">
                  <c:v>0.39743596896624123</c:v>
                </c:pt>
                <c:pt idx="730">
                  <c:v>0.3854647788910886</c:v>
                </c:pt>
                <c:pt idx="731">
                  <c:v>0.42560167631518347</c:v>
                </c:pt>
                <c:pt idx="732">
                  <c:v>0.56205746746013485</c:v>
                </c:pt>
                <c:pt idx="733">
                  <c:v>0.47557783080215082</c:v>
                </c:pt>
                <c:pt idx="734">
                  <c:v>0.38864966279845747</c:v>
                </c:pt>
                <c:pt idx="735">
                  <c:v>0.50285449814418093</c:v>
                </c:pt>
                <c:pt idx="736">
                  <c:v>0.35819585634995527</c:v>
                </c:pt>
                <c:pt idx="737">
                  <c:v>0.42479854122048216</c:v>
                </c:pt>
                <c:pt idx="738">
                  <c:v>0.41281258927703673</c:v>
                </c:pt>
                <c:pt idx="739">
                  <c:v>0.36358625101208369</c:v>
                </c:pt>
                <c:pt idx="740">
                  <c:v>0.36864158597642693</c:v>
                </c:pt>
                <c:pt idx="741">
                  <c:v>0.39003390088347339</c:v>
                </c:pt>
                <c:pt idx="742">
                  <c:v>0.35148465931372691</c:v>
                </c:pt>
                <c:pt idx="743">
                  <c:v>0.34072464595520691</c:v>
                </c:pt>
                <c:pt idx="744">
                  <c:v>0.40218025090744314</c:v>
                </c:pt>
                <c:pt idx="745">
                  <c:v>0.35014950723822702</c:v>
                </c:pt>
                <c:pt idx="746">
                  <c:v>0.39834327024730914</c:v>
                </c:pt>
                <c:pt idx="747">
                  <c:v>0.36316655955979993</c:v>
                </c:pt>
                <c:pt idx="748">
                  <c:v>0.33671435415286571</c:v>
                </c:pt>
                <c:pt idx="749">
                  <c:v>0.34116878420110286</c:v>
                </c:pt>
                <c:pt idx="750">
                  <c:v>0.35466033766723754</c:v>
                </c:pt>
                <c:pt idx="751">
                  <c:v>0.32642596769631588</c:v>
                </c:pt>
                <c:pt idx="752">
                  <c:v>0.36785051389470858</c:v>
                </c:pt>
                <c:pt idx="753">
                  <c:v>0.55134540437934865</c:v>
                </c:pt>
                <c:pt idx="754">
                  <c:v>0.4628037549944034</c:v>
                </c:pt>
                <c:pt idx="755">
                  <c:v>0.42898676244561301</c:v>
                </c:pt>
                <c:pt idx="756">
                  <c:v>0.48568946058419088</c:v>
                </c:pt>
                <c:pt idx="757">
                  <c:v>0.45252259890238977</c:v>
                </c:pt>
                <c:pt idx="758">
                  <c:v>0.43754321398131485</c:v>
                </c:pt>
                <c:pt idx="759">
                  <c:v>0.48746700763792145</c:v>
                </c:pt>
                <c:pt idx="760">
                  <c:v>0.45146163380893656</c:v>
                </c:pt>
                <c:pt idx="761">
                  <c:v>0.44318943155479668</c:v>
                </c:pt>
                <c:pt idx="762">
                  <c:v>0.4351384227860694</c:v>
                </c:pt>
                <c:pt idx="763">
                  <c:v>0.515863628964493</c:v>
                </c:pt>
                <c:pt idx="764">
                  <c:v>0.51200698056772287</c:v>
                </c:pt>
                <c:pt idx="765">
                  <c:v>0.3055319701573298</c:v>
                </c:pt>
                <c:pt idx="766">
                  <c:v>0.37287435285268211</c:v>
                </c:pt>
                <c:pt idx="767">
                  <c:v>0.31076328055571117</c:v>
                </c:pt>
                <c:pt idx="768">
                  <c:v>0.34854482636030665</c:v>
                </c:pt>
                <c:pt idx="769">
                  <c:v>0.47998808173812585</c:v>
                </c:pt>
                <c:pt idx="770">
                  <c:v>0.46765769057989731</c:v>
                </c:pt>
                <c:pt idx="771">
                  <c:v>0.27154091633681204</c:v>
                </c:pt>
                <c:pt idx="772">
                  <c:v>0.30193586665318006</c:v>
                </c:pt>
                <c:pt idx="773">
                  <c:v>0.32599511082470711</c:v>
                </c:pt>
                <c:pt idx="774">
                  <c:v>0.33260531899228746</c:v>
                </c:pt>
                <c:pt idx="775">
                  <c:v>0.31361546824595826</c:v>
                </c:pt>
                <c:pt idx="776">
                  <c:v>0.32028893363136707</c:v>
                </c:pt>
                <c:pt idx="777">
                  <c:v>0.35203900425748147</c:v>
                </c:pt>
                <c:pt idx="778">
                  <c:v>0.32649220858372602</c:v>
                </c:pt>
                <c:pt idx="779">
                  <c:v>0.28390914367315262</c:v>
                </c:pt>
                <c:pt idx="780">
                  <c:v>0.28131489011690691</c:v>
                </c:pt>
                <c:pt idx="781">
                  <c:v>0.19297319735689344</c:v>
                </c:pt>
                <c:pt idx="782">
                  <c:v>0.33083044040753545</c:v>
                </c:pt>
                <c:pt idx="783">
                  <c:v>0.26257429709086794</c:v>
                </c:pt>
                <c:pt idx="784">
                  <c:v>0.35013463825662788</c:v>
                </c:pt>
                <c:pt idx="785">
                  <c:v>0.29560716487348521</c:v>
                </c:pt>
                <c:pt idx="786">
                  <c:v>0.34418607719075067</c:v>
                </c:pt>
                <c:pt idx="787">
                  <c:v>0.31792545377283032</c:v>
                </c:pt>
                <c:pt idx="788">
                  <c:v>0.29600880383231809</c:v>
                </c:pt>
                <c:pt idx="789">
                  <c:v>0.30832915003935463</c:v>
                </c:pt>
                <c:pt idx="790">
                  <c:v>0.45508324999306021</c:v>
                </c:pt>
                <c:pt idx="791">
                  <c:v>0.36006868330517017</c:v>
                </c:pt>
                <c:pt idx="792">
                  <c:v>0.29379363294257554</c:v>
                </c:pt>
                <c:pt idx="793">
                  <c:v>0.2457330917501902</c:v>
                </c:pt>
                <c:pt idx="794">
                  <c:v>0.28617171742971192</c:v>
                </c:pt>
                <c:pt idx="795">
                  <c:v>0.29832820355986273</c:v>
                </c:pt>
                <c:pt idx="796">
                  <c:v>0.23161446687504197</c:v>
                </c:pt>
                <c:pt idx="797">
                  <c:v>0.35228194130557616</c:v>
                </c:pt>
                <c:pt idx="798">
                  <c:v>0.33253385777053307</c:v>
                </c:pt>
                <c:pt idx="799">
                  <c:v>0.21516423065675361</c:v>
                </c:pt>
                <c:pt idx="800">
                  <c:v>0.29050182301516542</c:v>
                </c:pt>
                <c:pt idx="801">
                  <c:v>0.25502416399050554</c:v>
                </c:pt>
                <c:pt idx="802">
                  <c:v>0.27524595137002411</c:v>
                </c:pt>
                <c:pt idx="803">
                  <c:v>0.29002552944410115</c:v>
                </c:pt>
                <c:pt idx="804">
                  <c:v>0.25158472498165024</c:v>
                </c:pt>
                <c:pt idx="805">
                  <c:v>0.23450105723760284</c:v>
                </c:pt>
                <c:pt idx="806">
                  <c:v>0.30799069225224546</c:v>
                </c:pt>
                <c:pt idx="807">
                  <c:v>0.33409884145493135</c:v>
                </c:pt>
                <c:pt idx="808">
                  <c:v>0.41388279543219092</c:v>
                </c:pt>
                <c:pt idx="809">
                  <c:v>0.35647891648476882</c:v>
                </c:pt>
                <c:pt idx="810">
                  <c:v>0.21830729204681448</c:v>
                </c:pt>
                <c:pt idx="811">
                  <c:v>0.22104400274451724</c:v>
                </c:pt>
                <c:pt idx="812">
                  <c:v>0.2231806002580605</c:v>
                </c:pt>
                <c:pt idx="813">
                  <c:v>0.27575077810344673</c:v>
                </c:pt>
                <c:pt idx="814">
                  <c:v>0.28331187472134833</c:v>
                </c:pt>
                <c:pt idx="815">
                  <c:v>0.15860718123073594</c:v>
                </c:pt>
                <c:pt idx="816">
                  <c:v>0.29529990678587692</c:v>
                </c:pt>
                <c:pt idx="817">
                  <c:v>0.17716674780284447</c:v>
                </c:pt>
                <c:pt idx="818">
                  <c:v>0.29585325680974317</c:v>
                </c:pt>
                <c:pt idx="819">
                  <c:v>0.28211475868071789</c:v>
                </c:pt>
                <c:pt idx="820">
                  <c:v>0.45673613653122364</c:v>
                </c:pt>
                <c:pt idx="821">
                  <c:v>0.40434063963299882</c:v>
                </c:pt>
                <c:pt idx="822">
                  <c:v>0.40087509574269337</c:v>
                </c:pt>
                <c:pt idx="823">
                  <c:v>0.38143268131079699</c:v>
                </c:pt>
                <c:pt idx="824">
                  <c:v>1.0407819481154104</c:v>
                </c:pt>
                <c:pt idx="825">
                  <c:v>0.22246659040883818</c:v>
                </c:pt>
                <c:pt idx="826">
                  <c:v>0.23232998201682428</c:v>
                </c:pt>
                <c:pt idx="827">
                  <c:v>0.28547542983357432</c:v>
                </c:pt>
                <c:pt idx="828">
                  <c:v>0.25599021926386351</c:v>
                </c:pt>
                <c:pt idx="829">
                  <c:v>0.3034132046023939</c:v>
                </c:pt>
                <c:pt idx="830">
                  <c:v>0.25148351038793493</c:v>
                </c:pt>
                <c:pt idx="831">
                  <c:v>0.25622942080583377</c:v>
                </c:pt>
                <c:pt idx="832">
                  <c:v>0.27042628736563507</c:v>
                </c:pt>
                <c:pt idx="833">
                  <c:v>0.21681412155609889</c:v>
                </c:pt>
                <c:pt idx="834">
                  <c:v>0.27249474858565281</c:v>
                </c:pt>
                <c:pt idx="835">
                  <c:v>0.23971523376737572</c:v>
                </c:pt>
                <c:pt idx="836">
                  <c:v>0.19705092781767641</c:v>
                </c:pt>
                <c:pt idx="837">
                  <c:v>0.27017561059205614</c:v>
                </c:pt>
                <c:pt idx="838">
                  <c:v>0.26940233180705236</c:v>
                </c:pt>
                <c:pt idx="839">
                  <c:v>0.31982422866354476</c:v>
                </c:pt>
                <c:pt idx="840">
                  <c:v>0.22390034127134179</c:v>
                </c:pt>
                <c:pt idx="841">
                  <c:v>0.25383731149062339</c:v>
                </c:pt>
                <c:pt idx="842">
                  <c:v>0.20620781629219737</c:v>
                </c:pt>
                <c:pt idx="843">
                  <c:v>0.15630741357200642</c:v>
                </c:pt>
                <c:pt idx="844">
                  <c:v>0.15525404573118962</c:v>
                </c:pt>
                <c:pt idx="845">
                  <c:v>0.16231665471986353</c:v>
                </c:pt>
                <c:pt idx="846">
                  <c:v>0.13947656887558807</c:v>
                </c:pt>
                <c:pt idx="847">
                  <c:v>0.15718343386531325</c:v>
                </c:pt>
                <c:pt idx="848">
                  <c:v>0.14196112527635768</c:v>
                </c:pt>
                <c:pt idx="849">
                  <c:v>0.14976417175621351</c:v>
                </c:pt>
                <c:pt idx="850">
                  <c:v>1.2332394223258496</c:v>
                </c:pt>
                <c:pt idx="851">
                  <c:v>0.18394364377166525</c:v>
                </c:pt>
                <c:pt idx="852">
                  <c:v>0.1366596476703511</c:v>
                </c:pt>
                <c:pt idx="853">
                  <c:v>0.1432212924824337</c:v>
                </c:pt>
                <c:pt idx="854">
                  <c:v>0.12112944490355494</c:v>
                </c:pt>
                <c:pt idx="855">
                  <c:v>0.15339558338269349</c:v>
                </c:pt>
                <c:pt idx="856">
                  <c:v>0.19693197686842642</c:v>
                </c:pt>
              </c:numCache>
            </c:numRef>
          </c:val>
          <c:smooth val="1"/>
          <c:extLst>
            <c:ext xmlns:c16="http://schemas.microsoft.com/office/drawing/2014/chart" uri="{C3380CC4-5D6E-409C-BE32-E72D297353CC}">
              <c16:uniqueId val="{00000000-5A1D-4E71-92C2-430AAEA62D6D}"/>
            </c:ext>
          </c:extLst>
        </c:ser>
        <c:dLbls>
          <c:showLegendKey val="0"/>
          <c:showVal val="0"/>
          <c:showCatName val="0"/>
          <c:showSerName val="0"/>
          <c:showPercent val="0"/>
          <c:showBubbleSize val="0"/>
        </c:dLbls>
        <c:marker val="1"/>
        <c:smooth val="0"/>
        <c:axId val="353224960"/>
        <c:axId val="353226752"/>
      </c:lineChart>
      <c:lineChart>
        <c:grouping val="standard"/>
        <c:varyColors val="0"/>
        <c:ser>
          <c:idx val="1"/>
          <c:order val="1"/>
          <c:spPr>
            <a:ln w="9525"/>
          </c:spPr>
          <c:marker>
            <c:symbol val="none"/>
          </c:marker>
          <c:val>
            <c:numRef>
              <c:f>data!#REF!</c:f>
              <c:numCache>
                <c:formatCode>General</c:formatCode>
                <c:ptCount val="1"/>
                <c:pt idx="0">
                  <c:v>1</c:v>
                </c:pt>
              </c:numCache>
            </c:numRef>
          </c:val>
          <c:smooth val="1"/>
          <c:extLst>
            <c:ext xmlns:c16="http://schemas.microsoft.com/office/drawing/2014/chart" uri="{C3380CC4-5D6E-409C-BE32-E72D297353CC}">
              <c16:uniqueId val="{00000001-5A1D-4E71-92C2-430AAEA62D6D}"/>
            </c:ext>
          </c:extLst>
        </c:ser>
        <c:ser>
          <c:idx val="3"/>
          <c:order val="2"/>
          <c:tx>
            <c:strRef>
              <c:f>data!$F$2:$F$98</c:f>
              <c:strCache>
                <c:ptCount val="97"/>
                <c:pt idx="0">
                  <c:v> 0,89   </c:v>
                </c:pt>
                <c:pt idx="1">
                  <c:v> 0,88   </c:v>
                </c:pt>
                <c:pt idx="2">
                  <c:v> 0,88   </c:v>
                </c:pt>
                <c:pt idx="3">
                  <c:v> 1,16   </c:v>
                </c:pt>
                <c:pt idx="4">
                  <c:v> 1,13   </c:v>
                </c:pt>
                <c:pt idx="5">
                  <c:v> 1,12   </c:v>
                </c:pt>
                <c:pt idx="6">
                  <c:v> 1,77   </c:v>
                </c:pt>
                <c:pt idx="7">
                  <c:v> 1,76   </c:v>
                </c:pt>
                <c:pt idx="8">
                  <c:v> 0,90   </c:v>
                </c:pt>
                <c:pt idx="9">
                  <c:v> 0,86   </c:v>
                </c:pt>
                <c:pt idx="10">
                  <c:v> 0,91   </c:v>
                </c:pt>
                <c:pt idx="11">
                  <c:v> 0,87   </c:v>
                </c:pt>
                <c:pt idx="12">
                  <c:v> 0,12   </c:v>
                </c:pt>
                <c:pt idx="13">
                  <c:v> 0,08   </c:v>
                </c:pt>
                <c:pt idx="14">
                  <c:v> 0,04   </c:v>
                </c:pt>
                <c:pt idx="15">
                  <c:v> 0,04   </c:v>
                </c:pt>
                <c:pt idx="16">
                  <c:v> 0,14   </c:v>
                </c:pt>
                <c:pt idx="17">
                  <c:v> 0,20   </c:v>
                </c:pt>
                <c:pt idx="18">
                  <c:v> 0,29   </c:v>
                </c:pt>
                <c:pt idx="19">
                  <c:v> 0,17   </c:v>
                </c:pt>
                <c:pt idx="20">
                  <c:v> 0,15   </c:v>
                </c:pt>
                <c:pt idx="21">
                  <c:v> 0,30   </c:v>
                </c:pt>
                <c:pt idx="22">
                  <c:v> 0,13   </c:v>
                </c:pt>
                <c:pt idx="23">
                  <c:v> 0,13   </c:v>
                </c:pt>
                <c:pt idx="24">
                  <c:v> 0,11   </c:v>
                </c:pt>
                <c:pt idx="25">
                  <c:v> 0,11   </c:v>
                </c:pt>
                <c:pt idx="26">
                  <c:v> 0,11   </c:v>
                </c:pt>
                <c:pt idx="27">
                  <c:v> 0,09   </c:v>
                </c:pt>
                <c:pt idx="28">
                  <c:v> 0,16   </c:v>
                </c:pt>
                <c:pt idx="29">
                  <c:v> 0,13   </c:v>
                </c:pt>
                <c:pt idx="30">
                  <c:v> 0,15   </c:v>
                </c:pt>
                <c:pt idx="31">
                  <c:v> 0,23   </c:v>
                </c:pt>
                <c:pt idx="32">
                  <c:v> 0,12   </c:v>
                </c:pt>
                <c:pt idx="33">
                  <c:v> 0,66   </c:v>
                </c:pt>
                <c:pt idx="34">
                  <c:v> 0,30   </c:v>
                </c:pt>
                <c:pt idx="35">
                  <c:v> 0,11   </c:v>
                </c:pt>
                <c:pt idx="36">
                  <c:v> 0,26   </c:v>
                </c:pt>
                <c:pt idx="37">
                  <c:v> 0,23   </c:v>
                </c:pt>
                <c:pt idx="38">
                  <c:v> 0,32   </c:v>
                </c:pt>
                <c:pt idx="39">
                  <c:v> 0,22   </c:v>
                </c:pt>
                <c:pt idx="40">
                  <c:v> 1,71   </c:v>
                </c:pt>
                <c:pt idx="41">
                  <c:v> 0,12   </c:v>
                </c:pt>
                <c:pt idx="42">
                  <c:v> 0,21   </c:v>
                </c:pt>
                <c:pt idx="43">
                  <c:v> 0,19   </c:v>
                </c:pt>
                <c:pt idx="44">
                  <c:v> 0,14   </c:v>
                </c:pt>
                <c:pt idx="45">
                  <c:v> 0,08   </c:v>
                </c:pt>
                <c:pt idx="46">
                  <c:v> 0,10   </c:v>
                </c:pt>
                <c:pt idx="47">
                  <c:v> 0,07   </c:v>
                </c:pt>
                <c:pt idx="48">
                  <c:v> 0,27   </c:v>
                </c:pt>
                <c:pt idx="49">
                  <c:v> 0,22   </c:v>
                </c:pt>
                <c:pt idx="50">
                  <c:v> 0,23   </c:v>
                </c:pt>
                <c:pt idx="51">
                  <c:v> 0,10   </c:v>
                </c:pt>
                <c:pt idx="52">
                  <c:v> 0,22   </c:v>
                </c:pt>
                <c:pt idx="53">
                  <c:v> 0,19   </c:v>
                </c:pt>
                <c:pt idx="54">
                  <c:v> 0,09   </c:v>
                </c:pt>
                <c:pt idx="55">
                  <c:v> 0,34   </c:v>
                </c:pt>
                <c:pt idx="56">
                  <c:v> 0,38   </c:v>
                </c:pt>
                <c:pt idx="57">
                  <c:v> 0,14   </c:v>
                </c:pt>
                <c:pt idx="58">
                  <c:v> 0,13   </c:v>
                </c:pt>
                <c:pt idx="59">
                  <c:v> 0,32   </c:v>
                </c:pt>
                <c:pt idx="60">
                  <c:v> 0,17   </c:v>
                </c:pt>
                <c:pt idx="61">
                  <c:v> 0,30   </c:v>
                </c:pt>
                <c:pt idx="62">
                  <c:v> 0,12   </c:v>
                </c:pt>
                <c:pt idx="63">
                  <c:v> 0,28   </c:v>
                </c:pt>
                <c:pt idx="64">
                  <c:v> 0,35   </c:v>
                </c:pt>
                <c:pt idx="65">
                  <c:v> 0,15   </c:v>
                </c:pt>
                <c:pt idx="66">
                  <c:v> 0,16   </c:v>
                </c:pt>
                <c:pt idx="67">
                  <c:v> 0,14   </c:v>
                </c:pt>
                <c:pt idx="68">
                  <c:v> 0,18   </c:v>
                </c:pt>
                <c:pt idx="69">
                  <c:v> 0,17   </c:v>
                </c:pt>
                <c:pt idx="70">
                  <c:v> 0,78   </c:v>
                </c:pt>
                <c:pt idx="71">
                  <c:v> 0,87   </c:v>
                </c:pt>
                <c:pt idx="72">
                  <c:v> 0,18   </c:v>
                </c:pt>
                <c:pt idx="73">
                  <c:v> 0,24   </c:v>
                </c:pt>
                <c:pt idx="74">
                  <c:v> 0,21   </c:v>
                </c:pt>
                <c:pt idx="75">
                  <c:v> 0,17   </c:v>
                </c:pt>
                <c:pt idx="76">
                  <c:v> 0,39   </c:v>
                </c:pt>
                <c:pt idx="77">
                  <c:v> 0,43   </c:v>
                </c:pt>
                <c:pt idx="78">
                  <c:v> 0,15   </c:v>
                </c:pt>
                <c:pt idx="79">
                  <c:v> 0,14   </c:v>
                </c:pt>
                <c:pt idx="80">
                  <c:v> 0,30   </c:v>
                </c:pt>
                <c:pt idx="81">
                  <c:v> 0,38   </c:v>
                </c:pt>
                <c:pt idx="82">
                  <c:v> 0,30   </c:v>
                </c:pt>
                <c:pt idx="83">
                  <c:v> 0,30   </c:v>
                </c:pt>
                <c:pt idx="84">
                  <c:v> 0,26   </c:v>
                </c:pt>
                <c:pt idx="85">
                  <c:v> 0,19   </c:v>
                </c:pt>
                <c:pt idx="86">
                  <c:v> 0,19   </c:v>
                </c:pt>
                <c:pt idx="87">
                  <c:v> 0,18   </c:v>
                </c:pt>
                <c:pt idx="88">
                  <c:v> 0,20   </c:v>
                </c:pt>
                <c:pt idx="89">
                  <c:v> 1,03   </c:v>
                </c:pt>
                <c:pt idx="90">
                  <c:v> 0,42   </c:v>
                </c:pt>
                <c:pt idx="91">
                  <c:v> 0,22   </c:v>
                </c:pt>
                <c:pt idx="92">
                  <c:v> 0,34   </c:v>
                </c:pt>
                <c:pt idx="93">
                  <c:v> 0,15   </c:v>
                </c:pt>
                <c:pt idx="94">
                  <c:v> 0,19   </c:v>
                </c:pt>
                <c:pt idx="95">
                  <c:v> 0,16   </c:v>
                </c:pt>
                <c:pt idx="96">
                  <c:v> 0,15   </c:v>
                </c:pt>
              </c:strCache>
            </c:strRef>
          </c:tx>
          <c:marker>
            <c:symbol val="none"/>
          </c:marker>
          <c:cat>
            <c:numRef>
              <c:f>data!$E$99:$E$858</c:f>
              <c:numCache>
                <c:formatCode>General</c:formatCode>
                <c:ptCount val="760"/>
                <c:pt idx="0" formatCode="_(* #,##0.00_);_(* \(#,##0.00\);_(* &quot;-&quot;??_);_(@_)">
                  <c:v>8</c:v>
                </c:pt>
                <c:pt idx="252" formatCode="_(* #,##0.00_);_(* \(#,##0.00\);_(* &quot;-&quot;??_);_(@_)">
                  <c:v>20</c:v>
                </c:pt>
                <c:pt idx="500" formatCode="_(* #,##0.00_);_(* \(#,##0.00\);_(* &quot;-&quot;??_);_(@_)">
                  <c:v>40</c:v>
                </c:pt>
                <c:pt idx="748" formatCode="_(* #,##0.00_);_(* \(#,##0.00\);_(* &quot;-&quot;??_);_(@_)">
                  <c:v>55</c:v>
                </c:pt>
              </c:numCache>
            </c:numRef>
          </c:cat>
          <c:val>
            <c:numRef>
              <c:f>data!$F$99:$F$858</c:f>
              <c:numCache>
                <c:formatCode>General</c:formatCode>
                <c:ptCount val="760"/>
                <c:pt idx="0" formatCode="_(* #,##0.00_);_(* \(#,##0.00\);_(* &quot;-&quot;??_);_(@_)">
                  <c:v>2.83</c:v>
                </c:pt>
                <c:pt idx="252" formatCode="_(* #,##0.00_);_(* \(#,##0.00\);_(* &quot;-&quot;??_);_(@_)">
                  <c:v>4.95</c:v>
                </c:pt>
                <c:pt idx="500" formatCode="_(* #,##0.00_);_(* \(#,##0.00\);_(* &quot;-&quot;??_);_(@_)">
                  <c:v>11.84</c:v>
                </c:pt>
              </c:numCache>
            </c:numRef>
          </c:val>
          <c:smooth val="0"/>
          <c:extLst>
            <c:ext xmlns:c16="http://schemas.microsoft.com/office/drawing/2014/chart" uri="{C3380CC4-5D6E-409C-BE32-E72D297353CC}">
              <c16:uniqueId val="{00000002-5A1D-4E71-92C2-430AAEA62D6D}"/>
            </c:ext>
          </c:extLst>
        </c:ser>
        <c:ser>
          <c:idx val="4"/>
          <c:order val="3"/>
          <c:tx>
            <c:strRef>
              <c:f>data!$F$2:$F$98</c:f>
              <c:strCache>
                <c:ptCount val="97"/>
                <c:pt idx="0">
                  <c:v> 0,89   </c:v>
                </c:pt>
                <c:pt idx="1">
                  <c:v> 0,88   </c:v>
                </c:pt>
                <c:pt idx="2">
                  <c:v> 0,88   </c:v>
                </c:pt>
                <c:pt idx="3">
                  <c:v> 1,16   </c:v>
                </c:pt>
                <c:pt idx="4">
                  <c:v> 1,13   </c:v>
                </c:pt>
                <c:pt idx="5">
                  <c:v> 1,12   </c:v>
                </c:pt>
                <c:pt idx="6">
                  <c:v> 1,77   </c:v>
                </c:pt>
                <c:pt idx="7">
                  <c:v> 1,76   </c:v>
                </c:pt>
                <c:pt idx="8">
                  <c:v> 0,90   </c:v>
                </c:pt>
                <c:pt idx="9">
                  <c:v> 0,86   </c:v>
                </c:pt>
                <c:pt idx="10">
                  <c:v> 0,91   </c:v>
                </c:pt>
                <c:pt idx="11">
                  <c:v> 0,87   </c:v>
                </c:pt>
                <c:pt idx="12">
                  <c:v> 0,12   </c:v>
                </c:pt>
                <c:pt idx="13">
                  <c:v> 0,08   </c:v>
                </c:pt>
                <c:pt idx="14">
                  <c:v> 0,04   </c:v>
                </c:pt>
                <c:pt idx="15">
                  <c:v> 0,04   </c:v>
                </c:pt>
                <c:pt idx="16">
                  <c:v> 0,14   </c:v>
                </c:pt>
                <c:pt idx="17">
                  <c:v> 0,20   </c:v>
                </c:pt>
                <c:pt idx="18">
                  <c:v> 0,29   </c:v>
                </c:pt>
                <c:pt idx="19">
                  <c:v> 0,17   </c:v>
                </c:pt>
                <c:pt idx="20">
                  <c:v> 0,15   </c:v>
                </c:pt>
                <c:pt idx="21">
                  <c:v> 0,30   </c:v>
                </c:pt>
                <c:pt idx="22">
                  <c:v> 0,13   </c:v>
                </c:pt>
                <c:pt idx="23">
                  <c:v> 0,13   </c:v>
                </c:pt>
                <c:pt idx="24">
                  <c:v> 0,11   </c:v>
                </c:pt>
                <c:pt idx="25">
                  <c:v> 0,11   </c:v>
                </c:pt>
                <c:pt idx="26">
                  <c:v> 0,11   </c:v>
                </c:pt>
                <c:pt idx="27">
                  <c:v> 0,09   </c:v>
                </c:pt>
                <c:pt idx="28">
                  <c:v> 0,16   </c:v>
                </c:pt>
                <c:pt idx="29">
                  <c:v> 0,13   </c:v>
                </c:pt>
                <c:pt idx="30">
                  <c:v> 0,15   </c:v>
                </c:pt>
                <c:pt idx="31">
                  <c:v> 0,23   </c:v>
                </c:pt>
                <c:pt idx="32">
                  <c:v> 0,12   </c:v>
                </c:pt>
                <c:pt idx="33">
                  <c:v> 0,66   </c:v>
                </c:pt>
                <c:pt idx="34">
                  <c:v> 0,30   </c:v>
                </c:pt>
                <c:pt idx="35">
                  <c:v> 0,11   </c:v>
                </c:pt>
                <c:pt idx="36">
                  <c:v> 0,26   </c:v>
                </c:pt>
                <c:pt idx="37">
                  <c:v> 0,23   </c:v>
                </c:pt>
                <c:pt idx="38">
                  <c:v> 0,32   </c:v>
                </c:pt>
                <c:pt idx="39">
                  <c:v> 0,22   </c:v>
                </c:pt>
                <c:pt idx="40">
                  <c:v> 1,71   </c:v>
                </c:pt>
                <c:pt idx="41">
                  <c:v> 0,12   </c:v>
                </c:pt>
                <c:pt idx="42">
                  <c:v> 0,21   </c:v>
                </c:pt>
                <c:pt idx="43">
                  <c:v> 0,19   </c:v>
                </c:pt>
                <c:pt idx="44">
                  <c:v> 0,14   </c:v>
                </c:pt>
                <c:pt idx="45">
                  <c:v> 0,08   </c:v>
                </c:pt>
                <c:pt idx="46">
                  <c:v> 0,10   </c:v>
                </c:pt>
                <c:pt idx="47">
                  <c:v> 0,07   </c:v>
                </c:pt>
                <c:pt idx="48">
                  <c:v> 0,27   </c:v>
                </c:pt>
                <c:pt idx="49">
                  <c:v> 0,22   </c:v>
                </c:pt>
                <c:pt idx="50">
                  <c:v> 0,23   </c:v>
                </c:pt>
                <c:pt idx="51">
                  <c:v> 0,10   </c:v>
                </c:pt>
                <c:pt idx="52">
                  <c:v> 0,22   </c:v>
                </c:pt>
                <c:pt idx="53">
                  <c:v> 0,19   </c:v>
                </c:pt>
                <c:pt idx="54">
                  <c:v> 0,09   </c:v>
                </c:pt>
                <c:pt idx="55">
                  <c:v> 0,34   </c:v>
                </c:pt>
                <c:pt idx="56">
                  <c:v> 0,38   </c:v>
                </c:pt>
                <c:pt idx="57">
                  <c:v> 0,14   </c:v>
                </c:pt>
                <c:pt idx="58">
                  <c:v> 0,13   </c:v>
                </c:pt>
                <c:pt idx="59">
                  <c:v> 0,32   </c:v>
                </c:pt>
                <c:pt idx="60">
                  <c:v> 0,17   </c:v>
                </c:pt>
                <c:pt idx="61">
                  <c:v> 0,30   </c:v>
                </c:pt>
                <c:pt idx="62">
                  <c:v> 0,12   </c:v>
                </c:pt>
                <c:pt idx="63">
                  <c:v> 0,28   </c:v>
                </c:pt>
                <c:pt idx="64">
                  <c:v> 0,35   </c:v>
                </c:pt>
                <c:pt idx="65">
                  <c:v> 0,15   </c:v>
                </c:pt>
                <c:pt idx="66">
                  <c:v> 0,16   </c:v>
                </c:pt>
                <c:pt idx="67">
                  <c:v> 0,14   </c:v>
                </c:pt>
                <c:pt idx="68">
                  <c:v> 0,18   </c:v>
                </c:pt>
                <c:pt idx="69">
                  <c:v> 0,17   </c:v>
                </c:pt>
                <c:pt idx="70">
                  <c:v> 0,78   </c:v>
                </c:pt>
                <c:pt idx="71">
                  <c:v> 0,87   </c:v>
                </c:pt>
                <c:pt idx="72">
                  <c:v> 0,18   </c:v>
                </c:pt>
                <c:pt idx="73">
                  <c:v> 0,24   </c:v>
                </c:pt>
                <c:pt idx="74">
                  <c:v> 0,21   </c:v>
                </c:pt>
                <c:pt idx="75">
                  <c:v> 0,17   </c:v>
                </c:pt>
                <c:pt idx="76">
                  <c:v> 0,39   </c:v>
                </c:pt>
                <c:pt idx="77">
                  <c:v> 0,43   </c:v>
                </c:pt>
                <c:pt idx="78">
                  <c:v> 0,15   </c:v>
                </c:pt>
                <c:pt idx="79">
                  <c:v> 0,14   </c:v>
                </c:pt>
                <c:pt idx="80">
                  <c:v> 0,30   </c:v>
                </c:pt>
                <c:pt idx="81">
                  <c:v> 0,38   </c:v>
                </c:pt>
                <c:pt idx="82">
                  <c:v> 0,30   </c:v>
                </c:pt>
                <c:pt idx="83">
                  <c:v> 0,30   </c:v>
                </c:pt>
                <c:pt idx="84">
                  <c:v> 0,26   </c:v>
                </c:pt>
                <c:pt idx="85">
                  <c:v> 0,19   </c:v>
                </c:pt>
                <c:pt idx="86">
                  <c:v> 0,19   </c:v>
                </c:pt>
                <c:pt idx="87">
                  <c:v> 0,18   </c:v>
                </c:pt>
                <c:pt idx="88">
                  <c:v> 0,20   </c:v>
                </c:pt>
                <c:pt idx="89">
                  <c:v> 1,03   </c:v>
                </c:pt>
                <c:pt idx="90">
                  <c:v> 0,42   </c:v>
                </c:pt>
                <c:pt idx="91">
                  <c:v> 0,22   </c:v>
                </c:pt>
                <c:pt idx="92">
                  <c:v> 0,34   </c:v>
                </c:pt>
                <c:pt idx="93">
                  <c:v> 0,15   </c:v>
                </c:pt>
                <c:pt idx="94">
                  <c:v> 0,19   </c:v>
                </c:pt>
                <c:pt idx="95">
                  <c:v> 0,16   </c:v>
                </c:pt>
                <c:pt idx="96">
                  <c:v> 0,15   </c:v>
                </c:pt>
              </c:strCache>
            </c:strRef>
          </c:tx>
          <c:marker>
            <c:symbol val="none"/>
          </c:marker>
          <c:cat>
            <c:numRef>
              <c:f>data!$E$99:$E$858</c:f>
              <c:numCache>
                <c:formatCode>General</c:formatCode>
                <c:ptCount val="760"/>
                <c:pt idx="0" formatCode="_(* #,##0.00_);_(* \(#,##0.00\);_(* &quot;-&quot;??_);_(@_)">
                  <c:v>8</c:v>
                </c:pt>
                <c:pt idx="252" formatCode="_(* #,##0.00_);_(* \(#,##0.00\);_(* &quot;-&quot;??_);_(@_)">
                  <c:v>20</c:v>
                </c:pt>
                <c:pt idx="500" formatCode="_(* #,##0.00_);_(* \(#,##0.00\);_(* &quot;-&quot;??_);_(@_)">
                  <c:v>40</c:v>
                </c:pt>
                <c:pt idx="748" formatCode="_(* #,##0.00_);_(* \(#,##0.00\);_(* &quot;-&quot;??_);_(@_)">
                  <c:v>55</c:v>
                </c:pt>
              </c:numCache>
            </c:numRef>
          </c:cat>
          <c:val>
            <c:numRef>
              <c:f>data!$F$99:$F$858</c:f>
              <c:numCache>
                <c:formatCode>General</c:formatCode>
                <c:ptCount val="760"/>
                <c:pt idx="0" formatCode="_(* #,##0.00_);_(* \(#,##0.00\);_(* &quot;-&quot;??_);_(@_)">
                  <c:v>2.83</c:v>
                </c:pt>
                <c:pt idx="252" formatCode="_(* #,##0.00_);_(* \(#,##0.00\);_(* &quot;-&quot;??_);_(@_)">
                  <c:v>4.95</c:v>
                </c:pt>
                <c:pt idx="500" formatCode="_(* #,##0.00_);_(* \(#,##0.00\);_(* &quot;-&quot;??_);_(@_)">
                  <c:v>11.84</c:v>
                </c:pt>
              </c:numCache>
            </c:numRef>
          </c:val>
          <c:smooth val="0"/>
          <c:extLst>
            <c:ext xmlns:c16="http://schemas.microsoft.com/office/drawing/2014/chart" uri="{C3380CC4-5D6E-409C-BE32-E72D297353CC}">
              <c16:uniqueId val="{00000003-5A1D-4E71-92C2-430AAEA62D6D}"/>
            </c:ext>
          </c:extLst>
        </c:ser>
        <c:ser>
          <c:idx val="5"/>
          <c:order val="4"/>
          <c:tx>
            <c:strRef>
              <c:f>data!$F$2:$F$98</c:f>
              <c:strCache>
                <c:ptCount val="97"/>
                <c:pt idx="0">
                  <c:v> 0,89   </c:v>
                </c:pt>
                <c:pt idx="1">
                  <c:v> 0,88   </c:v>
                </c:pt>
                <c:pt idx="2">
                  <c:v> 0,88   </c:v>
                </c:pt>
                <c:pt idx="3">
                  <c:v> 1,16   </c:v>
                </c:pt>
                <c:pt idx="4">
                  <c:v> 1,13   </c:v>
                </c:pt>
                <c:pt idx="5">
                  <c:v> 1,12   </c:v>
                </c:pt>
                <c:pt idx="6">
                  <c:v> 1,77   </c:v>
                </c:pt>
                <c:pt idx="7">
                  <c:v> 1,76   </c:v>
                </c:pt>
                <c:pt idx="8">
                  <c:v> 0,90   </c:v>
                </c:pt>
                <c:pt idx="9">
                  <c:v> 0,86   </c:v>
                </c:pt>
                <c:pt idx="10">
                  <c:v> 0,91   </c:v>
                </c:pt>
                <c:pt idx="11">
                  <c:v> 0,87   </c:v>
                </c:pt>
                <c:pt idx="12">
                  <c:v> 0,12   </c:v>
                </c:pt>
                <c:pt idx="13">
                  <c:v> 0,08   </c:v>
                </c:pt>
                <c:pt idx="14">
                  <c:v> 0,04   </c:v>
                </c:pt>
                <c:pt idx="15">
                  <c:v> 0,04   </c:v>
                </c:pt>
                <c:pt idx="16">
                  <c:v> 0,14   </c:v>
                </c:pt>
                <c:pt idx="17">
                  <c:v> 0,20   </c:v>
                </c:pt>
                <c:pt idx="18">
                  <c:v> 0,29   </c:v>
                </c:pt>
                <c:pt idx="19">
                  <c:v> 0,17   </c:v>
                </c:pt>
                <c:pt idx="20">
                  <c:v> 0,15   </c:v>
                </c:pt>
                <c:pt idx="21">
                  <c:v> 0,30   </c:v>
                </c:pt>
                <c:pt idx="22">
                  <c:v> 0,13   </c:v>
                </c:pt>
                <c:pt idx="23">
                  <c:v> 0,13   </c:v>
                </c:pt>
                <c:pt idx="24">
                  <c:v> 0,11   </c:v>
                </c:pt>
                <c:pt idx="25">
                  <c:v> 0,11   </c:v>
                </c:pt>
                <c:pt idx="26">
                  <c:v> 0,11   </c:v>
                </c:pt>
                <c:pt idx="27">
                  <c:v> 0,09   </c:v>
                </c:pt>
                <c:pt idx="28">
                  <c:v> 0,16   </c:v>
                </c:pt>
                <c:pt idx="29">
                  <c:v> 0,13   </c:v>
                </c:pt>
                <c:pt idx="30">
                  <c:v> 0,15   </c:v>
                </c:pt>
                <c:pt idx="31">
                  <c:v> 0,23   </c:v>
                </c:pt>
                <c:pt idx="32">
                  <c:v> 0,12   </c:v>
                </c:pt>
                <c:pt idx="33">
                  <c:v> 0,66   </c:v>
                </c:pt>
                <c:pt idx="34">
                  <c:v> 0,30   </c:v>
                </c:pt>
                <c:pt idx="35">
                  <c:v> 0,11   </c:v>
                </c:pt>
                <c:pt idx="36">
                  <c:v> 0,26   </c:v>
                </c:pt>
                <c:pt idx="37">
                  <c:v> 0,23   </c:v>
                </c:pt>
                <c:pt idx="38">
                  <c:v> 0,32   </c:v>
                </c:pt>
                <c:pt idx="39">
                  <c:v> 0,22   </c:v>
                </c:pt>
                <c:pt idx="40">
                  <c:v> 1,71   </c:v>
                </c:pt>
                <c:pt idx="41">
                  <c:v> 0,12   </c:v>
                </c:pt>
                <c:pt idx="42">
                  <c:v> 0,21   </c:v>
                </c:pt>
                <c:pt idx="43">
                  <c:v> 0,19   </c:v>
                </c:pt>
                <c:pt idx="44">
                  <c:v> 0,14   </c:v>
                </c:pt>
                <c:pt idx="45">
                  <c:v> 0,08   </c:v>
                </c:pt>
                <c:pt idx="46">
                  <c:v> 0,10   </c:v>
                </c:pt>
                <c:pt idx="47">
                  <c:v> 0,07   </c:v>
                </c:pt>
                <c:pt idx="48">
                  <c:v> 0,27   </c:v>
                </c:pt>
                <c:pt idx="49">
                  <c:v> 0,22   </c:v>
                </c:pt>
                <c:pt idx="50">
                  <c:v> 0,23   </c:v>
                </c:pt>
                <c:pt idx="51">
                  <c:v> 0,10   </c:v>
                </c:pt>
                <c:pt idx="52">
                  <c:v> 0,22   </c:v>
                </c:pt>
                <c:pt idx="53">
                  <c:v> 0,19   </c:v>
                </c:pt>
                <c:pt idx="54">
                  <c:v> 0,09   </c:v>
                </c:pt>
                <c:pt idx="55">
                  <c:v> 0,34   </c:v>
                </c:pt>
                <c:pt idx="56">
                  <c:v> 0,38   </c:v>
                </c:pt>
                <c:pt idx="57">
                  <c:v> 0,14   </c:v>
                </c:pt>
                <c:pt idx="58">
                  <c:v> 0,13   </c:v>
                </c:pt>
                <c:pt idx="59">
                  <c:v> 0,32   </c:v>
                </c:pt>
                <c:pt idx="60">
                  <c:v> 0,17   </c:v>
                </c:pt>
                <c:pt idx="61">
                  <c:v> 0,30   </c:v>
                </c:pt>
                <c:pt idx="62">
                  <c:v> 0,12   </c:v>
                </c:pt>
                <c:pt idx="63">
                  <c:v> 0,28   </c:v>
                </c:pt>
                <c:pt idx="64">
                  <c:v> 0,35   </c:v>
                </c:pt>
                <c:pt idx="65">
                  <c:v> 0,15   </c:v>
                </c:pt>
                <c:pt idx="66">
                  <c:v> 0,16   </c:v>
                </c:pt>
                <c:pt idx="67">
                  <c:v> 0,14   </c:v>
                </c:pt>
                <c:pt idx="68">
                  <c:v> 0,18   </c:v>
                </c:pt>
                <c:pt idx="69">
                  <c:v> 0,17   </c:v>
                </c:pt>
                <c:pt idx="70">
                  <c:v> 0,78   </c:v>
                </c:pt>
                <c:pt idx="71">
                  <c:v> 0,87   </c:v>
                </c:pt>
                <c:pt idx="72">
                  <c:v> 0,18   </c:v>
                </c:pt>
                <c:pt idx="73">
                  <c:v> 0,24   </c:v>
                </c:pt>
                <c:pt idx="74">
                  <c:v> 0,21   </c:v>
                </c:pt>
                <c:pt idx="75">
                  <c:v> 0,17   </c:v>
                </c:pt>
                <c:pt idx="76">
                  <c:v> 0,39   </c:v>
                </c:pt>
                <c:pt idx="77">
                  <c:v> 0,43   </c:v>
                </c:pt>
                <c:pt idx="78">
                  <c:v> 0,15   </c:v>
                </c:pt>
                <c:pt idx="79">
                  <c:v> 0,14   </c:v>
                </c:pt>
                <c:pt idx="80">
                  <c:v> 0,30   </c:v>
                </c:pt>
                <c:pt idx="81">
                  <c:v> 0,38   </c:v>
                </c:pt>
                <c:pt idx="82">
                  <c:v> 0,30   </c:v>
                </c:pt>
                <c:pt idx="83">
                  <c:v> 0,30   </c:v>
                </c:pt>
                <c:pt idx="84">
                  <c:v> 0,26   </c:v>
                </c:pt>
                <c:pt idx="85">
                  <c:v> 0,19   </c:v>
                </c:pt>
                <c:pt idx="86">
                  <c:v> 0,19   </c:v>
                </c:pt>
                <c:pt idx="87">
                  <c:v> 0,18   </c:v>
                </c:pt>
                <c:pt idx="88">
                  <c:v> 0,20   </c:v>
                </c:pt>
                <c:pt idx="89">
                  <c:v> 1,03   </c:v>
                </c:pt>
                <c:pt idx="90">
                  <c:v> 0,42   </c:v>
                </c:pt>
                <c:pt idx="91">
                  <c:v> 0,22   </c:v>
                </c:pt>
                <c:pt idx="92">
                  <c:v> 0,34   </c:v>
                </c:pt>
                <c:pt idx="93">
                  <c:v> 0,15   </c:v>
                </c:pt>
                <c:pt idx="94">
                  <c:v> 0,19   </c:v>
                </c:pt>
                <c:pt idx="95">
                  <c:v> 0,16   </c:v>
                </c:pt>
                <c:pt idx="96">
                  <c:v> 0,15   </c:v>
                </c:pt>
              </c:strCache>
            </c:strRef>
          </c:tx>
          <c:marker>
            <c:symbol val="none"/>
          </c:marker>
          <c:cat>
            <c:numRef>
              <c:f>data!$E$99:$E$858</c:f>
              <c:numCache>
                <c:formatCode>General</c:formatCode>
                <c:ptCount val="760"/>
                <c:pt idx="0" formatCode="_(* #,##0.00_);_(* \(#,##0.00\);_(* &quot;-&quot;??_);_(@_)">
                  <c:v>8</c:v>
                </c:pt>
                <c:pt idx="252" formatCode="_(* #,##0.00_);_(* \(#,##0.00\);_(* &quot;-&quot;??_);_(@_)">
                  <c:v>20</c:v>
                </c:pt>
                <c:pt idx="500" formatCode="_(* #,##0.00_);_(* \(#,##0.00\);_(* &quot;-&quot;??_);_(@_)">
                  <c:v>40</c:v>
                </c:pt>
                <c:pt idx="748" formatCode="_(* #,##0.00_);_(* \(#,##0.00\);_(* &quot;-&quot;??_);_(@_)">
                  <c:v>55</c:v>
                </c:pt>
              </c:numCache>
            </c:numRef>
          </c:cat>
          <c:val>
            <c:numRef>
              <c:f>data!$F$99:$F$858</c:f>
              <c:numCache>
                <c:formatCode>General</c:formatCode>
                <c:ptCount val="760"/>
                <c:pt idx="0" formatCode="_(* #,##0.00_);_(* \(#,##0.00\);_(* &quot;-&quot;??_);_(@_)">
                  <c:v>2.83</c:v>
                </c:pt>
                <c:pt idx="252" formatCode="_(* #,##0.00_);_(* \(#,##0.00\);_(* &quot;-&quot;??_);_(@_)">
                  <c:v>4.95</c:v>
                </c:pt>
                <c:pt idx="500" formatCode="_(* #,##0.00_);_(* \(#,##0.00\);_(* &quot;-&quot;??_);_(@_)">
                  <c:v>11.84</c:v>
                </c:pt>
              </c:numCache>
            </c:numRef>
          </c:val>
          <c:smooth val="0"/>
          <c:extLst>
            <c:ext xmlns:c16="http://schemas.microsoft.com/office/drawing/2014/chart" uri="{C3380CC4-5D6E-409C-BE32-E72D297353CC}">
              <c16:uniqueId val="{00000004-5A1D-4E71-92C2-430AAEA62D6D}"/>
            </c:ext>
          </c:extLst>
        </c:ser>
        <c:ser>
          <c:idx val="6"/>
          <c:order val="5"/>
          <c:tx>
            <c:strRef>
              <c:f>data!$F$2:$F$98</c:f>
              <c:strCache>
                <c:ptCount val="97"/>
                <c:pt idx="0">
                  <c:v> 0,89   </c:v>
                </c:pt>
                <c:pt idx="1">
                  <c:v> 0,88   </c:v>
                </c:pt>
                <c:pt idx="2">
                  <c:v> 0,88   </c:v>
                </c:pt>
                <c:pt idx="3">
                  <c:v> 1,16   </c:v>
                </c:pt>
                <c:pt idx="4">
                  <c:v> 1,13   </c:v>
                </c:pt>
                <c:pt idx="5">
                  <c:v> 1,12   </c:v>
                </c:pt>
                <c:pt idx="6">
                  <c:v> 1,77   </c:v>
                </c:pt>
                <c:pt idx="7">
                  <c:v> 1,76   </c:v>
                </c:pt>
                <c:pt idx="8">
                  <c:v> 0,90   </c:v>
                </c:pt>
                <c:pt idx="9">
                  <c:v> 0,86   </c:v>
                </c:pt>
                <c:pt idx="10">
                  <c:v> 0,91   </c:v>
                </c:pt>
                <c:pt idx="11">
                  <c:v> 0,87   </c:v>
                </c:pt>
                <c:pt idx="12">
                  <c:v> 0,12   </c:v>
                </c:pt>
                <c:pt idx="13">
                  <c:v> 0,08   </c:v>
                </c:pt>
                <c:pt idx="14">
                  <c:v> 0,04   </c:v>
                </c:pt>
                <c:pt idx="15">
                  <c:v> 0,04   </c:v>
                </c:pt>
                <c:pt idx="16">
                  <c:v> 0,14   </c:v>
                </c:pt>
                <c:pt idx="17">
                  <c:v> 0,20   </c:v>
                </c:pt>
                <c:pt idx="18">
                  <c:v> 0,29   </c:v>
                </c:pt>
                <c:pt idx="19">
                  <c:v> 0,17   </c:v>
                </c:pt>
                <c:pt idx="20">
                  <c:v> 0,15   </c:v>
                </c:pt>
                <c:pt idx="21">
                  <c:v> 0,30   </c:v>
                </c:pt>
                <c:pt idx="22">
                  <c:v> 0,13   </c:v>
                </c:pt>
                <c:pt idx="23">
                  <c:v> 0,13   </c:v>
                </c:pt>
                <c:pt idx="24">
                  <c:v> 0,11   </c:v>
                </c:pt>
                <c:pt idx="25">
                  <c:v> 0,11   </c:v>
                </c:pt>
                <c:pt idx="26">
                  <c:v> 0,11   </c:v>
                </c:pt>
                <c:pt idx="27">
                  <c:v> 0,09   </c:v>
                </c:pt>
                <c:pt idx="28">
                  <c:v> 0,16   </c:v>
                </c:pt>
                <c:pt idx="29">
                  <c:v> 0,13   </c:v>
                </c:pt>
                <c:pt idx="30">
                  <c:v> 0,15   </c:v>
                </c:pt>
                <c:pt idx="31">
                  <c:v> 0,23   </c:v>
                </c:pt>
                <c:pt idx="32">
                  <c:v> 0,12   </c:v>
                </c:pt>
                <c:pt idx="33">
                  <c:v> 0,66   </c:v>
                </c:pt>
                <c:pt idx="34">
                  <c:v> 0,30   </c:v>
                </c:pt>
                <c:pt idx="35">
                  <c:v> 0,11   </c:v>
                </c:pt>
                <c:pt idx="36">
                  <c:v> 0,26   </c:v>
                </c:pt>
                <c:pt idx="37">
                  <c:v> 0,23   </c:v>
                </c:pt>
                <c:pt idx="38">
                  <c:v> 0,32   </c:v>
                </c:pt>
                <c:pt idx="39">
                  <c:v> 0,22   </c:v>
                </c:pt>
                <c:pt idx="40">
                  <c:v> 1,71   </c:v>
                </c:pt>
                <c:pt idx="41">
                  <c:v> 0,12   </c:v>
                </c:pt>
                <c:pt idx="42">
                  <c:v> 0,21   </c:v>
                </c:pt>
                <c:pt idx="43">
                  <c:v> 0,19   </c:v>
                </c:pt>
                <c:pt idx="44">
                  <c:v> 0,14   </c:v>
                </c:pt>
                <c:pt idx="45">
                  <c:v> 0,08   </c:v>
                </c:pt>
                <c:pt idx="46">
                  <c:v> 0,10   </c:v>
                </c:pt>
                <c:pt idx="47">
                  <c:v> 0,07   </c:v>
                </c:pt>
                <c:pt idx="48">
                  <c:v> 0,27   </c:v>
                </c:pt>
                <c:pt idx="49">
                  <c:v> 0,22   </c:v>
                </c:pt>
                <c:pt idx="50">
                  <c:v> 0,23   </c:v>
                </c:pt>
                <c:pt idx="51">
                  <c:v> 0,10   </c:v>
                </c:pt>
                <c:pt idx="52">
                  <c:v> 0,22   </c:v>
                </c:pt>
                <c:pt idx="53">
                  <c:v> 0,19   </c:v>
                </c:pt>
                <c:pt idx="54">
                  <c:v> 0,09   </c:v>
                </c:pt>
                <c:pt idx="55">
                  <c:v> 0,34   </c:v>
                </c:pt>
                <c:pt idx="56">
                  <c:v> 0,38   </c:v>
                </c:pt>
                <c:pt idx="57">
                  <c:v> 0,14   </c:v>
                </c:pt>
                <c:pt idx="58">
                  <c:v> 0,13   </c:v>
                </c:pt>
                <c:pt idx="59">
                  <c:v> 0,32   </c:v>
                </c:pt>
                <c:pt idx="60">
                  <c:v> 0,17   </c:v>
                </c:pt>
                <c:pt idx="61">
                  <c:v> 0,30   </c:v>
                </c:pt>
                <c:pt idx="62">
                  <c:v> 0,12   </c:v>
                </c:pt>
                <c:pt idx="63">
                  <c:v> 0,28   </c:v>
                </c:pt>
                <c:pt idx="64">
                  <c:v> 0,35   </c:v>
                </c:pt>
                <c:pt idx="65">
                  <c:v> 0,15   </c:v>
                </c:pt>
                <c:pt idx="66">
                  <c:v> 0,16   </c:v>
                </c:pt>
                <c:pt idx="67">
                  <c:v> 0,14   </c:v>
                </c:pt>
                <c:pt idx="68">
                  <c:v> 0,18   </c:v>
                </c:pt>
                <c:pt idx="69">
                  <c:v> 0,17   </c:v>
                </c:pt>
                <c:pt idx="70">
                  <c:v> 0,78   </c:v>
                </c:pt>
                <c:pt idx="71">
                  <c:v> 0,87   </c:v>
                </c:pt>
                <c:pt idx="72">
                  <c:v> 0,18   </c:v>
                </c:pt>
                <c:pt idx="73">
                  <c:v> 0,24   </c:v>
                </c:pt>
                <c:pt idx="74">
                  <c:v> 0,21   </c:v>
                </c:pt>
                <c:pt idx="75">
                  <c:v> 0,17   </c:v>
                </c:pt>
                <c:pt idx="76">
                  <c:v> 0,39   </c:v>
                </c:pt>
                <c:pt idx="77">
                  <c:v> 0,43   </c:v>
                </c:pt>
                <c:pt idx="78">
                  <c:v> 0,15   </c:v>
                </c:pt>
                <c:pt idx="79">
                  <c:v> 0,14   </c:v>
                </c:pt>
                <c:pt idx="80">
                  <c:v> 0,30   </c:v>
                </c:pt>
                <c:pt idx="81">
                  <c:v> 0,38   </c:v>
                </c:pt>
                <c:pt idx="82">
                  <c:v> 0,30   </c:v>
                </c:pt>
                <c:pt idx="83">
                  <c:v> 0,30   </c:v>
                </c:pt>
                <c:pt idx="84">
                  <c:v> 0,26   </c:v>
                </c:pt>
                <c:pt idx="85">
                  <c:v> 0,19   </c:v>
                </c:pt>
                <c:pt idx="86">
                  <c:v> 0,19   </c:v>
                </c:pt>
                <c:pt idx="87">
                  <c:v> 0,18   </c:v>
                </c:pt>
                <c:pt idx="88">
                  <c:v> 0,20   </c:v>
                </c:pt>
                <c:pt idx="89">
                  <c:v> 1,03   </c:v>
                </c:pt>
                <c:pt idx="90">
                  <c:v> 0,42   </c:v>
                </c:pt>
                <c:pt idx="91">
                  <c:v> 0,22   </c:v>
                </c:pt>
                <c:pt idx="92">
                  <c:v> 0,34   </c:v>
                </c:pt>
                <c:pt idx="93">
                  <c:v> 0,15   </c:v>
                </c:pt>
                <c:pt idx="94">
                  <c:v> 0,19   </c:v>
                </c:pt>
                <c:pt idx="95">
                  <c:v> 0,16   </c:v>
                </c:pt>
                <c:pt idx="96">
                  <c:v> 0,15   </c:v>
                </c:pt>
              </c:strCache>
            </c:strRef>
          </c:tx>
          <c:marker>
            <c:symbol val="none"/>
          </c:marker>
          <c:cat>
            <c:numRef>
              <c:f>data!$E$99:$E$858</c:f>
              <c:numCache>
                <c:formatCode>General</c:formatCode>
                <c:ptCount val="760"/>
                <c:pt idx="0" formatCode="_(* #,##0.00_);_(* \(#,##0.00\);_(* &quot;-&quot;??_);_(@_)">
                  <c:v>8</c:v>
                </c:pt>
                <c:pt idx="252" formatCode="_(* #,##0.00_);_(* \(#,##0.00\);_(* &quot;-&quot;??_);_(@_)">
                  <c:v>20</c:v>
                </c:pt>
                <c:pt idx="500" formatCode="_(* #,##0.00_);_(* \(#,##0.00\);_(* &quot;-&quot;??_);_(@_)">
                  <c:v>40</c:v>
                </c:pt>
                <c:pt idx="748" formatCode="_(* #,##0.00_);_(* \(#,##0.00\);_(* &quot;-&quot;??_);_(@_)">
                  <c:v>55</c:v>
                </c:pt>
              </c:numCache>
            </c:numRef>
          </c:cat>
          <c:val>
            <c:numRef>
              <c:f>data!$F$99:$F$858</c:f>
              <c:numCache>
                <c:formatCode>General</c:formatCode>
                <c:ptCount val="760"/>
                <c:pt idx="0" formatCode="_(* #,##0.00_);_(* \(#,##0.00\);_(* &quot;-&quot;??_);_(@_)">
                  <c:v>2.83</c:v>
                </c:pt>
                <c:pt idx="252" formatCode="_(* #,##0.00_);_(* \(#,##0.00\);_(* &quot;-&quot;??_);_(@_)">
                  <c:v>4.95</c:v>
                </c:pt>
                <c:pt idx="500" formatCode="_(* #,##0.00_);_(* \(#,##0.00\);_(* &quot;-&quot;??_);_(@_)">
                  <c:v>11.84</c:v>
                </c:pt>
              </c:numCache>
            </c:numRef>
          </c:val>
          <c:smooth val="0"/>
          <c:extLst>
            <c:ext xmlns:c16="http://schemas.microsoft.com/office/drawing/2014/chart" uri="{C3380CC4-5D6E-409C-BE32-E72D297353CC}">
              <c16:uniqueId val="{00000005-5A1D-4E71-92C2-430AAEA62D6D}"/>
            </c:ext>
          </c:extLst>
        </c:ser>
        <c:ser>
          <c:idx val="7"/>
          <c:order val="6"/>
          <c:tx>
            <c:strRef>
              <c:f>data!$E$2:$E$98</c:f>
              <c:strCache>
                <c:ptCount val="97"/>
                <c:pt idx="0">
                  <c:v> 0,89   </c:v>
                </c:pt>
                <c:pt idx="1">
                  <c:v> 0,88   </c:v>
                </c:pt>
                <c:pt idx="2">
                  <c:v> 0,88   </c:v>
                </c:pt>
                <c:pt idx="3">
                  <c:v> 1,16   </c:v>
                </c:pt>
                <c:pt idx="4">
                  <c:v> 1,13   </c:v>
                </c:pt>
                <c:pt idx="5">
                  <c:v> 1,12   </c:v>
                </c:pt>
                <c:pt idx="6">
                  <c:v> 1,77   </c:v>
                </c:pt>
                <c:pt idx="7">
                  <c:v> 1,76   </c:v>
                </c:pt>
                <c:pt idx="8">
                  <c:v> 0,90   </c:v>
                </c:pt>
                <c:pt idx="9">
                  <c:v> 0,86   </c:v>
                </c:pt>
                <c:pt idx="10">
                  <c:v> 0,91   </c:v>
                </c:pt>
                <c:pt idx="11">
                  <c:v> 0,87   </c:v>
                </c:pt>
                <c:pt idx="12">
                  <c:v> 0,12   </c:v>
                </c:pt>
                <c:pt idx="13">
                  <c:v> 0,08   </c:v>
                </c:pt>
                <c:pt idx="14">
                  <c:v> 0,04   </c:v>
                </c:pt>
                <c:pt idx="15">
                  <c:v> 0,04   </c:v>
                </c:pt>
                <c:pt idx="16">
                  <c:v> 0,14   </c:v>
                </c:pt>
                <c:pt idx="17">
                  <c:v> 0,20   </c:v>
                </c:pt>
                <c:pt idx="18">
                  <c:v> 0,29   </c:v>
                </c:pt>
                <c:pt idx="19">
                  <c:v> 0,17   </c:v>
                </c:pt>
                <c:pt idx="20">
                  <c:v> 0,15   </c:v>
                </c:pt>
                <c:pt idx="21">
                  <c:v> 0,30   </c:v>
                </c:pt>
                <c:pt idx="22">
                  <c:v> 0,13   </c:v>
                </c:pt>
                <c:pt idx="23">
                  <c:v> 0,13   </c:v>
                </c:pt>
                <c:pt idx="24">
                  <c:v> 0,11   </c:v>
                </c:pt>
                <c:pt idx="25">
                  <c:v> 0,11   </c:v>
                </c:pt>
                <c:pt idx="26">
                  <c:v> 0,11   </c:v>
                </c:pt>
                <c:pt idx="27">
                  <c:v> 0,09   </c:v>
                </c:pt>
                <c:pt idx="28">
                  <c:v> 0,16   </c:v>
                </c:pt>
                <c:pt idx="29">
                  <c:v> 0,13   </c:v>
                </c:pt>
                <c:pt idx="30">
                  <c:v> 0,15   </c:v>
                </c:pt>
                <c:pt idx="31">
                  <c:v> 0,23   </c:v>
                </c:pt>
                <c:pt idx="32">
                  <c:v> 0,12   </c:v>
                </c:pt>
                <c:pt idx="33">
                  <c:v> 0,66   </c:v>
                </c:pt>
                <c:pt idx="34">
                  <c:v> 0,30   </c:v>
                </c:pt>
                <c:pt idx="35">
                  <c:v> 0,11   </c:v>
                </c:pt>
                <c:pt idx="36">
                  <c:v> 0,26   </c:v>
                </c:pt>
                <c:pt idx="37">
                  <c:v> 0,23   </c:v>
                </c:pt>
                <c:pt idx="38">
                  <c:v> 0,32   </c:v>
                </c:pt>
                <c:pt idx="39">
                  <c:v> 0,22   </c:v>
                </c:pt>
                <c:pt idx="40">
                  <c:v> 1,71   </c:v>
                </c:pt>
                <c:pt idx="41">
                  <c:v> 0,12   </c:v>
                </c:pt>
                <c:pt idx="42">
                  <c:v> 0,21   </c:v>
                </c:pt>
                <c:pt idx="43">
                  <c:v> 0,19   </c:v>
                </c:pt>
                <c:pt idx="44">
                  <c:v> 0,14   </c:v>
                </c:pt>
                <c:pt idx="45">
                  <c:v> 0,08   </c:v>
                </c:pt>
                <c:pt idx="46">
                  <c:v> 0,10   </c:v>
                </c:pt>
                <c:pt idx="47">
                  <c:v> 0,07   </c:v>
                </c:pt>
                <c:pt idx="48">
                  <c:v> 0,27   </c:v>
                </c:pt>
                <c:pt idx="49">
                  <c:v> 0,22   </c:v>
                </c:pt>
                <c:pt idx="50">
                  <c:v> 0,23   </c:v>
                </c:pt>
                <c:pt idx="51">
                  <c:v> 0,10   </c:v>
                </c:pt>
                <c:pt idx="52">
                  <c:v> 0,22   </c:v>
                </c:pt>
                <c:pt idx="53">
                  <c:v> 0,19   </c:v>
                </c:pt>
                <c:pt idx="54">
                  <c:v> 0,09   </c:v>
                </c:pt>
                <c:pt idx="55">
                  <c:v> 0,34   </c:v>
                </c:pt>
                <c:pt idx="56">
                  <c:v> 0,38   </c:v>
                </c:pt>
                <c:pt idx="57">
                  <c:v> 0,14   </c:v>
                </c:pt>
                <c:pt idx="58">
                  <c:v> 0,13   </c:v>
                </c:pt>
                <c:pt idx="59">
                  <c:v> 0,32   </c:v>
                </c:pt>
                <c:pt idx="60">
                  <c:v> 0,17   </c:v>
                </c:pt>
                <c:pt idx="61">
                  <c:v> 0,30   </c:v>
                </c:pt>
                <c:pt idx="62">
                  <c:v> 0,12   </c:v>
                </c:pt>
                <c:pt idx="63">
                  <c:v> 0,28   </c:v>
                </c:pt>
                <c:pt idx="64">
                  <c:v> 0,35   </c:v>
                </c:pt>
                <c:pt idx="65">
                  <c:v> 0,15   </c:v>
                </c:pt>
                <c:pt idx="66">
                  <c:v> 0,16   </c:v>
                </c:pt>
                <c:pt idx="67">
                  <c:v> 0,14   </c:v>
                </c:pt>
                <c:pt idx="68">
                  <c:v> 0,18   </c:v>
                </c:pt>
                <c:pt idx="69">
                  <c:v> 0,17   </c:v>
                </c:pt>
                <c:pt idx="70">
                  <c:v> 0,78   </c:v>
                </c:pt>
                <c:pt idx="71">
                  <c:v> 0,87   </c:v>
                </c:pt>
                <c:pt idx="72">
                  <c:v> 0,18   </c:v>
                </c:pt>
                <c:pt idx="73">
                  <c:v> 0,24   </c:v>
                </c:pt>
                <c:pt idx="74">
                  <c:v> 0,21   </c:v>
                </c:pt>
                <c:pt idx="75">
                  <c:v> 0,17   </c:v>
                </c:pt>
                <c:pt idx="76">
                  <c:v> 0,39   </c:v>
                </c:pt>
                <c:pt idx="77">
                  <c:v> 0,43   </c:v>
                </c:pt>
                <c:pt idx="78">
                  <c:v> 0,15   </c:v>
                </c:pt>
                <c:pt idx="79">
                  <c:v> 0,14   </c:v>
                </c:pt>
                <c:pt idx="80">
                  <c:v> 0,30   </c:v>
                </c:pt>
                <c:pt idx="81">
                  <c:v> 0,38   </c:v>
                </c:pt>
                <c:pt idx="82">
                  <c:v> 0,30   </c:v>
                </c:pt>
                <c:pt idx="83">
                  <c:v> 0,30   </c:v>
                </c:pt>
                <c:pt idx="84">
                  <c:v> 0,26   </c:v>
                </c:pt>
                <c:pt idx="85">
                  <c:v> 0,19   </c:v>
                </c:pt>
                <c:pt idx="86">
                  <c:v> 0,19   </c:v>
                </c:pt>
                <c:pt idx="87">
                  <c:v> 0,18   </c:v>
                </c:pt>
                <c:pt idx="88">
                  <c:v> 0,20   </c:v>
                </c:pt>
                <c:pt idx="89">
                  <c:v> 1,03   </c:v>
                </c:pt>
                <c:pt idx="90">
                  <c:v> 0,42   </c:v>
                </c:pt>
                <c:pt idx="91">
                  <c:v> 0,22   </c:v>
                </c:pt>
                <c:pt idx="92">
                  <c:v> 0,34   </c:v>
                </c:pt>
                <c:pt idx="93">
                  <c:v> 0,15   </c:v>
                </c:pt>
                <c:pt idx="94">
                  <c:v> 0,19   </c:v>
                </c:pt>
                <c:pt idx="95">
                  <c:v> 0,16   </c:v>
                </c:pt>
                <c:pt idx="96">
                  <c:v> 0,15   </c:v>
                </c:pt>
              </c:strCache>
            </c:strRef>
          </c:tx>
          <c:marker>
            <c:symbol val="none"/>
          </c:marker>
          <c:cat>
            <c:numRef>
              <c:f>data!$A$2:$A$858</c:f>
              <c:numCache>
                <c:formatCode>m/d/yyyy</c:formatCode>
                <c:ptCount val="857"/>
                <c:pt idx="0">
                  <c:v>41136</c:v>
                </c:pt>
                <c:pt idx="1">
                  <c:v>41137</c:v>
                </c:pt>
                <c:pt idx="2">
                  <c:v>41138</c:v>
                </c:pt>
                <c:pt idx="3">
                  <c:v>41141</c:v>
                </c:pt>
                <c:pt idx="4">
                  <c:v>41142</c:v>
                </c:pt>
                <c:pt idx="5">
                  <c:v>41143</c:v>
                </c:pt>
                <c:pt idx="6">
                  <c:v>41144</c:v>
                </c:pt>
                <c:pt idx="7">
                  <c:v>41145</c:v>
                </c:pt>
                <c:pt idx="8">
                  <c:v>41148</c:v>
                </c:pt>
                <c:pt idx="9">
                  <c:v>41149</c:v>
                </c:pt>
                <c:pt idx="10">
                  <c:v>41150</c:v>
                </c:pt>
                <c:pt idx="11">
                  <c:v>41151</c:v>
                </c:pt>
                <c:pt idx="12">
                  <c:v>41152</c:v>
                </c:pt>
                <c:pt idx="13">
                  <c:v>41155</c:v>
                </c:pt>
                <c:pt idx="14">
                  <c:v>41156</c:v>
                </c:pt>
                <c:pt idx="15">
                  <c:v>41157</c:v>
                </c:pt>
                <c:pt idx="16">
                  <c:v>41158</c:v>
                </c:pt>
                <c:pt idx="17">
                  <c:v>41159</c:v>
                </c:pt>
                <c:pt idx="18">
                  <c:v>41162</c:v>
                </c:pt>
                <c:pt idx="19">
                  <c:v>41163</c:v>
                </c:pt>
                <c:pt idx="20">
                  <c:v>41164</c:v>
                </c:pt>
                <c:pt idx="21">
                  <c:v>41165</c:v>
                </c:pt>
                <c:pt idx="22">
                  <c:v>41166</c:v>
                </c:pt>
                <c:pt idx="23">
                  <c:v>41169</c:v>
                </c:pt>
                <c:pt idx="24">
                  <c:v>41170</c:v>
                </c:pt>
                <c:pt idx="25">
                  <c:v>41171</c:v>
                </c:pt>
                <c:pt idx="26">
                  <c:v>41172</c:v>
                </c:pt>
                <c:pt idx="27">
                  <c:v>41173</c:v>
                </c:pt>
                <c:pt idx="28">
                  <c:v>41176</c:v>
                </c:pt>
                <c:pt idx="29">
                  <c:v>41177</c:v>
                </c:pt>
                <c:pt idx="30">
                  <c:v>41178</c:v>
                </c:pt>
                <c:pt idx="31">
                  <c:v>41179</c:v>
                </c:pt>
                <c:pt idx="32">
                  <c:v>41180</c:v>
                </c:pt>
                <c:pt idx="33">
                  <c:v>41183</c:v>
                </c:pt>
                <c:pt idx="34">
                  <c:v>41184</c:v>
                </c:pt>
                <c:pt idx="35">
                  <c:v>41185</c:v>
                </c:pt>
                <c:pt idx="36">
                  <c:v>41186</c:v>
                </c:pt>
                <c:pt idx="37">
                  <c:v>41187</c:v>
                </c:pt>
                <c:pt idx="38">
                  <c:v>41190</c:v>
                </c:pt>
                <c:pt idx="39">
                  <c:v>41191</c:v>
                </c:pt>
                <c:pt idx="40">
                  <c:v>41192</c:v>
                </c:pt>
                <c:pt idx="41">
                  <c:v>41193</c:v>
                </c:pt>
                <c:pt idx="42">
                  <c:v>41194</c:v>
                </c:pt>
                <c:pt idx="43">
                  <c:v>41197</c:v>
                </c:pt>
                <c:pt idx="44">
                  <c:v>41198</c:v>
                </c:pt>
                <c:pt idx="45">
                  <c:v>41199</c:v>
                </c:pt>
                <c:pt idx="46">
                  <c:v>41200</c:v>
                </c:pt>
                <c:pt idx="47">
                  <c:v>41201</c:v>
                </c:pt>
                <c:pt idx="48">
                  <c:v>41204</c:v>
                </c:pt>
                <c:pt idx="49">
                  <c:v>41205</c:v>
                </c:pt>
                <c:pt idx="50">
                  <c:v>41206</c:v>
                </c:pt>
                <c:pt idx="51">
                  <c:v>41207</c:v>
                </c:pt>
                <c:pt idx="52">
                  <c:v>41208</c:v>
                </c:pt>
                <c:pt idx="53">
                  <c:v>41211</c:v>
                </c:pt>
                <c:pt idx="54">
                  <c:v>41212</c:v>
                </c:pt>
                <c:pt idx="55">
                  <c:v>41213</c:v>
                </c:pt>
                <c:pt idx="56">
                  <c:v>41214</c:v>
                </c:pt>
                <c:pt idx="57">
                  <c:v>41215</c:v>
                </c:pt>
                <c:pt idx="58">
                  <c:v>41219</c:v>
                </c:pt>
                <c:pt idx="59">
                  <c:v>41220</c:v>
                </c:pt>
                <c:pt idx="60">
                  <c:v>41221</c:v>
                </c:pt>
                <c:pt idx="61">
                  <c:v>41222</c:v>
                </c:pt>
                <c:pt idx="62">
                  <c:v>41225</c:v>
                </c:pt>
                <c:pt idx="63">
                  <c:v>41226</c:v>
                </c:pt>
                <c:pt idx="64">
                  <c:v>41227</c:v>
                </c:pt>
                <c:pt idx="65">
                  <c:v>41228</c:v>
                </c:pt>
                <c:pt idx="66">
                  <c:v>41229</c:v>
                </c:pt>
                <c:pt idx="67">
                  <c:v>41232</c:v>
                </c:pt>
                <c:pt idx="68">
                  <c:v>41233</c:v>
                </c:pt>
                <c:pt idx="69">
                  <c:v>41234</c:v>
                </c:pt>
                <c:pt idx="70">
                  <c:v>41235</c:v>
                </c:pt>
                <c:pt idx="71">
                  <c:v>41236</c:v>
                </c:pt>
                <c:pt idx="72">
                  <c:v>41239</c:v>
                </c:pt>
                <c:pt idx="73">
                  <c:v>41240</c:v>
                </c:pt>
                <c:pt idx="74">
                  <c:v>41241</c:v>
                </c:pt>
                <c:pt idx="75">
                  <c:v>41242</c:v>
                </c:pt>
                <c:pt idx="76">
                  <c:v>41243</c:v>
                </c:pt>
                <c:pt idx="77">
                  <c:v>41246</c:v>
                </c:pt>
                <c:pt idx="78">
                  <c:v>41247</c:v>
                </c:pt>
                <c:pt idx="79">
                  <c:v>41248</c:v>
                </c:pt>
                <c:pt idx="80">
                  <c:v>41249</c:v>
                </c:pt>
                <c:pt idx="81">
                  <c:v>41250</c:v>
                </c:pt>
                <c:pt idx="82">
                  <c:v>41253</c:v>
                </c:pt>
                <c:pt idx="83">
                  <c:v>41254</c:v>
                </c:pt>
                <c:pt idx="84">
                  <c:v>41255</c:v>
                </c:pt>
                <c:pt idx="85">
                  <c:v>41256</c:v>
                </c:pt>
                <c:pt idx="86">
                  <c:v>41257</c:v>
                </c:pt>
                <c:pt idx="87">
                  <c:v>41260</c:v>
                </c:pt>
                <c:pt idx="88">
                  <c:v>41261</c:v>
                </c:pt>
                <c:pt idx="89">
                  <c:v>41262</c:v>
                </c:pt>
                <c:pt idx="90">
                  <c:v>41263</c:v>
                </c:pt>
                <c:pt idx="91">
                  <c:v>41264</c:v>
                </c:pt>
                <c:pt idx="92">
                  <c:v>41267</c:v>
                </c:pt>
                <c:pt idx="93">
                  <c:v>41268</c:v>
                </c:pt>
                <c:pt idx="94">
                  <c:v>41269</c:v>
                </c:pt>
                <c:pt idx="95">
                  <c:v>41270</c:v>
                </c:pt>
                <c:pt idx="96">
                  <c:v>41271</c:v>
                </c:pt>
                <c:pt idx="97">
                  <c:v>41274</c:v>
                </c:pt>
                <c:pt idx="98">
                  <c:v>41277</c:v>
                </c:pt>
                <c:pt idx="99">
                  <c:v>41278</c:v>
                </c:pt>
                <c:pt idx="100">
                  <c:v>41282</c:v>
                </c:pt>
                <c:pt idx="101">
                  <c:v>41283</c:v>
                </c:pt>
                <c:pt idx="102">
                  <c:v>41284</c:v>
                </c:pt>
                <c:pt idx="103">
                  <c:v>41285</c:v>
                </c:pt>
                <c:pt idx="104">
                  <c:v>41288</c:v>
                </c:pt>
                <c:pt idx="105">
                  <c:v>41289</c:v>
                </c:pt>
                <c:pt idx="106">
                  <c:v>41290</c:v>
                </c:pt>
                <c:pt idx="107">
                  <c:v>41291</c:v>
                </c:pt>
                <c:pt idx="108">
                  <c:v>41292</c:v>
                </c:pt>
                <c:pt idx="109">
                  <c:v>41295</c:v>
                </c:pt>
                <c:pt idx="110">
                  <c:v>41296</c:v>
                </c:pt>
                <c:pt idx="111">
                  <c:v>41297</c:v>
                </c:pt>
                <c:pt idx="112">
                  <c:v>41298</c:v>
                </c:pt>
                <c:pt idx="113">
                  <c:v>41299</c:v>
                </c:pt>
                <c:pt idx="114">
                  <c:v>41302</c:v>
                </c:pt>
                <c:pt idx="115">
                  <c:v>41303</c:v>
                </c:pt>
                <c:pt idx="116">
                  <c:v>41304</c:v>
                </c:pt>
                <c:pt idx="117">
                  <c:v>41305</c:v>
                </c:pt>
                <c:pt idx="118">
                  <c:v>41306</c:v>
                </c:pt>
                <c:pt idx="119">
                  <c:v>41309</c:v>
                </c:pt>
                <c:pt idx="120">
                  <c:v>41310</c:v>
                </c:pt>
                <c:pt idx="121">
                  <c:v>41311</c:v>
                </c:pt>
                <c:pt idx="122">
                  <c:v>41312</c:v>
                </c:pt>
                <c:pt idx="123">
                  <c:v>41313</c:v>
                </c:pt>
                <c:pt idx="124">
                  <c:v>41316</c:v>
                </c:pt>
                <c:pt idx="125">
                  <c:v>41317</c:v>
                </c:pt>
                <c:pt idx="126">
                  <c:v>41318</c:v>
                </c:pt>
                <c:pt idx="127">
                  <c:v>41319</c:v>
                </c:pt>
                <c:pt idx="128">
                  <c:v>41320</c:v>
                </c:pt>
                <c:pt idx="129">
                  <c:v>41323</c:v>
                </c:pt>
                <c:pt idx="130">
                  <c:v>41324</c:v>
                </c:pt>
                <c:pt idx="131">
                  <c:v>41325</c:v>
                </c:pt>
                <c:pt idx="132">
                  <c:v>41326</c:v>
                </c:pt>
                <c:pt idx="133">
                  <c:v>41327</c:v>
                </c:pt>
                <c:pt idx="134">
                  <c:v>41330</c:v>
                </c:pt>
                <c:pt idx="135">
                  <c:v>41331</c:v>
                </c:pt>
                <c:pt idx="136">
                  <c:v>41332</c:v>
                </c:pt>
                <c:pt idx="137">
                  <c:v>41333</c:v>
                </c:pt>
                <c:pt idx="138">
                  <c:v>41334</c:v>
                </c:pt>
                <c:pt idx="139">
                  <c:v>41337</c:v>
                </c:pt>
                <c:pt idx="140">
                  <c:v>41338</c:v>
                </c:pt>
                <c:pt idx="141">
                  <c:v>41339</c:v>
                </c:pt>
                <c:pt idx="142">
                  <c:v>41340</c:v>
                </c:pt>
                <c:pt idx="143">
                  <c:v>41344</c:v>
                </c:pt>
                <c:pt idx="144">
                  <c:v>41345</c:v>
                </c:pt>
                <c:pt idx="145">
                  <c:v>41346</c:v>
                </c:pt>
                <c:pt idx="146">
                  <c:v>41347</c:v>
                </c:pt>
                <c:pt idx="147">
                  <c:v>41348</c:v>
                </c:pt>
                <c:pt idx="148">
                  <c:v>41351</c:v>
                </c:pt>
                <c:pt idx="149">
                  <c:v>41352</c:v>
                </c:pt>
                <c:pt idx="150">
                  <c:v>41353</c:v>
                </c:pt>
                <c:pt idx="151">
                  <c:v>41354</c:v>
                </c:pt>
                <c:pt idx="152">
                  <c:v>41355</c:v>
                </c:pt>
                <c:pt idx="153">
                  <c:v>41358</c:v>
                </c:pt>
                <c:pt idx="154">
                  <c:v>41359</c:v>
                </c:pt>
                <c:pt idx="155">
                  <c:v>41360</c:v>
                </c:pt>
                <c:pt idx="156">
                  <c:v>41361</c:v>
                </c:pt>
                <c:pt idx="157">
                  <c:v>41362</c:v>
                </c:pt>
                <c:pt idx="158">
                  <c:v>41365</c:v>
                </c:pt>
                <c:pt idx="159">
                  <c:v>41366</c:v>
                </c:pt>
                <c:pt idx="160">
                  <c:v>41367</c:v>
                </c:pt>
                <c:pt idx="161">
                  <c:v>41368</c:v>
                </c:pt>
                <c:pt idx="162">
                  <c:v>41369</c:v>
                </c:pt>
                <c:pt idx="163">
                  <c:v>41372</c:v>
                </c:pt>
                <c:pt idx="164">
                  <c:v>41373</c:v>
                </c:pt>
                <c:pt idx="165">
                  <c:v>41374</c:v>
                </c:pt>
                <c:pt idx="166">
                  <c:v>41375</c:v>
                </c:pt>
                <c:pt idx="167">
                  <c:v>41376</c:v>
                </c:pt>
                <c:pt idx="168">
                  <c:v>41379</c:v>
                </c:pt>
                <c:pt idx="169">
                  <c:v>41380</c:v>
                </c:pt>
                <c:pt idx="170">
                  <c:v>41381</c:v>
                </c:pt>
                <c:pt idx="171">
                  <c:v>41382</c:v>
                </c:pt>
                <c:pt idx="172">
                  <c:v>41383</c:v>
                </c:pt>
                <c:pt idx="173">
                  <c:v>41386</c:v>
                </c:pt>
                <c:pt idx="174">
                  <c:v>41387</c:v>
                </c:pt>
                <c:pt idx="175">
                  <c:v>41388</c:v>
                </c:pt>
                <c:pt idx="176">
                  <c:v>41389</c:v>
                </c:pt>
                <c:pt idx="177">
                  <c:v>41390</c:v>
                </c:pt>
                <c:pt idx="178">
                  <c:v>41393</c:v>
                </c:pt>
                <c:pt idx="179">
                  <c:v>41395</c:v>
                </c:pt>
                <c:pt idx="180">
                  <c:v>41396</c:v>
                </c:pt>
                <c:pt idx="181">
                  <c:v>41397</c:v>
                </c:pt>
                <c:pt idx="182">
                  <c:v>41400</c:v>
                </c:pt>
                <c:pt idx="183">
                  <c:v>41401</c:v>
                </c:pt>
                <c:pt idx="184">
                  <c:v>41403</c:v>
                </c:pt>
                <c:pt idx="185">
                  <c:v>41404</c:v>
                </c:pt>
                <c:pt idx="186">
                  <c:v>41407</c:v>
                </c:pt>
                <c:pt idx="187">
                  <c:v>41408</c:v>
                </c:pt>
                <c:pt idx="188">
                  <c:v>41409</c:v>
                </c:pt>
                <c:pt idx="189">
                  <c:v>41410</c:v>
                </c:pt>
                <c:pt idx="190">
                  <c:v>41411</c:v>
                </c:pt>
                <c:pt idx="191">
                  <c:v>41414</c:v>
                </c:pt>
                <c:pt idx="192">
                  <c:v>41415</c:v>
                </c:pt>
                <c:pt idx="193">
                  <c:v>41416</c:v>
                </c:pt>
                <c:pt idx="194">
                  <c:v>41417</c:v>
                </c:pt>
                <c:pt idx="195">
                  <c:v>41418</c:v>
                </c:pt>
                <c:pt idx="196">
                  <c:v>41421</c:v>
                </c:pt>
                <c:pt idx="197">
                  <c:v>41422</c:v>
                </c:pt>
                <c:pt idx="198">
                  <c:v>41423</c:v>
                </c:pt>
                <c:pt idx="199">
                  <c:v>41424</c:v>
                </c:pt>
                <c:pt idx="200">
                  <c:v>41425</c:v>
                </c:pt>
                <c:pt idx="201">
                  <c:v>41428</c:v>
                </c:pt>
                <c:pt idx="202">
                  <c:v>41429</c:v>
                </c:pt>
                <c:pt idx="203">
                  <c:v>41430</c:v>
                </c:pt>
                <c:pt idx="204">
                  <c:v>41431</c:v>
                </c:pt>
                <c:pt idx="205">
                  <c:v>41432</c:v>
                </c:pt>
                <c:pt idx="206">
                  <c:v>41435</c:v>
                </c:pt>
                <c:pt idx="207">
                  <c:v>41437</c:v>
                </c:pt>
                <c:pt idx="208">
                  <c:v>41438</c:v>
                </c:pt>
                <c:pt idx="209">
                  <c:v>41439</c:v>
                </c:pt>
                <c:pt idx="210">
                  <c:v>41442</c:v>
                </c:pt>
                <c:pt idx="211">
                  <c:v>41443</c:v>
                </c:pt>
                <c:pt idx="212">
                  <c:v>41444</c:v>
                </c:pt>
                <c:pt idx="213">
                  <c:v>41445</c:v>
                </c:pt>
                <c:pt idx="214">
                  <c:v>41446</c:v>
                </c:pt>
                <c:pt idx="215">
                  <c:v>41449</c:v>
                </c:pt>
                <c:pt idx="216">
                  <c:v>41450</c:v>
                </c:pt>
                <c:pt idx="217">
                  <c:v>41451</c:v>
                </c:pt>
                <c:pt idx="218">
                  <c:v>41452</c:v>
                </c:pt>
                <c:pt idx="219">
                  <c:v>41453</c:v>
                </c:pt>
                <c:pt idx="220">
                  <c:v>41456</c:v>
                </c:pt>
                <c:pt idx="221">
                  <c:v>41457</c:v>
                </c:pt>
                <c:pt idx="222">
                  <c:v>41458</c:v>
                </c:pt>
                <c:pt idx="223">
                  <c:v>41459</c:v>
                </c:pt>
                <c:pt idx="224">
                  <c:v>41460</c:v>
                </c:pt>
                <c:pt idx="225">
                  <c:v>41463</c:v>
                </c:pt>
                <c:pt idx="226">
                  <c:v>41464</c:v>
                </c:pt>
                <c:pt idx="227">
                  <c:v>41465</c:v>
                </c:pt>
                <c:pt idx="228">
                  <c:v>41466</c:v>
                </c:pt>
                <c:pt idx="229">
                  <c:v>41467</c:v>
                </c:pt>
                <c:pt idx="230">
                  <c:v>41470</c:v>
                </c:pt>
                <c:pt idx="231">
                  <c:v>41471</c:v>
                </c:pt>
                <c:pt idx="232">
                  <c:v>41472</c:v>
                </c:pt>
                <c:pt idx="233">
                  <c:v>41473</c:v>
                </c:pt>
                <c:pt idx="234">
                  <c:v>41474</c:v>
                </c:pt>
                <c:pt idx="235">
                  <c:v>41477</c:v>
                </c:pt>
                <c:pt idx="236">
                  <c:v>41478</c:v>
                </c:pt>
                <c:pt idx="237">
                  <c:v>41479</c:v>
                </c:pt>
                <c:pt idx="238">
                  <c:v>41480</c:v>
                </c:pt>
                <c:pt idx="239">
                  <c:v>41481</c:v>
                </c:pt>
                <c:pt idx="240">
                  <c:v>41484</c:v>
                </c:pt>
                <c:pt idx="241">
                  <c:v>41485</c:v>
                </c:pt>
                <c:pt idx="242">
                  <c:v>41486</c:v>
                </c:pt>
                <c:pt idx="243">
                  <c:v>41487</c:v>
                </c:pt>
                <c:pt idx="244">
                  <c:v>41488</c:v>
                </c:pt>
                <c:pt idx="245">
                  <c:v>41491</c:v>
                </c:pt>
                <c:pt idx="246">
                  <c:v>41492</c:v>
                </c:pt>
                <c:pt idx="247">
                  <c:v>41493</c:v>
                </c:pt>
                <c:pt idx="248">
                  <c:v>41494</c:v>
                </c:pt>
                <c:pt idx="249">
                  <c:v>41495</c:v>
                </c:pt>
                <c:pt idx="250">
                  <c:v>41498</c:v>
                </c:pt>
                <c:pt idx="251">
                  <c:v>41499</c:v>
                </c:pt>
                <c:pt idx="252">
                  <c:v>41500</c:v>
                </c:pt>
                <c:pt idx="253">
                  <c:v>41501</c:v>
                </c:pt>
                <c:pt idx="254">
                  <c:v>41502</c:v>
                </c:pt>
                <c:pt idx="255">
                  <c:v>41505</c:v>
                </c:pt>
                <c:pt idx="256">
                  <c:v>41506</c:v>
                </c:pt>
                <c:pt idx="257">
                  <c:v>41507</c:v>
                </c:pt>
                <c:pt idx="258">
                  <c:v>41508</c:v>
                </c:pt>
                <c:pt idx="259">
                  <c:v>41509</c:v>
                </c:pt>
                <c:pt idx="260">
                  <c:v>41512</c:v>
                </c:pt>
                <c:pt idx="261">
                  <c:v>41513</c:v>
                </c:pt>
                <c:pt idx="262">
                  <c:v>41514</c:v>
                </c:pt>
                <c:pt idx="263">
                  <c:v>41515</c:v>
                </c:pt>
                <c:pt idx="264">
                  <c:v>41516</c:v>
                </c:pt>
                <c:pt idx="265">
                  <c:v>41519</c:v>
                </c:pt>
                <c:pt idx="266">
                  <c:v>41520</c:v>
                </c:pt>
                <c:pt idx="267">
                  <c:v>41521</c:v>
                </c:pt>
                <c:pt idx="268">
                  <c:v>41522</c:v>
                </c:pt>
                <c:pt idx="269">
                  <c:v>41523</c:v>
                </c:pt>
                <c:pt idx="270">
                  <c:v>41526</c:v>
                </c:pt>
                <c:pt idx="271">
                  <c:v>41527</c:v>
                </c:pt>
                <c:pt idx="272">
                  <c:v>41528</c:v>
                </c:pt>
                <c:pt idx="273">
                  <c:v>41529</c:v>
                </c:pt>
                <c:pt idx="274">
                  <c:v>41530</c:v>
                </c:pt>
                <c:pt idx="275">
                  <c:v>41533</c:v>
                </c:pt>
                <c:pt idx="276">
                  <c:v>41534</c:v>
                </c:pt>
                <c:pt idx="277">
                  <c:v>41535</c:v>
                </c:pt>
                <c:pt idx="278">
                  <c:v>41536</c:v>
                </c:pt>
                <c:pt idx="279">
                  <c:v>41537</c:v>
                </c:pt>
                <c:pt idx="280">
                  <c:v>41540</c:v>
                </c:pt>
                <c:pt idx="281">
                  <c:v>41541</c:v>
                </c:pt>
                <c:pt idx="282">
                  <c:v>41542</c:v>
                </c:pt>
                <c:pt idx="283">
                  <c:v>41543</c:v>
                </c:pt>
                <c:pt idx="284">
                  <c:v>41544</c:v>
                </c:pt>
                <c:pt idx="285">
                  <c:v>41547</c:v>
                </c:pt>
                <c:pt idx="286">
                  <c:v>41548</c:v>
                </c:pt>
                <c:pt idx="287">
                  <c:v>41549</c:v>
                </c:pt>
                <c:pt idx="288">
                  <c:v>41550</c:v>
                </c:pt>
                <c:pt idx="289">
                  <c:v>41551</c:v>
                </c:pt>
                <c:pt idx="290">
                  <c:v>41554</c:v>
                </c:pt>
                <c:pt idx="291">
                  <c:v>41555</c:v>
                </c:pt>
                <c:pt idx="292">
                  <c:v>41556</c:v>
                </c:pt>
                <c:pt idx="293">
                  <c:v>41557</c:v>
                </c:pt>
                <c:pt idx="294">
                  <c:v>41558</c:v>
                </c:pt>
                <c:pt idx="295">
                  <c:v>41561</c:v>
                </c:pt>
                <c:pt idx="296">
                  <c:v>41562</c:v>
                </c:pt>
                <c:pt idx="297">
                  <c:v>41563</c:v>
                </c:pt>
                <c:pt idx="298">
                  <c:v>41564</c:v>
                </c:pt>
                <c:pt idx="299">
                  <c:v>41565</c:v>
                </c:pt>
                <c:pt idx="300">
                  <c:v>41568</c:v>
                </c:pt>
                <c:pt idx="301">
                  <c:v>41569</c:v>
                </c:pt>
                <c:pt idx="302">
                  <c:v>41570</c:v>
                </c:pt>
                <c:pt idx="303">
                  <c:v>41571</c:v>
                </c:pt>
                <c:pt idx="304">
                  <c:v>41572</c:v>
                </c:pt>
                <c:pt idx="305">
                  <c:v>41575</c:v>
                </c:pt>
                <c:pt idx="306">
                  <c:v>41576</c:v>
                </c:pt>
                <c:pt idx="307">
                  <c:v>41577</c:v>
                </c:pt>
                <c:pt idx="308">
                  <c:v>41578</c:v>
                </c:pt>
                <c:pt idx="309">
                  <c:v>41582</c:v>
                </c:pt>
                <c:pt idx="310">
                  <c:v>41583</c:v>
                </c:pt>
                <c:pt idx="311">
                  <c:v>41584</c:v>
                </c:pt>
                <c:pt idx="312">
                  <c:v>41585</c:v>
                </c:pt>
                <c:pt idx="313">
                  <c:v>41586</c:v>
                </c:pt>
                <c:pt idx="314">
                  <c:v>41589</c:v>
                </c:pt>
                <c:pt idx="315">
                  <c:v>41590</c:v>
                </c:pt>
                <c:pt idx="316">
                  <c:v>41591</c:v>
                </c:pt>
                <c:pt idx="317">
                  <c:v>41592</c:v>
                </c:pt>
                <c:pt idx="318">
                  <c:v>41593</c:v>
                </c:pt>
                <c:pt idx="319">
                  <c:v>41596</c:v>
                </c:pt>
                <c:pt idx="320">
                  <c:v>41597</c:v>
                </c:pt>
                <c:pt idx="321">
                  <c:v>41598</c:v>
                </c:pt>
                <c:pt idx="322">
                  <c:v>41599</c:v>
                </c:pt>
                <c:pt idx="323">
                  <c:v>41600</c:v>
                </c:pt>
                <c:pt idx="324">
                  <c:v>41603</c:v>
                </c:pt>
                <c:pt idx="325">
                  <c:v>41604</c:v>
                </c:pt>
                <c:pt idx="326">
                  <c:v>41605</c:v>
                </c:pt>
                <c:pt idx="327">
                  <c:v>41606</c:v>
                </c:pt>
                <c:pt idx="328">
                  <c:v>41607</c:v>
                </c:pt>
                <c:pt idx="329">
                  <c:v>41610</c:v>
                </c:pt>
                <c:pt idx="330">
                  <c:v>41611</c:v>
                </c:pt>
                <c:pt idx="331">
                  <c:v>41612</c:v>
                </c:pt>
                <c:pt idx="332">
                  <c:v>41613</c:v>
                </c:pt>
                <c:pt idx="333">
                  <c:v>41614</c:v>
                </c:pt>
                <c:pt idx="334">
                  <c:v>41617</c:v>
                </c:pt>
                <c:pt idx="335">
                  <c:v>41618</c:v>
                </c:pt>
                <c:pt idx="336">
                  <c:v>41619</c:v>
                </c:pt>
                <c:pt idx="337">
                  <c:v>41620</c:v>
                </c:pt>
                <c:pt idx="338">
                  <c:v>41621</c:v>
                </c:pt>
                <c:pt idx="339">
                  <c:v>41624</c:v>
                </c:pt>
                <c:pt idx="340">
                  <c:v>41625</c:v>
                </c:pt>
                <c:pt idx="341">
                  <c:v>41626</c:v>
                </c:pt>
                <c:pt idx="342">
                  <c:v>41627</c:v>
                </c:pt>
                <c:pt idx="343">
                  <c:v>41628</c:v>
                </c:pt>
                <c:pt idx="344">
                  <c:v>41631</c:v>
                </c:pt>
                <c:pt idx="345">
                  <c:v>41632</c:v>
                </c:pt>
                <c:pt idx="346">
                  <c:v>41633</c:v>
                </c:pt>
                <c:pt idx="347">
                  <c:v>41634</c:v>
                </c:pt>
                <c:pt idx="348">
                  <c:v>41635</c:v>
                </c:pt>
                <c:pt idx="349">
                  <c:v>41638</c:v>
                </c:pt>
                <c:pt idx="350">
                  <c:v>41647</c:v>
                </c:pt>
                <c:pt idx="351">
                  <c:v>41648</c:v>
                </c:pt>
                <c:pt idx="352">
                  <c:v>41649</c:v>
                </c:pt>
                <c:pt idx="353">
                  <c:v>41652</c:v>
                </c:pt>
                <c:pt idx="354">
                  <c:v>41653</c:v>
                </c:pt>
                <c:pt idx="355">
                  <c:v>41654</c:v>
                </c:pt>
                <c:pt idx="356">
                  <c:v>41655</c:v>
                </c:pt>
                <c:pt idx="357">
                  <c:v>41656</c:v>
                </c:pt>
                <c:pt idx="358">
                  <c:v>41659</c:v>
                </c:pt>
                <c:pt idx="359">
                  <c:v>41660</c:v>
                </c:pt>
                <c:pt idx="360">
                  <c:v>41661</c:v>
                </c:pt>
                <c:pt idx="361">
                  <c:v>41662</c:v>
                </c:pt>
                <c:pt idx="362">
                  <c:v>41663</c:v>
                </c:pt>
                <c:pt idx="363">
                  <c:v>41666</c:v>
                </c:pt>
                <c:pt idx="364">
                  <c:v>41667</c:v>
                </c:pt>
                <c:pt idx="365">
                  <c:v>41668</c:v>
                </c:pt>
                <c:pt idx="366">
                  <c:v>41669</c:v>
                </c:pt>
                <c:pt idx="367">
                  <c:v>41670</c:v>
                </c:pt>
                <c:pt idx="368">
                  <c:v>41673</c:v>
                </c:pt>
                <c:pt idx="369">
                  <c:v>41674</c:v>
                </c:pt>
                <c:pt idx="370">
                  <c:v>41675</c:v>
                </c:pt>
                <c:pt idx="371">
                  <c:v>41676</c:v>
                </c:pt>
                <c:pt idx="372">
                  <c:v>41677</c:v>
                </c:pt>
                <c:pt idx="373">
                  <c:v>41680</c:v>
                </c:pt>
                <c:pt idx="374">
                  <c:v>41681</c:v>
                </c:pt>
                <c:pt idx="375">
                  <c:v>41682</c:v>
                </c:pt>
                <c:pt idx="376">
                  <c:v>41683</c:v>
                </c:pt>
                <c:pt idx="377">
                  <c:v>41684</c:v>
                </c:pt>
                <c:pt idx="378">
                  <c:v>41687</c:v>
                </c:pt>
                <c:pt idx="379">
                  <c:v>41688</c:v>
                </c:pt>
                <c:pt idx="380">
                  <c:v>41689</c:v>
                </c:pt>
                <c:pt idx="381">
                  <c:v>41690</c:v>
                </c:pt>
                <c:pt idx="382">
                  <c:v>41691</c:v>
                </c:pt>
                <c:pt idx="383">
                  <c:v>41694</c:v>
                </c:pt>
                <c:pt idx="384">
                  <c:v>41695</c:v>
                </c:pt>
                <c:pt idx="385">
                  <c:v>41696</c:v>
                </c:pt>
                <c:pt idx="386">
                  <c:v>41697</c:v>
                </c:pt>
                <c:pt idx="387">
                  <c:v>41698</c:v>
                </c:pt>
                <c:pt idx="388">
                  <c:v>41701</c:v>
                </c:pt>
                <c:pt idx="389">
                  <c:v>41702</c:v>
                </c:pt>
                <c:pt idx="390">
                  <c:v>41703</c:v>
                </c:pt>
                <c:pt idx="391">
                  <c:v>41704</c:v>
                </c:pt>
                <c:pt idx="392">
                  <c:v>41708</c:v>
                </c:pt>
                <c:pt idx="393">
                  <c:v>41709</c:v>
                </c:pt>
                <c:pt idx="394">
                  <c:v>41710</c:v>
                </c:pt>
                <c:pt idx="395">
                  <c:v>41711</c:v>
                </c:pt>
                <c:pt idx="396">
                  <c:v>41712</c:v>
                </c:pt>
                <c:pt idx="397">
                  <c:v>41715</c:v>
                </c:pt>
                <c:pt idx="398">
                  <c:v>41716</c:v>
                </c:pt>
                <c:pt idx="399">
                  <c:v>41717</c:v>
                </c:pt>
                <c:pt idx="400">
                  <c:v>41718</c:v>
                </c:pt>
                <c:pt idx="401">
                  <c:v>41719</c:v>
                </c:pt>
                <c:pt idx="402">
                  <c:v>41722</c:v>
                </c:pt>
                <c:pt idx="403">
                  <c:v>41723</c:v>
                </c:pt>
                <c:pt idx="404">
                  <c:v>41724</c:v>
                </c:pt>
                <c:pt idx="405">
                  <c:v>41725</c:v>
                </c:pt>
                <c:pt idx="406">
                  <c:v>41726</c:v>
                </c:pt>
                <c:pt idx="407">
                  <c:v>41729</c:v>
                </c:pt>
                <c:pt idx="408">
                  <c:v>41730</c:v>
                </c:pt>
                <c:pt idx="409">
                  <c:v>41731</c:v>
                </c:pt>
                <c:pt idx="410">
                  <c:v>41732</c:v>
                </c:pt>
                <c:pt idx="411">
                  <c:v>41733</c:v>
                </c:pt>
                <c:pt idx="412">
                  <c:v>41736</c:v>
                </c:pt>
                <c:pt idx="413">
                  <c:v>41737</c:v>
                </c:pt>
                <c:pt idx="414">
                  <c:v>41738</c:v>
                </c:pt>
                <c:pt idx="415">
                  <c:v>41739</c:v>
                </c:pt>
                <c:pt idx="416">
                  <c:v>41740</c:v>
                </c:pt>
                <c:pt idx="417">
                  <c:v>41743</c:v>
                </c:pt>
                <c:pt idx="418">
                  <c:v>41744</c:v>
                </c:pt>
                <c:pt idx="419">
                  <c:v>41745</c:v>
                </c:pt>
                <c:pt idx="420">
                  <c:v>41746</c:v>
                </c:pt>
                <c:pt idx="421">
                  <c:v>41747</c:v>
                </c:pt>
                <c:pt idx="422">
                  <c:v>41750</c:v>
                </c:pt>
                <c:pt idx="423">
                  <c:v>41751</c:v>
                </c:pt>
                <c:pt idx="424">
                  <c:v>41752</c:v>
                </c:pt>
                <c:pt idx="425">
                  <c:v>41753</c:v>
                </c:pt>
                <c:pt idx="426">
                  <c:v>41754</c:v>
                </c:pt>
                <c:pt idx="427">
                  <c:v>41757</c:v>
                </c:pt>
                <c:pt idx="428">
                  <c:v>41758</c:v>
                </c:pt>
                <c:pt idx="429">
                  <c:v>41761</c:v>
                </c:pt>
                <c:pt idx="430">
                  <c:v>41764</c:v>
                </c:pt>
                <c:pt idx="431">
                  <c:v>41765</c:v>
                </c:pt>
                <c:pt idx="432">
                  <c:v>41766</c:v>
                </c:pt>
                <c:pt idx="433">
                  <c:v>41768</c:v>
                </c:pt>
                <c:pt idx="434">
                  <c:v>41771</c:v>
                </c:pt>
                <c:pt idx="435">
                  <c:v>41772</c:v>
                </c:pt>
                <c:pt idx="436">
                  <c:v>41773</c:v>
                </c:pt>
                <c:pt idx="437">
                  <c:v>41774</c:v>
                </c:pt>
                <c:pt idx="438">
                  <c:v>41775</c:v>
                </c:pt>
                <c:pt idx="439">
                  <c:v>41778</c:v>
                </c:pt>
                <c:pt idx="440">
                  <c:v>41779</c:v>
                </c:pt>
                <c:pt idx="441">
                  <c:v>41780</c:v>
                </c:pt>
                <c:pt idx="442">
                  <c:v>41781</c:v>
                </c:pt>
                <c:pt idx="443">
                  <c:v>41782</c:v>
                </c:pt>
                <c:pt idx="444">
                  <c:v>41785</c:v>
                </c:pt>
                <c:pt idx="445">
                  <c:v>41786</c:v>
                </c:pt>
                <c:pt idx="446">
                  <c:v>41787</c:v>
                </c:pt>
                <c:pt idx="447">
                  <c:v>41788</c:v>
                </c:pt>
                <c:pt idx="448">
                  <c:v>41789</c:v>
                </c:pt>
                <c:pt idx="449">
                  <c:v>41792</c:v>
                </c:pt>
                <c:pt idx="450">
                  <c:v>41793</c:v>
                </c:pt>
                <c:pt idx="451">
                  <c:v>41794</c:v>
                </c:pt>
                <c:pt idx="452">
                  <c:v>41795</c:v>
                </c:pt>
                <c:pt idx="453">
                  <c:v>41796</c:v>
                </c:pt>
                <c:pt idx="454">
                  <c:v>41799</c:v>
                </c:pt>
                <c:pt idx="455">
                  <c:v>41800</c:v>
                </c:pt>
                <c:pt idx="456">
                  <c:v>41803</c:v>
                </c:pt>
                <c:pt idx="457">
                  <c:v>41806</c:v>
                </c:pt>
                <c:pt idx="458">
                  <c:v>41807</c:v>
                </c:pt>
                <c:pt idx="459">
                  <c:v>41808</c:v>
                </c:pt>
                <c:pt idx="460">
                  <c:v>41809</c:v>
                </c:pt>
                <c:pt idx="461">
                  <c:v>41810</c:v>
                </c:pt>
                <c:pt idx="462">
                  <c:v>41813</c:v>
                </c:pt>
                <c:pt idx="463">
                  <c:v>41814</c:v>
                </c:pt>
                <c:pt idx="464">
                  <c:v>41815</c:v>
                </c:pt>
                <c:pt idx="465">
                  <c:v>41816</c:v>
                </c:pt>
                <c:pt idx="466">
                  <c:v>41817</c:v>
                </c:pt>
                <c:pt idx="467">
                  <c:v>41820</c:v>
                </c:pt>
                <c:pt idx="468">
                  <c:v>41821</c:v>
                </c:pt>
                <c:pt idx="469">
                  <c:v>41822</c:v>
                </c:pt>
                <c:pt idx="470">
                  <c:v>41823</c:v>
                </c:pt>
                <c:pt idx="471">
                  <c:v>41824</c:v>
                </c:pt>
                <c:pt idx="472">
                  <c:v>41827</c:v>
                </c:pt>
                <c:pt idx="473">
                  <c:v>41828</c:v>
                </c:pt>
                <c:pt idx="474">
                  <c:v>41829</c:v>
                </c:pt>
                <c:pt idx="475">
                  <c:v>41830</c:v>
                </c:pt>
                <c:pt idx="476">
                  <c:v>41831</c:v>
                </c:pt>
                <c:pt idx="477">
                  <c:v>41834</c:v>
                </c:pt>
                <c:pt idx="478">
                  <c:v>41835</c:v>
                </c:pt>
                <c:pt idx="479">
                  <c:v>41836</c:v>
                </c:pt>
                <c:pt idx="480">
                  <c:v>41837</c:v>
                </c:pt>
                <c:pt idx="481">
                  <c:v>41838</c:v>
                </c:pt>
                <c:pt idx="482">
                  <c:v>41841</c:v>
                </c:pt>
                <c:pt idx="483">
                  <c:v>41842</c:v>
                </c:pt>
                <c:pt idx="484">
                  <c:v>41843</c:v>
                </c:pt>
                <c:pt idx="485">
                  <c:v>41844</c:v>
                </c:pt>
                <c:pt idx="486">
                  <c:v>41845</c:v>
                </c:pt>
                <c:pt idx="487">
                  <c:v>41848</c:v>
                </c:pt>
                <c:pt idx="488">
                  <c:v>41849</c:v>
                </c:pt>
                <c:pt idx="489">
                  <c:v>41850</c:v>
                </c:pt>
                <c:pt idx="490">
                  <c:v>41851</c:v>
                </c:pt>
                <c:pt idx="491">
                  <c:v>41852</c:v>
                </c:pt>
                <c:pt idx="492">
                  <c:v>41855</c:v>
                </c:pt>
                <c:pt idx="493">
                  <c:v>41856</c:v>
                </c:pt>
                <c:pt idx="494">
                  <c:v>41857</c:v>
                </c:pt>
                <c:pt idx="495">
                  <c:v>41858</c:v>
                </c:pt>
                <c:pt idx="496">
                  <c:v>41859</c:v>
                </c:pt>
                <c:pt idx="497">
                  <c:v>41862</c:v>
                </c:pt>
                <c:pt idx="498">
                  <c:v>41863</c:v>
                </c:pt>
                <c:pt idx="499">
                  <c:v>41864</c:v>
                </c:pt>
                <c:pt idx="500">
                  <c:v>41865</c:v>
                </c:pt>
                <c:pt idx="501">
                  <c:v>41866</c:v>
                </c:pt>
                <c:pt idx="502">
                  <c:v>41869</c:v>
                </c:pt>
                <c:pt idx="503">
                  <c:v>41870</c:v>
                </c:pt>
                <c:pt idx="504">
                  <c:v>41871</c:v>
                </c:pt>
                <c:pt idx="505">
                  <c:v>41872</c:v>
                </c:pt>
                <c:pt idx="506">
                  <c:v>41873</c:v>
                </c:pt>
                <c:pt idx="507">
                  <c:v>41876</c:v>
                </c:pt>
                <c:pt idx="508">
                  <c:v>41877</c:v>
                </c:pt>
                <c:pt idx="509">
                  <c:v>41878</c:v>
                </c:pt>
                <c:pt idx="510">
                  <c:v>41879</c:v>
                </c:pt>
                <c:pt idx="511">
                  <c:v>41880</c:v>
                </c:pt>
                <c:pt idx="512">
                  <c:v>41883</c:v>
                </c:pt>
                <c:pt idx="513">
                  <c:v>41884</c:v>
                </c:pt>
                <c:pt idx="514">
                  <c:v>41885</c:v>
                </c:pt>
                <c:pt idx="515">
                  <c:v>41886</c:v>
                </c:pt>
                <c:pt idx="516">
                  <c:v>41887</c:v>
                </c:pt>
                <c:pt idx="517">
                  <c:v>41890</c:v>
                </c:pt>
                <c:pt idx="518">
                  <c:v>41891</c:v>
                </c:pt>
                <c:pt idx="519">
                  <c:v>41892</c:v>
                </c:pt>
                <c:pt idx="520">
                  <c:v>41893</c:v>
                </c:pt>
                <c:pt idx="521">
                  <c:v>41894</c:v>
                </c:pt>
                <c:pt idx="522">
                  <c:v>41897</c:v>
                </c:pt>
                <c:pt idx="523">
                  <c:v>41898</c:v>
                </c:pt>
                <c:pt idx="524">
                  <c:v>41899</c:v>
                </c:pt>
                <c:pt idx="525">
                  <c:v>41900</c:v>
                </c:pt>
                <c:pt idx="526">
                  <c:v>41901</c:v>
                </c:pt>
                <c:pt idx="527">
                  <c:v>41904</c:v>
                </c:pt>
                <c:pt idx="528">
                  <c:v>41905</c:v>
                </c:pt>
                <c:pt idx="529">
                  <c:v>41906</c:v>
                </c:pt>
                <c:pt idx="530">
                  <c:v>41907</c:v>
                </c:pt>
                <c:pt idx="531">
                  <c:v>41908</c:v>
                </c:pt>
                <c:pt idx="532">
                  <c:v>41911</c:v>
                </c:pt>
                <c:pt idx="533">
                  <c:v>41912</c:v>
                </c:pt>
                <c:pt idx="534">
                  <c:v>41913</c:v>
                </c:pt>
                <c:pt idx="535">
                  <c:v>41914</c:v>
                </c:pt>
                <c:pt idx="536">
                  <c:v>41915</c:v>
                </c:pt>
                <c:pt idx="537">
                  <c:v>41918</c:v>
                </c:pt>
                <c:pt idx="538">
                  <c:v>41919</c:v>
                </c:pt>
                <c:pt idx="539">
                  <c:v>41920</c:v>
                </c:pt>
                <c:pt idx="540">
                  <c:v>41921</c:v>
                </c:pt>
                <c:pt idx="541">
                  <c:v>41922</c:v>
                </c:pt>
                <c:pt idx="542">
                  <c:v>41925</c:v>
                </c:pt>
                <c:pt idx="543">
                  <c:v>41926</c:v>
                </c:pt>
                <c:pt idx="544">
                  <c:v>41927</c:v>
                </c:pt>
                <c:pt idx="545">
                  <c:v>41928</c:v>
                </c:pt>
                <c:pt idx="546">
                  <c:v>41929</c:v>
                </c:pt>
                <c:pt idx="547">
                  <c:v>41932</c:v>
                </c:pt>
                <c:pt idx="548">
                  <c:v>41933</c:v>
                </c:pt>
                <c:pt idx="549">
                  <c:v>41934</c:v>
                </c:pt>
                <c:pt idx="550">
                  <c:v>41935</c:v>
                </c:pt>
                <c:pt idx="551">
                  <c:v>41936</c:v>
                </c:pt>
                <c:pt idx="552">
                  <c:v>41939</c:v>
                </c:pt>
                <c:pt idx="553">
                  <c:v>41940</c:v>
                </c:pt>
                <c:pt idx="554">
                  <c:v>41941</c:v>
                </c:pt>
                <c:pt idx="555">
                  <c:v>41942</c:v>
                </c:pt>
                <c:pt idx="556">
                  <c:v>41947</c:v>
                </c:pt>
                <c:pt idx="557">
                  <c:v>41948</c:v>
                </c:pt>
                <c:pt idx="558">
                  <c:v>41949</c:v>
                </c:pt>
                <c:pt idx="559">
                  <c:v>41950</c:v>
                </c:pt>
                <c:pt idx="560">
                  <c:v>41953</c:v>
                </c:pt>
                <c:pt idx="561">
                  <c:v>41954</c:v>
                </c:pt>
                <c:pt idx="562">
                  <c:v>41955</c:v>
                </c:pt>
                <c:pt idx="563">
                  <c:v>41956</c:v>
                </c:pt>
                <c:pt idx="564">
                  <c:v>41957</c:v>
                </c:pt>
                <c:pt idx="565">
                  <c:v>41960</c:v>
                </c:pt>
                <c:pt idx="566">
                  <c:v>41961</c:v>
                </c:pt>
                <c:pt idx="567">
                  <c:v>41962</c:v>
                </c:pt>
                <c:pt idx="568">
                  <c:v>41963</c:v>
                </c:pt>
                <c:pt idx="569">
                  <c:v>41964</c:v>
                </c:pt>
                <c:pt idx="570">
                  <c:v>41967</c:v>
                </c:pt>
                <c:pt idx="571">
                  <c:v>41968</c:v>
                </c:pt>
                <c:pt idx="572">
                  <c:v>41969</c:v>
                </c:pt>
                <c:pt idx="573">
                  <c:v>41970</c:v>
                </c:pt>
                <c:pt idx="574">
                  <c:v>41971</c:v>
                </c:pt>
                <c:pt idx="575">
                  <c:v>41974</c:v>
                </c:pt>
                <c:pt idx="576">
                  <c:v>41975</c:v>
                </c:pt>
                <c:pt idx="577">
                  <c:v>41976</c:v>
                </c:pt>
                <c:pt idx="578">
                  <c:v>41977</c:v>
                </c:pt>
                <c:pt idx="579">
                  <c:v>41978</c:v>
                </c:pt>
                <c:pt idx="580">
                  <c:v>41981</c:v>
                </c:pt>
                <c:pt idx="581">
                  <c:v>41982</c:v>
                </c:pt>
                <c:pt idx="582">
                  <c:v>41983</c:v>
                </c:pt>
                <c:pt idx="583">
                  <c:v>41984</c:v>
                </c:pt>
                <c:pt idx="584">
                  <c:v>41985</c:v>
                </c:pt>
                <c:pt idx="585">
                  <c:v>41988</c:v>
                </c:pt>
                <c:pt idx="586">
                  <c:v>41989</c:v>
                </c:pt>
                <c:pt idx="587">
                  <c:v>41990</c:v>
                </c:pt>
                <c:pt idx="588">
                  <c:v>41991</c:v>
                </c:pt>
                <c:pt idx="589">
                  <c:v>41992</c:v>
                </c:pt>
                <c:pt idx="590">
                  <c:v>41995</c:v>
                </c:pt>
                <c:pt idx="591">
                  <c:v>41996</c:v>
                </c:pt>
                <c:pt idx="592">
                  <c:v>41997</c:v>
                </c:pt>
                <c:pt idx="593">
                  <c:v>41998</c:v>
                </c:pt>
                <c:pt idx="594">
                  <c:v>41999</c:v>
                </c:pt>
                <c:pt idx="595">
                  <c:v>42002</c:v>
                </c:pt>
                <c:pt idx="596">
                  <c:v>42003</c:v>
                </c:pt>
                <c:pt idx="597">
                  <c:v>42004</c:v>
                </c:pt>
                <c:pt idx="598">
                  <c:v>42013</c:v>
                </c:pt>
                <c:pt idx="599">
                  <c:v>42016</c:v>
                </c:pt>
                <c:pt idx="600">
                  <c:v>42017</c:v>
                </c:pt>
                <c:pt idx="601">
                  <c:v>42018</c:v>
                </c:pt>
                <c:pt idx="602">
                  <c:v>42019</c:v>
                </c:pt>
                <c:pt idx="603">
                  <c:v>42020</c:v>
                </c:pt>
                <c:pt idx="604">
                  <c:v>42023</c:v>
                </c:pt>
                <c:pt idx="605">
                  <c:v>42024</c:v>
                </c:pt>
                <c:pt idx="606">
                  <c:v>42025</c:v>
                </c:pt>
                <c:pt idx="607">
                  <c:v>42026</c:v>
                </c:pt>
                <c:pt idx="608">
                  <c:v>42027</c:v>
                </c:pt>
                <c:pt idx="609">
                  <c:v>42030</c:v>
                </c:pt>
                <c:pt idx="610">
                  <c:v>42031</c:v>
                </c:pt>
                <c:pt idx="611">
                  <c:v>42032</c:v>
                </c:pt>
                <c:pt idx="612">
                  <c:v>42033</c:v>
                </c:pt>
                <c:pt idx="613">
                  <c:v>42034</c:v>
                </c:pt>
                <c:pt idx="614">
                  <c:v>42037</c:v>
                </c:pt>
                <c:pt idx="615">
                  <c:v>42038</c:v>
                </c:pt>
                <c:pt idx="616">
                  <c:v>42039</c:v>
                </c:pt>
                <c:pt idx="617">
                  <c:v>42040</c:v>
                </c:pt>
                <c:pt idx="618">
                  <c:v>42041</c:v>
                </c:pt>
                <c:pt idx="619">
                  <c:v>42044</c:v>
                </c:pt>
                <c:pt idx="620">
                  <c:v>42045</c:v>
                </c:pt>
                <c:pt idx="621">
                  <c:v>42046</c:v>
                </c:pt>
                <c:pt idx="622">
                  <c:v>42047</c:v>
                </c:pt>
                <c:pt idx="623">
                  <c:v>42048</c:v>
                </c:pt>
                <c:pt idx="624">
                  <c:v>42051</c:v>
                </c:pt>
                <c:pt idx="625">
                  <c:v>42052</c:v>
                </c:pt>
                <c:pt idx="626">
                  <c:v>42053</c:v>
                </c:pt>
                <c:pt idx="627">
                  <c:v>42054</c:v>
                </c:pt>
                <c:pt idx="628">
                  <c:v>42058</c:v>
                </c:pt>
                <c:pt idx="629">
                  <c:v>42059</c:v>
                </c:pt>
                <c:pt idx="630">
                  <c:v>42060</c:v>
                </c:pt>
                <c:pt idx="631">
                  <c:v>42061</c:v>
                </c:pt>
                <c:pt idx="632">
                  <c:v>42062</c:v>
                </c:pt>
                <c:pt idx="633">
                  <c:v>42065</c:v>
                </c:pt>
                <c:pt idx="634">
                  <c:v>42066</c:v>
                </c:pt>
                <c:pt idx="635">
                  <c:v>42067</c:v>
                </c:pt>
                <c:pt idx="636">
                  <c:v>42068</c:v>
                </c:pt>
                <c:pt idx="637">
                  <c:v>42072</c:v>
                </c:pt>
                <c:pt idx="638">
                  <c:v>42073</c:v>
                </c:pt>
                <c:pt idx="639">
                  <c:v>42074</c:v>
                </c:pt>
                <c:pt idx="640">
                  <c:v>42075</c:v>
                </c:pt>
                <c:pt idx="641">
                  <c:v>42076</c:v>
                </c:pt>
                <c:pt idx="642">
                  <c:v>42079</c:v>
                </c:pt>
                <c:pt idx="643">
                  <c:v>42080</c:v>
                </c:pt>
                <c:pt idx="644">
                  <c:v>42081</c:v>
                </c:pt>
                <c:pt idx="645">
                  <c:v>42082</c:v>
                </c:pt>
                <c:pt idx="646">
                  <c:v>42083</c:v>
                </c:pt>
                <c:pt idx="647">
                  <c:v>42086</c:v>
                </c:pt>
                <c:pt idx="648">
                  <c:v>42087</c:v>
                </c:pt>
                <c:pt idx="649">
                  <c:v>42088</c:v>
                </c:pt>
                <c:pt idx="650">
                  <c:v>42089</c:v>
                </c:pt>
                <c:pt idx="651">
                  <c:v>42090</c:v>
                </c:pt>
                <c:pt idx="652">
                  <c:v>42093</c:v>
                </c:pt>
                <c:pt idx="653">
                  <c:v>42094</c:v>
                </c:pt>
                <c:pt idx="654">
                  <c:v>42095</c:v>
                </c:pt>
                <c:pt idx="655">
                  <c:v>42096</c:v>
                </c:pt>
                <c:pt idx="656">
                  <c:v>42097</c:v>
                </c:pt>
                <c:pt idx="657">
                  <c:v>42100</c:v>
                </c:pt>
                <c:pt idx="658">
                  <c:v>42101</c:v>
                </c:pt>
                <c:pt idx="659">
                  <c:v>42102</c:v>
                </c:pt>
                <c:pt idx="660">
                  <c:v>42103</c:v>
                </c:pt>
                <c:pt idx="661">
                  <c:v>42104</c:v>
                </c:pt>
                <c:pt idx="662">
                  <c:v>42107</c:v>
                </c:pt>
                <c:pt idx="663">
                  <c:v>42108</c:v>
                </c:pt>
                <c:pt idx="664">
                  <c:v>42109</c:v>
                </c:pt>
                <c:pt idx="665">
                  <c:v>42110</c:v>
                </c:pt>
                <c:pt idx="666">
                  <c:v>42111</c:v>
                </c:pt>
                <c:pt idx="667">
                  <c:v>42114</c:v>
                </c:pt>
                <c:pt idx="668">
                  <c:v>42115</c:v>
                </c:pt>
                <c:pt idx="669">
                  <c:v>42116</c:v>
                </c:pt>
                <c:pt idx="670">
                  <c:v>42117</c:v>
                </c:pt>
                <c:pt idx="671">
                  <c:v>42118</c:v>
                </c:pt>
                <c:pt idx="672">
                  <c:v>42121</c:v>
                </c:pt>
                <c:pt idx="673">
                  <c:v>42122</c:v>
                </c:pt>
                <c:pt idx="674">
                  <c:v>42123</c:v>
                </c:pt>
                <c:pt idx="675">
                  <c:v>42128</c:v>
                </c:pt>
                <c:pt idx="676">
                  <c:v>42129</c:v>
                </c:pt>
                <c:pt idx="677">
                  <c:v>42130</c:v>
                </c:pt>
                <c:pt idx="678">
                  <c:v>42131</c:v>
                </c:pt>
                <c:pt idx="679">
                  <c:v>42135</c:v>
                </c:pt>
                <c:pt idx="680">
                  <c:v>42136</c:v>
                </c:pt>
                <c:pt idx="681">
                  <c:v>42137</c:v>
                </c:pt>
                <c:pt idx="682">
                  <c:v>42138</c:v>
                </c:pt>
                <c:pt idx="683">
                  <c:v>42139</c:v>
                </c:pt>
                <c:pt idx="684">
                  <c:v>42142</c:v>
                </c:pt>
                <c:pt idx="685">
                  <c:v>42143</c:v>
                </c:pt>
                <c:pt idx="686">
                  <c:v>42144</c:v>
                </c:pt>
                <c:pt idx="687">
                  <c:v>42145</c:v>
                </c:pt>
                <c:pt idx="688">
                  <c:v>42146</c:v>
                </c:pt>
                <c:pt idx="689">
                  <c:v>42149</c:v>
                </c:pt>
                <c:pt idx="690">
                  <c:v>42150</c:v>
                </c:pt>
                <c:pt idx="691">
                  <c:v>42151</c:v>
                </c:pt>
                <c:pt idx="692">
                  <c:v>42152</c:v>
                </c:pt>
                <c:pt idx="693">
                  <c:v>42153</c:v>
                </c:pt>
                <c:pt idx="694">
                  <c:v>42156</c:v>
                </c:pt>
                <c:pt idx="695">
                  <c:v>42157</c:v>
                </c:pt>
                <c:pt idx="696">
                  <c:v>42158</c:v>
                </c:pt>
                <c:pt idx="697">
                  <c:v>42159</c:v>
                </c:pt>
                <c:pt idx="698">
                  <c:v>42160</c:v>
                </c:pt>
                <c:pt idx="699">
                  <c:v>42163</c:v>
                </c:pt>
                <c:pt idx="700">
                  <c:v>42164</c:v>
                </c:pt>
                <c:pt idx="701">
                  <c:v>42165</c:v>
                </c:pt>
                <c:pt idx="702">
                  <c:v>42167</c:v>
                </c:pt>
                <c:pt idx="703">
                  <c:v>42170</c:v>
                </c:pt>
                <c:pt idx="704">
                  <c:v>42171</c:v>
                </c:pt>
                <c:pt idx="705">
                  <c:v>42172</c:v>
                </c:pt>
                <c:pt idx="706">
                  <c:v>42173</c:v>
                </c:pt>
                <c:pt idx="707">
                  <c:v>42174</c:v>
                </c:pt>
                <c:pt idx="708">
                  <c:v>42177</c:v>
                </c:pt>
                <c:pt idx="709">
                  <c:v>42178</c:v>
                </c:pt>
                <c:pt idx="710">
                  <c:v>42179</c:v>
                </c:pt>
                <c:pt idx="711">
                  <c:v>42180</c:v>
                </c:pt>
                <c:pt idx="712">
                  <c:v>42181</c:v>
                </c:pt>
                <c:pt idx="713">
                  <c:v>42184</c:v>
                </c:pt>
                <c:pt idx="714">
                  <c:v>42185</c:v>
                </c:pt>
                <c:pt idx="715">
                  <c:v>42186</c:v>
                </c:pt>
                <c:pt idx="716">
                  <c:v>42187</c:v>
                </c:pt>
                <c:pt idx="717">
                  <c:v>42188</c:v>
                </c:pt>
                <c:pt idx="718">
                  <c:v>42191</c:v>
                </c:pt>
                <c:pt idx="719">
                  <c:v>42192</c:v>
                </c:pt>
                <c:pt idx="720">
                  <c:v>42193</c:v>
                </c:pt>
                <c:pt idx="721">
                  <c:v>42194</c:v>
                </c:pt>
                <c:pt idx="722">
                  <c:v>42195</c:v>
                </c:pt>
                <c:pt idx="723">
                  <c:v>42198</c:v>
                </c:pt>
                <c:pt idx="724">
                  <c:v>42199</c:v>
                </c:pt>
                <c:pt idx="725">
                  <c:v>42200</c:v>
                </c:pt>
                <c:pt idx="726">
                  <c:v>42201</c:v>
                </c:pt>
                <c:pt idx="727">
                  <c:v>42202</c:v>
                </c:pt>
                <c:pt idx="728">
                  <c:v>42205</c:v>
                </c:pt>
                <c:pt idx="729">
                  <c:v>42206</c:v>
                </c:pt>
                <c:pt idx="730">
                  <c:v>42207</c:v>
                </c:pt>
                <c:pt idx="731">
                  <c:v>42208</c:v>
                </c:pt>
                <c:pt idx="732">
                  <c:v>42209</c:v>
                </c:pt>
                <c:pt idx="733">
                  <c:v>42212</c:v>
                </c:pt>
                <c:pt idx="734">
                  <c:v>42213</c:v>
                </c:pt>
                <c:pt idx="735">
                  <c:v>42214</c:v>
                </c:pt>
                <c:pt idx="736">
                  <c:v>42215</c:v>
                </c:pt>
                <c:pt idx="737">
                  <c:v>42216</c:v>
                </c:pt>
                <c:pt idx="738">
                  <c:v>42219</c:v>
                </c:pt>
                <c:pt idx="739">
                  <c:v>42220</c:v>
                </c:pt>
                <c:pt idx="740">
                  <c:v>42221</c:v>
                </c:pt>
                <c:pt idx="741">
                  <c:v>42222</c:v>
                </c:pt>
                <c:pt idx="742">
                  <c:v>42223</c:v>
                </c:pt>
                <c:pt idx="743">
                  <c:v>42226</c:v>
                </c:pt>
                <c:pt idx="744">
                  <c:v>42227</c:v>
                </c:pt>
                <c:pt idx="745">
                  <c:v>42228</c:v>
                </c:pt>
                <c:pt idx="746">
                  <c:v>42229</c:v>
                </c:pt>
                <c:pt idx="747">
                  <c:v>42230</c:v>
                </c:pt>
                <c:pt idx="748">
                  <c:v>42233</c:v>
                </c:pt>
                <c:pt idx="749">
                  <c:v>42234</c:v>
                </c:pt>
                <c:pt idx="750">
                  <c:v>42235</c:v>
                </c:pt>
                <c:pt idx="751">
                  <c:v>42236</c:v>
                </c:pt>
                <c:pt idx="752">
                  <c:v>42237</c:v>
                </c:pt>
                <c:pt idx="753">
                  <c:v>42240</c:v>
                </c:pt>
                <c:pt idx="754">
                  <c:v>42241</c:v>
                </c:pt>
                <c:pt idx="755">
                  <c:v>42242</c:v>
                </c:pt>
                <c:pt idx="756">
                  <c:v>42243</c:v>
                </c:pt>
                <c:pt idx="757">
                  <c:v>42244</c:v>
                </c:pt>
                <c:pt idx="758">
                  <c:v>42247</c:v>
                </c:pt>
                <c:pt idx="759">
                  <c:v>42248</c:v>
                </c:pt>
                <c:pt idx="760">
                  <c:v>42249</c:v>
                </c:pt>
                <c:pt idx="761">
                  <c:v>42250</c:v>
                </c:pt>
                <c:pt idx="762">
                  <c:v>42251</c:v>
                </c:pt>
                <c:pt idx="763">
                  <c:v>42254</c:v>
                </c:pt>
                <c:pt idx="764">
                  <c:v>42255</c:v>
                </c:pt>
                <c:pt idx="765">
                  <c:v>42256</c:v>
                </c:pt>
                <c:pt idx="766">
                  <c:v>42257</c:v>
                </c:pt>
                <c:pt idx="767">
                  <c:v>42258</c:v>
                </c:pt>
                <c:pt idx="768">
                  <c:v>42261</c:v>
                </c:pt>
                <c:pt idx="769">
                  <c:v>42262</c:v>
                </c:pt>
                <c:pt idx="770">
                  <c:v>42263</c:v>
                </c:pt>
                <c:pt idx="771">
                  <c:v>42264</c:v>
                </c:pt>
                <c:pt idx="772">
                  <c:v>42265</c:v>
                </c:pt>
                <c:pt idx="773">
                  <c:v>42268</c:v>
                </c:pt>
                <c:pt idx="774">
                  <c:v>42269</c:v>
                </c:pt>
                <c:pt idx="775">
                  <c:v>42270</c:v>
                </c:pt>
                <c:pt idx="776">
                  <c:v>42271</c:v>
                </c:pt>
                <c:pt idx="777">
                  <c:v>42272</c:v>
                </c:pt>
                <c:pt idx="778">
                  <c:v>42275</c:v>
                </c:pt>
                <c:pt idx="779">
                  <c:v>42276</c:v>
                </c:pt>
                <c:pt idx="780">
                  <c:v>42277</c:v>
                </c:pt>
                <c:pt idx="781">
                  <c:v>42278</c:v>
                </c:pt>
                <c:pt idx="782">
                  <c:v>42279</c:v>
                </c:pt>
                <c:pt idx="783">
                  <c:v>42282</c:v>
                </c:pt>
                <c:pt idx="784">
                  <c:v>42283</c:v>
                </c:pt>
                <c:pt idx="785">
                  <c:v>42284</c:v>
                </c:pt>
                <c:pt idx="786">
                  <c:v>42285</c:v>
                </c:pt>
                <c:pt idx="787">
                  <c:v>42286</c:v>
                </c:pt>
                <c:pt idx="788">
                  <c:v>42289</c:v>
                </c:pt>
                <c:pt idx="789">
                  <c:v>42290</c:v>
                </c:pt>
                <c:pt idx="790">
                  <c:v>42291</c:v>
                </c:pt>
                <c:pt idx="791">
                  <c:v>42292</c:v>
                </c:pt>
                <c:pt idx="792">
                  <c:v>42293</c:v>
                </c:pt>
                <c:pt idx="793">
                  <c:v>42296</c:v>
                </c:pt>
                <c:pt idx="794">
                  <c:v>42297</c:v>
                </c:pt>
                <c:pt idx="795">
                  <c:v>42298</c:v>
                </c:pt>
                <c:pt idx="796">
                  <c:v>42299</c:v>
                </c:pt>
                <c:pt idx="797">
                  <c:v>42300</c:v>
                </c:pt>
                <c:pt idx="798">
                  <c:v>42303</c:v>
                </c:pt>
                <c:pt idx="799">
                  <c:v>42304</c:v>
                </c:pt>
                <c:pt idx="800">
                  <c:v>42305</c:v>
                </c:pt>
                <c:pt idx="801">
                  <c:v>42306</c:v>
                </c:pt>
                <c:pt idx="802">
                  <c:v>42307</c:v>
                </c:pt>
                <c:pt idx="803">
                  <c:v>42310</c:v>
                </c:pt>
                <c:pt idx="804">
                  <c:v>42312</c:v>
                </c:pt>
                <c:pt idx="805">
                  <c:v>42313</c:v>
                </c:pt>
                <c:pt idx="806">
                  <c:v>42314</c:v>
                </c:pt>
                <c:pt idx="807">
                  <c:v>42317</c:v>
                </c:pt>
                <c:pt idx="808">
                  <c:v>42318</c:v>
                </c:pt>
                <c:pt idx="809">
                  <c:v>42319</c:v>
                </c:pt>
                <c:pt idx="810">
                  <c:v>42320</c:v>
                </c:pt>
                <c:pt idx="811">
                  <c:v>42321</c:v>
                </c:pt>
                <c:pt idx="812">
                  <c:v>42324</c:v>
                </c:pt>
                <c:pt idx="813">
                  <c:v>42325</c:v>
                </c:pt>
                <c:pt idx="814">
                  <c:v>42326</c:v>
                </c:pt>
                <c:pt idx="815">
                  <c:v>42327</c:v>
                </c:pt>
                <c:pt idx="816">
                  <c:v>42328</c:v>
                </c:pt>
                <c:pt idx="817">
                  <c:v>42331</c:v>
                </c:pt>
                <c:pt idx="818">
                  <c:v>42332</c:v>
                </c:pt>
                <c:pt idx="819">
                  <c:v>42333</c:v>
                </c:pt>
                <c:pt idx="820">
                  <c:v>42334</c:v>
                </c:pt>
                <c:pt idx="821">
                  <c:v>42335</c:v>
                </c:pt>
                <c:pt idx="822">
                  <c:v>42338</c:v>
                </c:pt>
                <c:pt idx="823">
                  <c:v>42339</c:v>
                </c:pt>
                <c:pt idx="824">
                  <c:v>42340</c:v>
                </c:pt>
                <c:pt idx="825">
                  <c:v>42341</c:v>
                </c:pt>
                <c:pt idx="826">
                  <c:v>42342</c:v>
                </c:pt>
                <c:pt idx="827">
                  <c:v>42345</c:v>
                </c:pt>
                <c:pt idx="828">
                  <c:v>42346</c:v>
                </c:pt>
                <c:pt idx="829">
                  <c:v>42347</c:v>
                </c:pt>
                <c:pt idx="830">
                  <c:v>42348</c:v>
                </c:pt>
                <c:pt idx="831">
                  <c:v>42349</c:v>
                </c:pt>
                <c:pt idx="832">
                  <c:v>42352</c:v>
                </c:pt>
                <c:pt idx="833">
                  <c:v>42353</c:v>
                </c:pt>
                <c:pt idx="834">
                  <c:v>42354</c:v>
                </c:pt>
                <c:pt idx="835">
                  <c:v>42355</c:v>
                </c:pt>
                <c:pt idx="836">
                  <c:v>42356</c:v>
                </c:pt>
                <c:pt idx="837">
                  <c:v>42359</c:v>
                </c:pt>
                <c:pt idx="838">
                  <c:v>42360</c:v>
                </c:pt>
                <c:pt idx="839">
                  <c:v>42361</c:v>
                </c:pt>
                <c:pt idx="840">
                  <c:v>42362</c:v>
                </c:pt>
                <c:pt idx="841">
                  <c:v>42363</c:v>
                </c:pt>
                <c:pt idx="842">
                  <c:v>42366</c:v>
                </c:pt>
                <c:pt idx="843">
                  <c:v>42367</c:v>
                </c:pt>
                <c:pt idx="844">
                  <c:v>42368</c:v>
                </c:pt>
                <c:pt idx="845">
                  <c:v>42369</c:v>
                </c:pt>
                <c:pt idx="846">
                  <c:v>42373</c:v>
                </c:pt>
                <c:pt idx="847">
                  <c:v>42374</c:v>
                </c:pt>
                <c:pt idx="848">
                  <c:v>42375</c:v>
                </c:pt>
                <c:pt idx="849">
                  <c:v>42376</c:v>
                </c:pt>
                <c:pt idx="850">
                  <c:v>42377</c:v>
                </c:pt>
                <c:pt idx="851">
                  <c:v>42380</c:v>
                </c:pt>
                <c:pt idx="852">
                  <c:v>42381</c:v>
                </c:pt>
                <c:pt idx="853">
                  <c:v>42382</c:v>
                </c:pt>
                <c:pt idx="854">
                  <c:v>42383</c:v>
                </c:pt>
                <c:pt idx="855">
                  <c:v>42384</c:v>
                </c:pt>
                <c:pt idx="856">
                  <c:v>42387</c:v>
                </c:pt>
              </c:numCache>
            </c:numRef>
          </c:cat>
          <c:val>
            <c:numRef>
              <c:f>data!$E$99:$E$858</c:f>
              <c:numCache>
                <c:formatCode>General</c:formatCode>
                <c:ptCount val="760"/>
                <c:pt idx="0" formatCode="_(* #,##0.00_);_(* \(#,##0.00\);_(* &quot;-&quot;??_);_(@_)">
                  <c:v>8</c:v>
                </c:pt>
                <c:pt idx="252" formatCode="_(* #,##0.00_);_(* \(#,##0.00\);_(* &quot;-&quot;??_);_(@_)">
                  <c:v>20</c:v>
                </c:pt>
                <c:pt idx="500" formatCode="_(* #,##0.00_);_(* \(#,##0.00\);_(* &quot;-&quot;??_);_(@_)">
                  <c:v>40</c:v>
                </c:pt>
                <c:pt idx="748" formatCode="_(* #,##0.00_);_(* \(#,##0.00\);_(* &quot;-&quot;??_);_(@_)">
                  <c:v>55</c:v>
                </c:pt>
              </c:numCache>
            </c:numRef>
          </c:val>
          <c:smooth val="0"/>
          <c:extLst>
            <c:ext xmlns:c16="http://schemas.microsoft.com/office/drawing/2014/chart" uri="{C3380CC4-5D6E-409C-BE32-E72D297353CC}">
              <c16:uniqueId val="{00000006-5A1D-4E71-92C2-430AAEA62D6D}"/>
            </c:ext>
          </c:extLst>
        </c:ser>
        <c:dLbls>
          <c:showLegendKey val="0"/>
          <c:showVal val="0"/>
          <c:showCatName val="0"/>
          <c:showSerName val="0"/>
          <c:showPercent val="0"/>
          <c:showBubbleSize val="0"/>
        </c:dLbls>
        <c:marker val="1"/>
        <c:smooth val="0"/>
        <c:axId val="353229824"/>
        <c:axId val="353228288"/>
      </c:lineChart>
      <c:dateAx>
        <c:axId val="353224960"/>
        <c:scaling>
          <c:orientation val="minMax"/>
          <c:min val="41274"/>
        </c:scaling>
        <c:delete val="0"/>
        <c:axPos val="b"/>
        <c:numFmt formatCode="mm/yyyy" sourceLinked="0"/>
        <c:majorTickMark val="out"/>
        <c:minorTickMark val="none"/>
        <c:tickLblPos val="nextTo"/>
        <c:txPr>
          <a:bodyPr/>
          <a:lstStyle/>
          <a:p>
            <a:pPr>
              <a:defRPr sz="600"/>
            </a:pPr>
            <a:endParaRPr lang="en-US"/>
          </a:p>
        </c:txPr>
        <c:crossAx val="353226752"/>
        <c:crosses val="autoZero"/>
        <c:auto val="1"/>
        <c:lblOffset val="100"/>
        <c:baseTimeUnit val="days"/>
        <c:majorUnit val="1"/>
        <c:majorTimeUnit val="years"/>
        <c:minorUnit val="1"/>
      </c:dateAx>
      <c:valAx>
        <c:axId val="353226752"/>
        <c:scaling>
          <c:orientation val="minMax"/>
          <c:max val="8"/>
          <c:min val="0"/>
        </c:scaling>
        <c:delete val="0"/>
        <c:axPos val="l"/>
        <c:numFmt formatCode="_(* #,##0_);_(* \(#,##0\);_(* &quot;-&quot;_);_(@_)" sourceLinked="0"/>
        <c:majorTickMark val="none"/>
        <c:minorTickMark val="none"/>
        <c:tickLblPos val="nextTo"/>
        <c:spPr>
          <a:ln>
            <a:noFill/>
          </a:ln>
        </c:spPr>
        <c:txPr>
          <a:bodyPr/>
          <a:lstStyle/>
          <a:p>
            <a:pPr>
              <a:defRPr>
                <a:solidFill>
                  <a:schemeClr val="bg1"/>
                </a:solidFill>
              </a:defRPr>
            </a:pPr>
            <a:endParaRPr lang="en-US"/>
          </a:p>
        </c:txPr>
        <c:crossAx val="353224960"/>
        <c:crosses val="autoZero"/>
        <c:crossBetween val="between"/>
        <c:majorUnit val="2"/>
      </c:valAx>
      <c:valAx>
        <c:axId val="353228288"/>
        <c:scaling>
          <c:orientation val="minMax"/>
        </c:scaling>
        <c:delete val="0"/>
        <c:axPos val="r"/>
        <c:numFmt formatCode="General" sourceLinked="1"/>
        <c:majorTickMark val="none"/>
        <c:minorTickMark val="none"/>
        <c:tickLblPos val="nextTo"/>
        <c:spPr>
          <a:ln>
            <a:noFill/>
          </a:ln>
        </c:spPr>
        <c:txPr>
          <a:bodyPr/>
          <a:lstStyle/>
          <a:p>
            <a:pPr>
              <a:defRPr>
                <a:solidFill>
                  <a:schemeClr val="bg1"/>
                </a:solidFill>
              </a:defRPr>
            </a:pPr>
            <a:endParaRPr lang="en-US"/>
          </a:p>
        </c:txPr>
        <c:crossAx val="353229824"/>
        <c:crosses val="max"/>
        <c:crossBetween val="between"/>
      </c:valAx>
      <c:catAx>
        <c:axId val="353229824"/>
        <c:scaling>
          <c:orientation val="minMax"/>
        </c:scaling>
        <c:delete val="1"/>
        <c:axPos val="b"/>
        <c:numFmt formatCode="m/d/yyyy" sourceLinked="1"/>
        <c:majorTickMark val="out"/>
        <c:minorTickMark val="none"/>
        <c:tickLblPos val="nextTo"/>
        <c:crossAx val="353228288"/>
        <c:crosses val="autoZero"/>
        <c:auto val="1"/>
        <c:lblAlgn val="ctr"/>
        <c:lblOffset val="100"/>
        <c:noMultiLvlLbl val="0"/>
      </c:catAx>
    </c:plotArea>
    <c:plotVisOnly val="1"/>
    <c:dispBlanksAs val="gap"/>
    <c:showDLblsOverMax val="0"/>
  </c:chart>
  <c:externalData r:id="rId1">
    <c:autoUpdate val="0"/>
  </c:externalData>
</c:chartSpace>
</file>

<file path=ppt/comments/modernComment_7F3E8F05_271858DC.xml><?xml version="1.0" encoding="utf-8"?>
<p188:cmLst xmlns:a="http://schemas.openxmlformats.org/drawingml/2006/main" xmlns:r="http://schemas.openxmlformats.org/officeDocument/2006/relationships" xmlns:p188="http://schemas.microsoft.com/office/powerpoint/2018/8/main">
  <p188:cm id="{15AAE14D-B068-483B-84C7-A07EDD399D85}" authorId="{CF8EE457-A788-1107-3B21-555A876A93CE}" created="2022-12-17T07:48:27.415">
    <ac:deMkLst xmlns:ac="http://schemas.microsoft.com/office/drawing/2013/main/command">
      <pc:docMk xmlns:pc="http://schemas.microsoft.com/office/powerpoint/2013/main/command"/>
      <pc:sldMk xmlns:pc="http://schemas.microsoft.com/office/powerpoint/2013/main/command" cId="655907036" sldId="2134806277"/>
      <ac:spMk id="4" creationId="{C4133B13-B657-3A61-4CFC-E8D1FD7F40E4}"/>
    </ac:deMkLst>
    <p188:txBody>
      <a:bodyPr/>
      <a:lstStyle/>
      <a:p>
        <a:r>
          <a:rPr lang="en-GB"/>
          <a:t>1. Проверить то же самое ли в РФ
2. добавить ограничения на открытую позицию от капитала</a:t>
        </a:r>
      </a:p>
    </p188:txBody>
  </p188:cm>
</p188:cmLst>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CD595D-C9EF-4E59-8BB9-564A4DD37110}" type="doc">
      <dgm:prSet loTypeId="urn:microsoft.com/office/officeart/2005/8/layout/hierarchy1" loCatId="hierarchy" qsTypeId="urn:microsoft.com/office/officeart/2005/8/quickstyle/simple1" qsCatId="simple" csTypeId="urn:microsoft.com/office/officeart/2005/8/colors/accent3_5" csCatId="accent3" phldr="1"/>
      <dgm:spPr/>
      <dgm:t>
        <a:bodyPr/>
        <a:lstStyle/>
        <a:p>
          <a:endParaRPr lang="en-US"/>
        </a:p>
      </dgm:t>
    </dgm:pt>
    <dgm:pt modelId="{B1C7841A-4278-4531-9A83-ADBB6D3AF996}">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dirty="0"/>
            <a:t>Trading department</a:t>
          </a:r>
        </a:p>
      </dgm:t>
    </dgm:pt>
    <dgm:pt modelId="{7F82BD73-1B97-46BC-BEAC-B11363AB5396}" type="parTrans" cxnId="{DC5A32FF-B182-4B84-9BE2-B0385209A7BE}">
      <dgm:prSet/>
      <dgm:spPr/>
      <dgm:t>
        <a:bodyPr/>
        <a:lstStyle/>
        <a:p>
          <a:endParaRPr lang="en-US"/>
        </a:p>
      </dgm:t>
    </dgm:pt>
    <dgm:pt modelId="{B2491567-238E-4861-8539-B633F48F7093}" type="sibTrans" cxnId="{DC5A32FF-B182-4B84-9BE2-B0385209A7BE}">
      <dgm:prSet/>
      <dgm:spPr/>
      <dgm:t>
        <a:bodyPr/>
        <a:lstStyle/>
        <a:p>
          <a:endParaRPr lang="en-US"/>
        </a:p>
      </dgm:t>
    </dgm:pt>
    <dgm:pt modelId="{E90676F8-2C2E-4812-8DD0-09430FE9008B}">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dirty="0"/>
            <a:t>Desk 1</a:t>
          </a:r>
        </a:p>
      </dgm:t>
    </dgm:pt>
    <dgm:pt modelId="{9E442F48-9A19-46CB-B8C8-FF992E501A72}" type="parTrans" cxnId="{01F49375-B53C-43DA-8652-863F39A5E94F}">
      <dgm:prSet>
        <dgm:style>
          <a:lnRef idx="1">
            <a:schemeClr val="accent3"/>
          </a:lnRef>
          <a:fillRef idx="2">
            <a:schemeClr val="accent3"/>
          </a:fillRef>
          <a:effectRef idx="1">
            <a:schemeClr val="accent3"/>
          </a:effectRef>
          <a:fontRef idx="minor">
            <a:schemeClr val="dk1"/>
          </a:fontRef>
        </dgm:style>
      </dgm:prSet>
      <dgm:spPr/>
      <dgm:t>
        <a:bodyPr/>
        <a:lstStyle/>
        <a:p>
          <a:endParaRPr lang="en-US"/>
        </a:p>
      </dgm:t>
    </dgm:pt>
    <dgm:pt modelId="{F2A8B668-F413-49E8-A633-FAFCDFF65B65}" type="sibTrans" cxnId="{01F49375-B53C-43DA-8652-863F39A5E94F}">
      <dgm:prSet/>
      <dgm:spPr/>
      <dgm:t>
        <a:bodyPr/>
        <a:lstStyle/>
        <a:p>
          <a:endParaRPr lang="en-US"/>
        </a:p>
      </dgm:t>
    </dgm:pt>
    <dgm:pt modelId="{B6C401E0-05CC-433F-B7D8-24E38810E7A5}">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a:t>Portfolio 1</a:t>
          </a:r>
        </a:p>
      </dgm:t>
    </dgm:pt>
    <dgm:pt modelId="{CC5792DD-DBBD-4F49-A9EC-D1EC02E87E16}" type="parTrans" cxnId="{868B1C39-8A7F-4661-B8C3-1772C2552D28}">
      <dgm:prSet>
        <dgm:style>
          <a:lnRef idx="1">
            <a:schemeClr val="accent3"/>
          </a:lnRef>
          <a:fillRef idx="2">
            <a:schemeClr val="accent3"/>
          </a:fillRef>
          <a:effectRef idx="1">
            <a:schemeClr val="accent3"/>
          </a:effectRef>
          <a:fontRef idx="minor">
            <a:schemeClr val="dk1"/>
          </a:fontRef>
        </dgm:style>
      </dgm:prSet>
      <dgm:spPr/>
      <dgm:t>
        <a:bodyPr/>
        <a:lstStyle/>
        <a:p>
          <a:endParaRPr lang="en-US"/>
        </a:p>
      </dgm:t>
    </dgm:pt>
    <dgm:pt modelId="{E7D8A5D5-0CC3-4390-B6AD-9B149C2A8726}" type="sibTrans" cxnId="{868B1C39-8A7F-4661-B8C3-1772C2552D28}">
      <dgm:prSet/>
      <dgm:spPr/>
      <dgm:t>
        <a:bodyPr/>
        <a:lstStyle/>
        <a:p>
          <a:endParaRPr lang="en-US"/>
        </a:p>
      </dgm:t>
    </dgm:pt>
    <dgm:pt modelId="{B5162879-1E84-4D7E-84FC-166F08EBB87A}">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dirty="0"/>
            <a:t>Desk 2</a:t>
          </a:r>
        </a:p>
      </dgm:t>
    </dgm:pt>
    <dgm:pt modelId="{4296CB2F-6668-4A20-BC5A-B9ADE216560C}" type="parTrans" cxnId="{FB9C368D-E86C-4F40-A46B-F917B9A6C8FD}">
      <dgm:prSet>
        <dgm:style>
          <a:lnRef idx="1">
            <a:schemeClr val="accent3"/>
          </a:lnRef>
          <a:fillRef idx="2">
            <a:schemeClr val="accent3"/>
          </a:fillRef>
          <a:effectRef idx="1">
            <a:schemeClr val="accent3"/>
          </a:effectRef>
          <a:fontRef idx="minor">
            <a:schemeClr val="dk1"/>
          </a:fontRef>
        </dgm:style>
      </dgm:prSet>
      <dgm:spPr/>
      <dgm:t>
        <a:bodyPr/>
        <a:lstStyle/>
        <a:p>
          <a:endParaRPr lang="en-US"/>
        </a:p>
      </dgm:t>
    </dgm:pt>
    <dgm:pt modelId="{DB814D9F-0BCF-4F32-9707-E819D1AE2552}" type="sibTrans" cxnId="{FB9C368D-E86C-4F40-A46B-F917B9A6C8FD}">
      <dgm:prSet/>
      <dgm:spPr/>
      <dgm:t>
        <a:bodyPr/>
        <a:lstStyle/>
        <a:p>
          <a:endParaRPr lang="en-US"/>
        </a:p>
      </dgm:t>
    </dgm:pt>
    <dgm:pt modelId="{7AAB7CED-9976-4662-8DC5-B817432F84FB}">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a:t>Portfolio 2</a:t>
          </a:r>
        </a:p>
      </dgm:t>
    </dgm:pt>
    <dgm:pt modelId="{55A4877C-F6D9-4DF2-955F-2EB5C99FDAE1}" type="parTrans" cxnId="{08CEFC60-1971-4A9B-BFD2-7CBAD307311A}">
      <dgm:prSet>
        <dgm:style>
          <a:lnRef idx="1">
            <a:schemeClr val="accent3"/>
          </a:lnRef>
          <a:fillRef idx="2">
            <a:schemeClr val="accent3"/>
          </a:fillRef>
          <a:effectRef idx="1">
            <a:schemeClr val="accent3"/>
          </a:effectRef>
          <a:fontRef idx="minor">
            <a:schemeClr val="dk1"/>
          </a:fontRef>
        </dgm:style>
      </dgm:prSet>
      <dgm:spPr/>
      <dgm:t>
        <a:bodyPr/>
        <a:lstStyle/>
        <a:p>
          <a:endParaRPr lang="en-US"/>
        </a:p>
      </dgm:t>
    </dgm:pt>
    <dgm:pt modelId="{FD4E0535-EADE-438F-8C5A-F45DE9252439}" type="sibTrans" cxnId="{08CEFC60-1971-4A9B-BFD2-7CBAD307311A}">
      <dgm:prSet/>
      <dgm:spPr/>
      <dgm:t>
        <a:bodyPr/>
        <a:lstStyle/>
        <a:p>
          <a:endParaRPr lang="en-US"/>
        </a:p>
      </dgm:t>
    </dgm:pt>
    <dgm:pt modelId="{F1B1E68D-E9D0-4EEE-A210-B2245E9A0FFA}">
      <dgm:prSet>
        <dgm:style>
          <a:lnRef idx="1">
            <a:schemeClr val="accent3"/>
          </a:lnRef>
          <a:fillRef idx="2">
            <a:schemeClr val="accent3"/>
          </a:fillRef>
          <a:effectRef idx="1">
            <a:schemeClr val="accent3"/>
          </a:effectRef>
          <a:fontRef idx="minor">
            <a:schemeClr val="dk1"/>
          </a:fontRef>
        </dgm:style>
      </dgm:prSet>
      <dgm:spPr/>
      <dgm:t>
        <a:bodyPr/>
        <a:lstStyle/>
        <a:p>
          <a:r>
            <a:rPr lang="en-US" dirty="0"/>
            <a:t>Portfolio 3</a:t>
          </a:r>
        </a:p>
      </dgm:t>
    </dgm:pt>
    <dgm:pt modelId="{8E70CDED-533D-412C-B9D6-89B473D22FE0}" type="parTrans" cxnId="{6B5AE51C-B382-4A72-9387-E644627E85A4}">
      <dgm:prSet>
        <dgm:style>
          <a:lnRef idx="1">
            <a:schemeClr val="accent3"/>
          </a:lnRef>
          <a:fillRef idx="2">
            <a:schemeClr val="accent3"/>
          </a:fillRef>
          <a:effectRef idx="1">
            <a:schemeClr val="accent3"/>
          </a:effectRef>
          <a:fontRef idx="minor">
            <a:schemeClr val="dk1"/>
          </a:fontRef>
        </dgm:style>
      </dgm:prSet>
      <dgm:spPr/>
      <dgm:t>
        <a:bodyPr/>
        <a:lstStyle/>
        <a:p>
          <a:endParaRPr lang="en-US"/>
        </a:p>
      </dgm:t>
    </dgm:pt>
    <dgm:pt modelId="{7137402A-D71C-4CDA-84F8-40C5757DB1EB}" type="sibTrans" cxnId="{6B5AE51C-B382-4A72-9387-E644627E85A4}">
      <dgm:prSet/>
      <dgm:spPr/>
      <dgm:t>
        <a:bodyPr/>
        <a:lstStyle/>
        <a:p>
          <a:endParaRPr lang="en-US"/>
        </a:p>
      </dgm:t>
    </dgm:pt>
    <dgm:pt modelId="{2FD931FF-03B5-41AC-BCEE-8A0203F7D6EA}" type="pres">
      <dgm:prSet presAssocID="{37CD595D-C9EF-4E59-8BB9-564A4DD37110}" presName="hierChild1" presStyleCnt="0">
        <dgm:presLayoutVars>
          <dgm:chPref val="1"/>
          <dgm:dir/>
          <dgm:animOne val="branch"/>
          <dgm:animLvl val="lvl"/>
          <dgm:resizeHandles/>
        </dgm:presLayoutVars>
      </dgm:prSet>
      <dgm:spPr/>
    </dgm:pt>
    <dgm:pt modelId="{B0DD612F-CE9F-46B8-A903-75E63F89B872}" type="pres">
      <dgm:prSet presAssocID="{B1C7841A-4278-4531-9A83-ADBB6D3AF996}" presName="hierRoot1" presStyleCnt="0"/>
      <dgm:spPr/>
    </dgm:pt>
    <dgm:pt modelId="{AAF29EC2-DAB5-42E1-8BA7-0E9A627BC9ED}" type="pres">
      <dgm:prSet presAssocID="{B1C7841A-4278-4531-9A83-ADBB6D3AF996}" presName="composite" presStyleCnt="0"/>
      <dgm:spPr/>
    </dgm:pt>
    <dgm:pt modelId="{DAAFF7DF-F6DB-472B-A157-785F95ABEFAF}" type="pres">
      <dgm:prSet presAssocID="{B1C7841A-4278-4531-9A83-ADBB6D3AF996}" presName="background" presStyleLbl="node0" presStyleIdx="0" presStyleCnt="1">
        <dgm:style>
          <a:lnRef idx="1">
            <a:schemeClr val="accent3"/>
          </a:lnRef>
          <a:fillRef idx="2">
            <a:schemeClr val="accent3"/>
          </a:fillRef>
          <a:effectRef idx="1">
            <a:schemeClr val="accent3"/>
          </a:effectRef>
          <a:fontRef idx="minor">
            <a:schemeClr val="dk1"/>
          </a:fontRef>
        </dgm:style>
      </dgm:prSet>
      <dgm:spPr/>
    </dgm:pt>
    <dgm:pt modelId="{B7A80C5D-A53E-4FBD-B07B-33B8F22B2333}" type="pres">
      <dgm:prSet presAssocID="{B1C7841A-4278-4531-9A83-ADBB6D3AF996}" presName="text" presStyleLbl="fgAcc0" presStyleIdx="0" presStyleCnt="1" custScaleX="205965" custScaleY="170919" custLinFactNeighborY="-28918">
        <dgm:presLayoutVars>
          <dgm:chPref val="3"/>
        </dgm:presLayoutVars>
      </dgm:prSet>
      <dgm:spPr/>
    </dgm:pt>
    <dgm:pt modelId="{0C219055-75B3-4BB1-8CB2-6287F840A5FD}" type="pres">
      <dgm:prSet presAssocID="{B1C7841A-4278-4531-9A83-ADBB6D3AF996}" presName="hierChild2" presStyleCnt="0"/>
      <dgm:spPr/>
    </dgm:pt>
    <dgm:pt modelId="{364E99BE-D7CE-451D-8C8D-A69B5E2C1F66}" type="pres">
      <dgm:prSet presAssocID="{9E442F48-9A19-46CB-B8C8-FF992E501A72}" presName="Name10" presStyleLbl="parChTrans1D2" presStyleIdx="0" presStyleCnt="2"/>
      <dgm:spPr/>
    </dgm:pt>
    <dgm:pt modelId="{03A25D89-59A8-4E2F-A147-A15349BAF8A6}" type="pres">
      <dgm:prSet presAssocID="{E90676F8-2C2E-4812-8DD0-09430FE9008B}" presName="hierRoot2" presStyleCnt="0"/>
      <dgm:spPr/>
    </dgm:pt>
    <dgm:pt modelId="{D78F0721-6EFE-413F-A053-092C13B2A93B}" type="pres">
      <dgm:prSet presAssocID="{E90676F8-2C2E-4812-8DD0-09430FE9008B}" presName="composite2" presStyleCnt="0"/>
      <dgm:spPr/>
    </dgm:pt>
    <dgm:pt modelId="{263C95D0-468F-481B-BAE6-018A3F832EF9}" type="pres">
      <dgm:prSet presAssocID="{E90676F8-2C2E-4812-8DD0-09430FE9008B}" presName="background2" presStyleLbl="node2" presStyleIdx="0" presStyleCnt="2">
        <dgm:style>
          <a:lnRef idx="1">
            <a:schemeClr val="accent3"/>
          </a:lnRef>
          <a:fillRef idx="2">
            <a:schemeClr val="accent3"/>
          </a:fillRef>
          <a:effectRef idx="1">
            <a:schemeClr val="accent3"/>
          </a:effectRef>
          <a:fontRef idx="minor">
            <a:schemeClr val="dk1"/>
          </a:fontRef>
        </dgm:style>
      </dgm:prSet>
      <dgm:spPr/>
    </dgm:pt>
    <dgm:pt modelId="{53CB231D-D9F3-428A-B643-1A35036B3E62}" type="pres">
      <dgm:prSet presAssocID="{E90676F8-2C2E-4812-8DD0-09430FE9008B}" presName="text2" presStyleLbl="fgAcc2" presStyleIdx="0" presStyleCnt="2" custScaleX="147369" custScaleY="148381">
        <dgm:presLayoutVars>
          <dgm:chPref val="3"/>
        </dgm:presLayoutVars>
      </dgm:prSet>
      <dgm:spPr/>
    </dgm:pt>
    <dgm:pt modelId="{6B101777-B98D-4CD5-98CF-434F2A4437B4}" type="pres">
      <dgm:prSet presAssocID="{E90676F8-2C2E-4812-8DD0-09430FE9008B}" presName="hierChild3" presStyleCnt="0"/>
      <dgm:spPr/>
    </dgm:pt>
    <dgm:pt modelId="{3A6ACEC0-8EDF-4ED8-8996-810C311A9C21}" type="pres">
      <dgm:prSet presAssocID="{CC5792DD-DBBD-4F49-A9EC-D1EC02E87E16}" presName="Name17" presStyleLbl="parChTrans1D3" presStyleIdx="0" presStyleCnt="3"/>
      <dgm:spPr/>
    </dgm:pt>
    <dgm:pt modelId="{F9DD6771-9E0C-4E7C-94BD-6D2404ADB6F0}" type="pres">
      <dgm:prSet presAssocID="{B6C401E0-05CC-433F-B7D8-24E38810E7A5}" presName="hierRoot3" presStyleCnt="0"/>
      <dgm:spPr/>
    </dgm:pt>
    <dgm:pt modelId="{BB8FB7D6-32A7-4891-80A0-7B21229BC383}" type="pres">
      <dgm:prSet presAssocID="{B6C401E0-05CC-433F-B7D8-24E38810E7A5}" presName="composite3" presStyleCnt="0"/>
      <dgm:spPr/>
    </dgm:pt>
    <dgm:pt modelId="{D50E73FA-C22C-4AFF-BF8F-4DE6FAB8121F}" type="pres">
      <dgm:prSet presAssocID="{B6C401E0-05CC-433F-B7D8-24E38810E7A5}" presName="background3" presStyleLbl="node3" presStyleIdx="0" presStyleCnt="3">
        <dgm:style>
          <a:lnRef idx="1">
            <a:schemeClr val="accent3"/>
          </a:lnRef>
          <a:fillRef idx="2">
            <a:schemeClr val="accent3"/>
          </a:fillRef>
          <a:effectRef idx="1">
            <a:schemeClr val="accent3"/>
          </a:effectRef>
          <a:fontRef idx="minor">
            <a:schemeClr val="dk1"/>
          </a:fontRef>
        </dgm:style>
      </dgm:prSet>
      <dgm:spPr/>
    </dgm:pt>
    <dgm:pt modelId="{7CB43350-C180-4794-8958-BAFDD563648D}" type="pres">
      <dgm:prSet presAssocID="{B6C401E0-05CC-433F-B7D8-24E38810E7A5}" presName="text3" presStyleLbl="fgAcc3" presStyleIdx="0" presStyleCnt="3" custLinFactNeighborY="25100">
        <dgm:presLayoutVars>
          <dgm:chPref val="3"/>
        </dgm:presLayoutVars>
      </dgm:prSet>
      <dgm:spPr/>
    </dgm:pt>
    <dgm:pt modelId="{462BDAC3-9B4E-44AF-89A4-4D12342996BD}" type="pres">
      <dgm:prSet presAssocID="{B6C401E0-05CC-433F-B7D8-24E38810E7A5}" presName="hierChild4" presStyleCnt="0"/>
      <dgm:spPr/>
    </dgm:pt>
    <dgm:pt modelId="{FDBDBDBD-2E4F-4EEC-8110-0738839BFB27}" type="pres">
      <dgm:prSet presAssocID="{4296CB2F-6668-4A20-BC5A-B9ADE216560C}" presName="Name10" presStyleLbl="parChTrans1D2" presStyleIdx="1" presStyleCnt="2"/>
      <dgm:spPr/>
    </dgm:pt>
    <dgm:pt modelId="{2B936462-F277-4560-AF9B-E889E3C2BB5B}" type="pres">
      <dgm:prSet presAssocID="{B5162879-1E84-4D7E-84FC-166F08EBB87A}" presName="hierRoot2" presStyleCnt="0"/>
      <dgm:spPr/>
    </dgm:pt>
    <dgm:pt modelId="{2F8633BA-0421-4B0D-87C3-B44BB5965448}" type="pres">
      <dgm:prSet presAssocID="{B5162879-1E84-4D7E-84FC-166F08EBB87A}" presName="composite2" presStyleCnt="0"/>
      <dgm:spPr/>
    </dgm:pt>
    <dgm:pt modelId="{1A33633A-9B97-4D31-BDB7-3BF777866CDD}" type="pres">
      <dgm:prSet presAssocID="{B5162879-1E84-4D7E-84FC-166F08EBB87A}" presName="background2" presStyleLbl="node2" presStyleIdx="1" presStyleCnt="2">
        <dgm:style>
          <a:lnRef idx="1">
            <a:schemeClr val="accent3"/>
          </a:lnRef>
          <a:fillRef idx="2">
            <a:schemeClr val="accent3"/>
          </a:fillRef>
          <a:effectRef idx="1">
            <a:schemeClr val="accent3"/>
          </a:effectRef>
          <a:fontRef idx="minor">
            <a:schemeClr val="dk1"/>
          </a:fontRef>
        </dgm:style>
      </dgm:prSet>
      <dgm:spPr/>
    </dgm:pt>
    <dgm:pt modelId="{C8A2C624-B73E-4589-8A5E-8DB2C3509F7A}" type="pres">
      <dgm:prSet presAssocID="{B5162879-1E84-4D7E-84FC-166F08EBB87A}" presName="text2" presStyleLbl="fgAcc2" presStyleIdx="1" presStyleCnt="2" custScaleX="147369" custScaleY="148381">
        <dgm:presLayoutVars>
          <dgm:chPref val="3"/>
        </dgm:presLayoutVars>
      </dgm:prSet>
      <dgm:spPr/>
    </dgm:pt>
    <dgm:pt modelId="{683FDF88-D87B-4A5E-975C-E69DFA8DA9EF}" type="pres">
      <dgm:prSet presAssocID="{B5162879-1E84-4D7E-84FC-166F08EBB87A}" presName="hierChild3" presStyleCnt="0"/>
      <dgm:spPr/>
    </dgm:pt>
    <dgm:pt modelId="{CE2C5843-254E-4144-AB1E-7265BD5BCEA5}" type="pres">
      <dgm:prSet presAssocID="{55A4877C-F6D9-4DF2-955F-2EB5C99FDAE1}" presName="Name17" presStyleLbl="parChTrans1D3" presStyleIdx="1" presStyleCnt="3"/>
      <dgm:spPr/>
    </dgm:pt>
    <dgm:pt modelId="{DFA0272D-5B6E-416F-99AB-3F288A13FD9B}" type="pres">
      <dgm:prSet presAssocID="{7AAB7CED-9976-4662-8DC5-B817432F84FB}" presName="hierRoot3" presStyleCnt="0"/>
      <dgm:spPr/>
    </dgm:pt>
    <dgm:pt modelId="{DBA4DF59-C730-476C-9044-810BD34198AD}" type="pres">
      <dgm:prSet presAssocID="{7AAB7CED-9976-4662-8DC5-B817432F84FB}" presName="composite3" presStyleCnt="0"/>
      <dgm:spPr/>
    </dgm:pt>
    <dgm:pt modelId="{61F86D01-E30A-4676-8B4A-B716F48C49F1}" type="pres">
      <dgm:prSet presAssocID="{7AAB7CED-9976-4662-8DC5-B817432F84FB}" presName="background3" presStyleLbl="node3" presStyleIdx="1" presStyleCnt="3">
        <dgm:style>
          <a:lnRef idx="1">
            <a:schemeClr val="accent3"/>
          </a:lnRef>
          <a:fillRef idx="2">
            <a:schemeClr val="accent3"/>
          </a:fillRef>
          <a:effectRef idx="1">
            <a:schemeClr val="accent3"/>
          </a:effectRef>
          <a:fontRef idx="minor">
            <a:schemeClr val="dk1"/>
          </a:fontRef>
        </dgm:style>
      </dgm:prSet>
      <dgm:spPr/>
    </dgm:pt>
    <dgm:pt modelId="{8B5FD59B-825D-434A-A408-6C7E69D0574F}" type="pres">
      <dgm:prSet presAssocID="{7AAB7CED-9976-4662-8DC5-B817432F84FB}" presName="text3" presStyleLbl="fgAcc3" presStyleIdx="1" presStyleCnt="3" custLinFactNeighborY="25100">
        <dgm:presLayoutVars>
          <dgm:chPref val="3"/>
        </dgm:presLayoutVars>
      </dgm:prSet>
      <dgm:spPr/>
    </dgm:pt>
    <dgm:pt modelId="{5D600329-0CCE-4C41-B4CC-9D6A7877FF49}" type="pres">
      <dgm:prSet presAssocID="{7AAB7CED-9976-4662-8DC5-B817432F84FB}" presName="hierChild4" presStyleCnt="0"/>
      <dgm:spPr/>
    </dgm:pt>
    <dgm:pt modelId="{966A2F61-F537-4BEA-8569-58F4EC9B5E64}" type="pres">
      <dgm:prSet presAssocID="{8E70CDED-533D-412C-B9D6-89B473D22FE0}" presName="Name17" presStyleLbl="parChTrans1D3" presStyleIdx="2" presStyleCnt="3"/>
      <dgm:spPr/>
    </dgm:pt>
    <dgm:pt modelId="{EAE4D5C7-3055-4986-88A6-A87656452F92}" type="pres">
      <dgm:prSet presAssocID="{F1B1E68D-E9D0-4EEE-A210-B2245E9A0FFA}" presName="hierRoot3" presStyleCnt="0"/>
      <dgm:spPr/>
    </dgm:pt>
    <dgm:pt modelId="{17D0ECBE-1B51-43B0-8167-71F1AA4E588A}" type="pres">
      <dgm:prSet presAssocID="{F1B1E68D-E9D0-4EEE-A210-B2245E9A0FFA}" presName="composite3" presStyleCnt="0"/>
      <dgm:spPr/>
    </dgm:pt>
    <dgm:pt modelId="{48B01B3C-F89D-47CB-9147-46A2146A0922}" type="pres">
      <dgm:prSet presAssocID="{F1B1E68D-E9D0-4EEE-A210-B2245E9A0FFA}" presName="background3" presStyleLbl="node3" presStyleIdx="2" presStyleCnt="3">
        <dgm:style>
          <a:lnRef idx="1">
            <a:schemeClr val="accent3"/>
          </a:lnRef>
          <a:fillRef idx="2">
            <a:schemeClr val="accent3"/>
          </a:fillRef>
          <a:effectRef idx="1">
            <a:schemeClr val="accent3"/>
          </a:effectRef>
          <a:fontRef idx="minor">
            <a:schemeClr val="dk1"/>
          </a:fontRef>
        </dgm:style>
      </dgm:prSet>
      <dgm:spPr/>
    </dgm:pt>
    <dgm:pt modelId="{0BC43327-653E-4322-A116-32CA26816674}" type="pres">
      <dgm:prSet presAssocID="{F1B1E68D-E9D0-4EEE-A210-B2245E9A0FFA}" presName="text3" presStyleLbl="fgAcc3" presStyleIdx="2" presStyleCnt="3" custLinFactNeighborY="25100">
        <dgm:presLayoutVars>
          <dgm:chPref val="3"/>
        </dgm:presLayoutVars>
      </dgm:prSet>
      <dgm:spPr/>
    </dgm:pt>
    <dgm:pt modelId="{71A0E034-46EE-479A-882D-5CD4CEC2B46B}" type="pres">
      <dgm:prSet presAssocID="{F1B1E68D-E9D0-4EEE-A210-B2245E9A0FFA}" presName="hierChild4" presStyleCnt="0"/>
      <dgm:spPr/>
    </dgm:pt>
  </dgm:ptLst>
  <dgm:cxnLst>
    <dgm:cxn modelId="{6B5AE51C-B382-4A72-9387-E644627E85A4}" srcId="{B5162879-1E84-4D7E-84FC-166F08EBB87A}" destId="{F1B1E68D-E9D0-4EEE-A210-B2245E9A0FFA}" srcOrd="1" destOrd="0" parTransId="{8E70CDED-533D-412C-B9D6-89B473D22FE0}" sibTransId="{7137402A-D71C-4CDA-84F8-40C5757DB1EB}"/>
    <dgm:cxn modelId="{D106FE25-F61A-4316-AF9D-8FC9EDC9F4CE}" type="presOf" srcId="{8E70CDED-533D-412C-B9D6-89B473D22FE0}" destId="{966A2F61-F537-4BEA-8569-58F4EC9B5E64}" srcOrd="0" destOrd="0" presId="urn:microsoft.com/office/officeart/2005/8/layout/hierarchy1"/>
    <dgm:cxn modelId="{868B1C39-8A7F-4661-B8C3-1772C2552D28}" srcId="{E90676F8-2C2E-4812-8DD0-09430FE9008B}" destId="{B6C401E0-05CC-433F-B7D8-24E38810E7A5}" srcOrd="0" destOrd="0" parTransId="{CC5792DD-DBBD-4F49-A9EC-D1EC02E87E16}" sibTransId="{E7D8A5D5-0CC3-4390-B6AD-9B149C2A8726}"/>
    <dgm:cxn modelId="{33CCA95D-4699-46CC-98F6-EDCB19930DBD}" type="presOf" srcId="{F1B1E68D-E9D0-4EEE-A210-B2245E9A0FFA}" destId="{0BC43327-653E-4322-A116-32CA26816674}" srcOrd="0" destOrd="0" presId="urn:microsoft.com/office/officeart/2005/8/layout/hierarchy1"/>
    <dgm:cxn modelId="{08CEFC60-1971-4A9B-BFD2-7CBAD307311A}" srcId="{B5162879-1E84-4D7E-84FC-166F08EBB87A}" destId="{7AAB7CED-9976-4662-8DC5-B817432F84FB}" srcOrd="0" destOrd="0" parTransId="{55A4877C-F6D9-4DF2-955F-2EB5C99FDAE1}" sibTransId="{FD4E0535-EADE-438F-8C5A-F45DE9252439}"/>
    <dgm:cxn modelId="{6C94B163-DD33-4230-84B3-048E55C106CA}" type="presOf" srcId="{E90676F8-2C2E-4812-8DD0-09430FE9008B}" destId="{53CB231D-D9F3-428A-B643-1A35036B3E62}" srcOrd="0" destOrd="0" presId="urn:microsoft.com/office/officeart/2005/8/layout/hierarchy1"/>
    <dgm:cxn modelId="{368A9C71-EB7C-4619-8BD7-8257931C30B8}" type="presOf" srcId="{4296CB2F-6668-4A20-BC5A-B9ADE216560C}" destId="{FDBDBDBD-2E4F-4EEC-8110-0738839BFB27}" srcOrd="0" destOrd="0" presId="urn:microsoft.com/office/officeart/2005/8/layout/hierarchy1"/>
    <dgm:cxn modelId="{01F49375-B53C-43DA-8652-863F39A5E94F}" srcId="{B1C7841A-4278-4531-9A83-ADBB6D3AF996}" destId="{E90676F8-2C2E-4812-8DD0-09430FE9008B}" srcOrd="0" destOrd="0" parTransId="{9E442F48-9A19-46CB-B8C8-FF992E501A72}" sibTransId="{F2A8B668-F413-49E8-A633-FAFCDFF65B65}"/>
    <dgm:cxn modelId="{322CD958-687A-4DC9-8A4C-DCD6EE9B63B0}" type="presOf" srcId="{55A4877C-F6D9-4DF2-955F-2EB5C99FDAE1}" destId="{CE2C5843-254E-4144-AB1E-7265BD5BCEA5}" srcOrd="0" destOrd="0" presId="urn:microsoft.com/office/officeart/2005/8/layout/hierarchy1"/>
    <dgm:cxn modelId="{DFDC068D-197F-47B6-BFDE-70D64263FB3D}" type="presOf" srcId="{37CD595D-C9EF-4E59-8BB9-564A4DD37110}" destId="{2FD931FF-03B5-41AC-BCEE-8A0203F7D6EA}" srcOrd="0" destOrd="0" presId="urn:microsoft.com/office/officeart/2005/8/layout/hierarchy1"/>
    <dgm:cxn modelId="{FB9C368D-E86C-4F40-A46B-F917B9A6C8FD}" srcId="{B1C7841A-4278-4531-9A83-ADBB6D3AF996}" destId="{B5162879-1E84-4D7E-84FC-166F08EBB87A}" srcOrd="1" destOrd="0" parTransId="{4296CB2F-6668-4A20-BC5A-B9ADE216560C}" sibTransId="{DB814D9F-0BCF-4F32-9707-E819D1AE2552}"/>
    <dgm:cxn modelId="{6F784499-5795-40BE-A3F8-563BB1160978}" type="presOf" srcId="{B6C401E0-05CC-433F-B7D8-24E38810E7A5}" destId="{7CB43350-C180-4794-8958-BAFDD563648D}" srcOrd="0" destOrd="0" presId="urn:microsoft.com/office/officeart/2005/8/layout/hierarchy1"/>
    <dgm:cxn modelId="{C04669A6-F142-463F-AFD1-52194CC32F7C}" type="presOf" srcId="{9E442F48-9A19-46CB-B8C8-FF992E501A72}" destId="{364E99BE-D7CE-451D-8C8D-A69B5E2C1F66}" srcOrd="0" destOrd="0" presId="urn:microsoft.com/office/officeart/2005/8/layout/hierarchy1"/>
    <dgm:cxn modelId="{6419DCD2-BCF6-410F-B21C-CFED9F4609EA}" type="presOf" srcId="{CC5792DD-DBBD-4F49-A9EC-D1EC02E87E16}" destId="{3A6ACEC0-8EDF-4ED8-8996-810C311A9C21}" srcOrd="0" destOrd="0" presId="urn:microsoft.com/office/officeart/2005/8/layout/hierarchy1"/>
    <dgm:cxn modelId="{58855CE1-EB4E-4290-93A3-1666A6C95A93}" type="presOf" srcId="{B5162879-1E84-4D7E-84FC-166F08EBB87A}" destId="{C8A2C624-B73E-4589-8A5E-8DB2C3509F7A}" srcOrd="0" destOrd="0" presId="urn:microsoft.com/office/officeart/2005/8/layout/hierarchy1"/>
    <dgm:cxn modelId="{10CCD4E3-0DD0-48AD-8F0A-A5DFAE1C7A6A}" type="presOf" srcId="{7AAB7CED-9976-4662-8DC5-B817432F84FB}" destId="{8B5FD59B-825D-434A-A408-6C7E69D0574F}" srcOrd="0" destOrd="0" presId="urn:microsoft.com/office/officeart/2005/8/layout/hierarchy1"/>
    <dgm:cxn modelId="{3CA807E9-0310-43FD-9D1A-455F9D48B730}" type="presOf" srcId="{B1C7841A-4278-4531-9A83-ADBB6D3AF996}" destId="{B7A80C5D-A53E-4FBD-B07B-33B8F22B2333}" srcOrd="0" destOrd="0" presId="urn:microsoft.com/office/officeart/2005/8/layout/hierarchy1"/>
    <dgm:cxn modelId="{DC5A32FF-B182-4B84-9BE2-B0385209A7BE}" srcId="{37CD595D-C9EF-4E59-8BB9-564A4DD37110}" destId="{B1C7841A-4278-4531-9A83-ADBB6D3AF996}" srcOrd="0" destOrd="0" parTransId="{7F82BD73-1B97-46BC-BEAC-B11363AB5396}" sibTransId="{B2491567-238E-4861-8539-B633F48F7093}"/>
    <dgm:cxn modelId="{A3E24591-85DC-4DCA-A89C-BDBB175483E4}" type="presParOf" srcId="{2FD931FF-03B5-41AC-BCEE-8A0203F7D6EA}" destId="{B0DD612F-CE9F-46B8-A903-75E63F89B872}" srcOrd="0" destOrd="0" presId="urn:microsoft.com/office/officeart/2005/8/layout/hierarchy1"/>
    <dgm:cxn modelId="{B32C21EF-D981-4109-A59A-9AF3E9DD13B6}" type="presParOf" srcId="{B0DD612F-CE9F-46B8-A903-75E63F89B872}" destId="{AAF29EC2-DAB5-42E1-8BA7-0E9A627BC9ED}" srcOrd="0" destOrd="0" presId="urn:microsoft.com/office/officeart/2005/8/layout/hierarchy1"/>
    <dgm:cxn modelId="{20965BD6-A7E0-4706-8EBE-1FBBB9CF0A5E}" type="presParOf" srcId="{AAF29EC2-DAB5-42E1-8BA7-0E9A627BC9ED}" destId="{DAAFF7DF-F6DB-472B-A157-785F95ABEFAF}" srcOrd="0" destOrd="0" presId="urn:microsoft.com/office/officeart/2005/8/layout/hierarchy1"/>
    <dgm:cxn modelId="{E147F20B-E17A-42D7-B0F1-94A095B83784}" type="presParOf" srcId="{AAF29EC2-DAB5-42E1-8BA7-0E9A627BC9ED}" destId="{B7A80C5D-A53E-4FBD-B07B-33B8F22B2333}" srcOrd="1" destOrd="0" presId="urn:microsoft.com/office/officeart/2005/8/layout/hierarchy1"/>
    <dgm:cxn modelId="{D355525A-AD7B-440E-A1B0-155AC9F8DF66}" type="presParOf" srcId="{B0DD612F-CE9F-46B8-A903-75E63F89B872}" destId="{0C219055-75B3-4BB1-8CB2-6287F840A5FD}" srcOrd="1" destOrd="0" presId="urn:microsoft.com/office/officeart/2005/8/layout/hierarchy1"/>
    <dgm:cxn modelId="{0A137188-B395-45B9-9273-5E00785E7B49}" type="presParOf" srcId="{0C219055-75B3-4BB1-8CB2-6287F840A5FD}" destId="{364E99BE-D7CE-451D-8C8D-A69B5E2C1F66}" srcOrd="0" destOrd="0" presId="urn:microsoft.com/office/officeart/2005/8/layout/hierarchy1"/>
    <dgm:cxn modelId="{B3E0520E-C498-42BD-B465-90FBECA1BA18}" type="presParOf" srcId="{0C219055-75B3-4BB1-8CB2-6287F840A5FD}" destId="{03A25D89-59A8-4E2F-A147-A15349BAF8A6}" srcOrd="1" destOrd="0" presId="urn:microsoft.com/office/officeart/2005/8/layout/hierarchy1"/>
    <dgm:cxn modelId="{3D0D17D8-A69C-4E65-AB4F-59AB1003CC2B}" type="presParOf" srcId="{03A25D89-59A8-4E2F-A147-A15349BAF8A6}" destId="{D78F0721-6EFE-413F-A053-092C13B2A93B}" srcOrd="0" destOrd="0" presId="urn:microsoft.com/office/officeart/2005/8/layout/hierarchy1"/>
    <dgm:cxn modelId="{ABD15C14-AC00-445E-9312-11478685EFDD}" type="presParOf" srcId="{D78F0721-6EFE-413F-A053-092C13B2A93B}" destId="{263C95D0-468F-481B-BAE6-018A3F832EF9}" srcOrd="0" destOrd="0" presId="urn:microsoft.com/office/officeart/2005/8/layout/hierarchy1"/>
    <dgm:cxn modelId="{9AFB225F-C19B-4FC0-953F-801258125D79}" type="presParOf" srcId="{D78F0721-6EFE-413F-A053-092C13B2A93B}" destId="{53CB231D-D9F3-428A-B643-1A35036B3E62}" srcOrd="1" destOrd="0" presId="urn:microsoft.com/office/officeart/2005/8/layout/hierarchy1"/>
    <dgm:cxn modelId="{3E4F034C-7767-44F8-909F-508B90A9F2D9}" type="presParOf" srcId="{03A25D89-59A8-4E2F-A147-A15349BAF8A6}" destId="{6B101777-B98D-4CD5-98CF-434F2A4437B4}" srcOrd="1" destOrd="0" presId="urn:microsoft.com/office/officeart/2005/8/layout/hierarchy1"/>
    <dgm:cxn modelId="{0EE1961C-B4E2-4DBC-83C3-2E93FB237153}" type="presParOf" srcId="{6B101777-B98D-4CD5-98CF-434F2A4437B4}" destId="{3A6ACEC0-8EDF-4ED8-8996-810C311A9C21}" srcOrd="0" destOrd="0" presId="urn:microsoft.com/office/officeart/2005/8/layout/hierarchy1"/>
    <dgm:cxn modelId="{099F01E9-BB6E-465E-819A-FD12681AFF47}" type="presParOf" srcId="{6B101777-B98D-4CD5-98CF-434F2A4437B4}" destId="{F9DD6771-9E0C-4E7C-94BD-6D2404ADB6F0}" srcOrd="1" destOrd="0" presId="urn:microsoft.com/office/officeart/2005/8/layout/hierarchy1"/>
    <dgm:cxn modelId="{497A4371-F53D-40D3-B368-73C5E0C01F6F}" type="presParOf" srcId="{F9DD6771-9E0C-4E7C-94BD-6D2404ADB6F0}" destId="{BB8FB7D6-32A7-4891-80A0-7B21229BC383}" srcOrd="0" destOrd="0" presId="urn:microsoft.com/office/officeart/2005/8/layout/hierarchy1"/>
    <dgm:cxn modelId="{43D1572A-AB5E-4F76-9F88-063A6493610F}" type="presParOf" srcId="{BB8FB7D6-32A7-4891-80A0-7B21229BC383}" destId="{D50E73FA-C22C-4AFF-BF8F-4DE6FAB8121F}" srcOrd="0" destOrd="0" presId="urn:microsoft.com/office/officeart/2005/8/layout/hierarchy1"/>
    <dgm:cxn modelId="{F66CCC22-F99F-4870-97B7-4A66E6F48A1A}" type="presParOf" srcId="{BB8FB7D6-32A7-4891-80A0-7B21229BC383}" destId="{7CB43350-C180-4794-8958-BAFDD563648D}" srcOrd="1" destOrd="0" presId="urn:microsoft.com/office/officeart/2005/8/layout/hierarchy1"/>
    <dgm:cxn modelId="{92E5ABE6-0BF0-4FB4-BFC8-ECED4528555E}" type="presParOf" srcId="{F9DD6771-9E0C-4E7C-94BD-6D2404ADB6F0}" destId="{462BDAC3-9B4E-44AF-89A4-4D12342996BD}" srcOrd="1" destOrd="0" presId="urn:microsoft.com/office/officeart/2005/8/layout/hierarchy1"/>
    <dgm:cxn modelId="{F62D6695-497D-4C61-B53A-86BF1F20E7D2}" type="presParOf" srcId="{0C219055-75B3-4BB1-8CB2-6287F840A5FD}" destId="{FDBDBDBD-2E4F-4EEC-8110-0738839BFB27}" srcOrd="2" destOrd="0" presId="urn:microsoft.com/office/officeart/2005/8/layout/hierarchy1"/>
    <dgm:cxn modelId="{13E01D52-BD1E-4F0F-980E-2F667471FE78}" type="presParOf" srcId="{0C219055-75B3-4BB1-8CB2-6287F840A5FD}" destId="{2B936462-F277-4560-AF9B-E889E3C2BB5B}" srcOrd="3" destOrd="0" presId="urn:microsoft.com/office/officeart/2005/8/layout/hierarchy1"/>
    <dgm:cxn modelId="{469EBB60-5409-4EFE-8B21-3715FCE40D6A}" type="presParOf" srcId="{2B936462-F277-4560-AF9B-E889E3C2BB5B}" destId="{2F8633BA-0421-4B0D-87C3-B44BB5965448}" srcOrd="0" destOrd="0" presId="urn:microsoft.com/office/officeart/2005/8/layout/hierarchy1"/>
    <dgm:cxn modelId="{5C894C8F-80D5-461E-84A8-B3E03778B63D}" type="presParOf" srcId="{2F8633BA-0421-4B0D-87C3-B44BB5965448}" destId="{1A33633A-9B97-4D31-BDB7-3BF777866CDD}" srcOrd="0" destOrd="0" presId="urn:microsoft.com/office/officeart/2005/8/layout/hierarchy1"/>
    <dgm:cxn modelId="{9A61C693-FE64-4EB0-BE6E-27DC2057D7F0}" type="presParOf" srcId="{2F8633BA-0421-4B0D-87C3-B44BB5965448}" destId="{C8A2C624-B73E-4589-8A5E-8DB2C3509F7A}" srcOrd="1" destOrd="0" presId="urn:microsoft.com/office/officeart/2005/8/layout/hierarchy1"/>
    <dgm:cxn modelId="{101198B1-3424-442C-B639-C62C4EE2D6EE}" type="presParOf" srcId="{2B936462-F277-4560-AF9B-E889E3C2BB5B}" destId="{683FDF88-D87B-4A5E-975C-E69DFA8DA9EF}" srcOrd="1" destOrd="0" presId="urn:microsoft.com/office/officeart/2005/8/layout/hierarchy1"/>
    <dgm:cxn modelId="{EC0C358F-81C0-44BE-A498-B8BB65089407}" type="presParOf" srcId="{683FDF88-D87B-4A5E-975C-E69DFA8DA9EF}" destId="{CE2C5843-254E-4144-AB1E-7265BD5BCEA5}" srcOrd="0" destOrd="0" presId="urn:microsoft.com/office/officeart/2005/8/layout/hierarchy1"/>
    <dgm:cxn modelId="{DAF0E951-6FC8-4A9F-BCF5-F5763594EF6D}" type="presParOf" srcId="{683FDF88-D87B-4A5E-975C-E69DFA8DA9EF}" destId="{DFA0272D-5B6E-416F-99AB-3F288A13FD9B}" srcOrd="1" destOrd="0" presId="urn:microsoft.com/office/officeart/2005/8/layout/hierarchy1"/>
    <dgm:cxn modelId="{13631D30-C0C7-4D55-A3C5-B21064A7BE16}" type="presParOf" srcId="{DFA0272D-5B6E-416F-99AB-3F288A13FD9B}" destId="{DBA4DF59-C730-476C-9044-810BD34198AD}" srcOrd="0" destOrd="0" presId="urn:microsoft.com/office/officeart/2005/8/layout/hierarchy1"/>
    <dgm:cxn modelId="{23B42697-6742-48D4-8D76-936335C4F6D2}" type="presParOf" srcId="{DBA4DF59-C730-476C-9044-810BD34198AD}" destId="{61F86D01-E30A-4676-8B4A-B716F48C49F1}" srcOrd="0" destOrd="0" presId="urn:microsoft.com/office/officeart/2005/8/layout/hierarchy1"/>
    <dgm:cxn modelId="{053008F5-8D85-409F-AF5B-BC6EAC768F6B}" type="presParOf" srcId="{DBA4DF59-C730-476C-9044-810BD34198AD}" destId="{8B5FD59B-825D-434A-A408-6C7E69D0574F}" srcOrd="1" destOrd="0" presId="urn:microsoft.com/office/officeart/2005/8/layout/hierarchy1"/>
    <dgm:cxn modelId="{5EC6F9D7-D343-4C38-9A48-8D8F5332758B}" type="presParOf" srcId="{DFA0272D-5B6E-416F-99AB-3F288A13FD9B}" destId="{5D600329-0CCE-4C41-B4CC-9D6A7877FF49}" srcOrd="1" destOrd="0" presId="urn:microsoft.com/office/officeart/2005/8/layout/hierarchy1"/>
    <dgm:cxn modelId="{4384BE29-CA4A-449B-BA01-E4C9ED812EA2}" type="presParOf" srcId="{683FDF88-D87B-4A5E-975C-E69DFA8DA9EF}" destId="{966A2F61-F537-4BEA-8569-58F4EC9B5E64}" srcOrd="2" destOrd="0" presId="urn:microsoft.com/office/officeart/2005/8/layout/hierarchy1"/>
    <dgm:cxn modelId="{7368DE50-F141-48B3-8FF4-8D121FC5B6A7}" type="presParOf" srcId="{683FDF88-D87B-4A5E-975C-E69DFA8DA9EF}" destId="{EAE4D5C7-3055-4986-88A6-A87656452F92}" srcOrd="3" destOrd="0" presId="urn:microsoft.com/office/officeart/2005/8/layout/hierarchy1"/>
    <dgm:cxn modelId="{3DF35211-5B64-4307-9446-F0D3B12F1BAB}" type="presParOf" srcId="{EAE4D5C7-3055-4986-88A6-A87656452F92}" destId="{17D0ECBE-1B51-43B0-8167-71F1AA4E588A}" srcOrd="0" destOrd="0" presId="urn:microsoft.com/office/officeart/2005/8/layout/hierarchy1"/>
    <dgm:cxn modelId="{E730E108-C0C7-48B9-946F-598216DC94EC}" type="presParOf" srcId="{17D0ECBE-1B51-43B0-8167-71F1AA4E588A}" destId="{48B01B3C-F89D-47CB-9147-46A2146A0922}" srcOrd="0" destOrd="0" presId="urn:microsoft.com/office/officeart/2005/8/layout/hierarchy1"/>
    <dgm:cxn modelId="{27EDC669-51CF-412A-A105-5375D48D6021}" type="presParOf" srcId="{17D0ECBE-1B51-43B0-8167-71F1AA4E588A}" destId="{0BC43327-653E-4322-A116-32CA26816674}" srcOrd="1" destOrd="0" presId="urn:microsoft.com/office/officeart/2005/8/layout/hierarchy1"/>
    <dgm:cxn modelId="{343F51EA-9880-4753-B8B4-1BD0A901E86D}" type="presParOf" srcId="{EAE4D5C7-3055-4986-88A6-A87656452F92}" destId="{71A0E034-46EE-479A-882D-5CD4CEC2B46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A2F61-F537-4BEA-8569-58F4EC9B5E64}">
      <dsp:nvSpPr>
        <dsp:cNvPr id="0" name=""/>
        <dsp:cNvSpPr/>
      </dsp:nvSpPr>
      <dsp:spPr>
        <a:xfrm>
          <a:off x="2472557" y="2666737"/>
          <a:ext cx="587877" cy="433101"/>
        </a:xfrm>
        <a:custGeom>
          <a:avLst/>
          <a:gdLst/>
          <a:ahLst/>
          <a:cxnLst/>
          <a:rect l="0" t="0" r="0" b="0"/>
          <a:pathLst>
            <a:path>
              <a:moveTo>
                <a:pt x="0" y="0"/>
              </a:moveTo>
              <a:lnTo>
                <a:pt x="0" y="343984"/>
              </a:lnTo>
              <a:lnTo>
                <a:pt x="587877" y="343984"/>
              </a:lnTo>
              <a:lnTo>
                <a:pt x="587877" y="433101"/>
              </a:lnTo>
            </a:path>
          </a:pathLst>
        </a:custGeom>
        <a:no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CE2C5843-254E-4144-AB1E-7265BD5BCEA5}">
      <dsp:nvSpPr>
        <dsp:cNvPr id="0" name=""/>
        <dsp:cNvSpPr/>
      </dsp:nvSpPr>
      <dsp:spPr>
        <a:xfrm>
          <a:off x="1884679" y="2666737"/>
          <a:ext cx="587877" cy="433101"/>
        </a:xfrm>
        <a:custGeom>
          <a:avLst/>
          <a:gdLst/>
          <a:ahLst/>
          <a:cxnLst/>
          <a:rect l="0" t="0" r="0" b="0"/>
          <a:pathLst>
            <a:path>
              <a:moveTo>
                <a:pt x="587877" y="0"/>
              </a:moveTo>
              <a:lnTo>
                <a:pt x="587877" y="343984"/>
              </a:lnTo>
              <a:lnTo>
                <a:pt x="0" y="343984"/>
              </a:lnTo>
              <a:lnTo>
                <a:pt x="0" y="433101"/>
              </a:lnTo>
            </a:path>
          </a:pathLst>
        </a:custGeom>
        <a:no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FDBDBDBD-2E4F-4EEC-8110-0738839BFB27}">
      <dsp:nvSpPr>
        <dsp:cNvPr id="0" name=""/>
        <dsp:cNvSpPr/>
      </dsp:nvSpPr>
      <dsp:spPr>
        <a:xfrm>
          <a:off x="1590740" y="1303915"/>
          <a:ext cx="881816" cy="456424"/>
        </a:xfrm>
        <a:custGeom>
          <a:avLst/>
          <a:gdLst/>
          <a:ahLst/>
          <a:cxnLst/>
          <a:rect l="0" t="0" r="0" b="0"/>
          <a:pathLst>
            <a:path>
              <a:moveTo>
                <a:pt x="0" y="0"/>
              </a:moveTo>
              <a:lnTo>
                <a:pt x="0" y="367307"/>
              </a:lnTo>
              <a:lnTo>
                <a:pt x="881816" y="367307"/>
              </a:lnTo>
              <a:lnTo>
                <a:pt x="881816" y="456424"/>
              </a:lnTo>
            </a:path>
          </a:pathLst>
        </a:custGeom>
        <a:no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3A6ACEC0-8EDF-4ED8-8996-810C311A9C21}">
      <dsp:nvSpPr>
        <dsp:cNvPr id="0" name=""/>
        <dsp:cNvSpPr/>
      </dsp:nvSpPr>
      <dsp:spPr>
        <a:xfrm>
          <a:off x="663203" y="2666737"/>
          <a:ext cx="91440" cy="433101"/>
        </a:xfrm>
        <a:custGeom>
          <a:avLst/>
          <a:gdLst/>
          <a:ahLst/>
          <a:cxnLst/>
          <a:rect l="0" t="0" r="0" b="0"/>
          <a:pathLst>
            <a:path>
              <a:moveTo>
                <a:pt x="45720" y="0"/>
              </a:moveTo>
              <a:lnTo>
                <a:pt x="45720" y="433101"/>
              </a:lnTo>
            </a:path>
          </a:pathLst>
        </a:custGeom>
        <a:no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364E99BE-D7CE-451D-8C8D-A69B5E2C1F66}">
      <dsp:nvSpPr>
        <dsp:cNvPr id="0" name=""/>
        <dsp:cNvSpPr/>
      </dsp:nvSpPr>
      <dsp:spPr>
        <a:xfrm>
          <a:off x="708923" y="1303915"/>
          <a:ext cx="881816" cy="456424"/>
        </a:xfrm>
        <a:custGeom>
          <a:avLst/>
          <a:gdLst/>
          <a:ahLst/>
          <a:cxnLst/>
          <a:rect l="0" t="0" r="0" b="0"/>
          <a:pathLst>
            <a:path>
              <a:moveTo>
                <a:pt x="881816" y="0"/>
              </a:moveTo>
              <a:lnTo>
                <a:pt x="881816" y="367307"/>
              </a:lnTo>
              <a:lnTo>
                <a:pt x="0" y="367307"/>
              </a:lnTo>
              <a:lnTo>
                <a:pt x="0" y="456424"/>
              </a:lnTo>
            </a:path>
          </a:pathLst>
        </a:custGeom>
        <a:no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DAAFF7DF-F6DB-472B-A157-785F95ABEFAF}">
      <dsp:nvSpPr>
        <dsp:cNvPr id="0" name=""/>
        <dsp:cNvSpPr/>
      </dsp:nvSpPr>
      <dsp:spPr>
        <a:xfrm>
          <a:off x="600067" y="259842"/>
          <a:ext cx="1981345" cy="1044073"/>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B7A80C5D-A53E-4FBD-B07B-33B8F22B2333}">
      <dsp:nvSpPr>
        <dsp:cNvPr id="0" name=""/>
        <dsp:cNvSpPr/>
      </dsp:nvSpPr>
      <dsp:spPr>
        <a:xfrm>
          <a:off x="706954" y="361384"/>
          <a:ext cx="1981345" cy="1044073"/>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Trading department</a:t>
          </a:r>
        </a:p>
      </dsp:txBody>
      <dsp:txXfrm>
        <a:off x="737534" y="391964"/>
        <a:ext cx="1920185" cy="982913"/>
      </dsp:txXfrm>
    </dsp:sp>
    <dsp:sp modelId="{263C95D0-468F-481B-BAE6-018A3F832EF9}">
      <dsp:nvSpPr>
        <dsp:cNvPr id="0" name=""/>
        <dsp:cNvSpPr/>
      </dsp:nvSpPr>
      <dsp:spPr>
        <a:xfrm>
          <a:off x="92" y="1760339"/>
          <a:ext cx="1417662" cy="906397"/>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53CB231D-D9F3-428A-B643-1A35036B3E62}">
      <dsp:nvSpPr>
        <dsp:cNvPr id="0" name=""/>
        <dsp:cNvSpPr/>
      </dsp:nvSpPr>
      <dsp:spPr>
        <a:xfrm>
          <a:off x="106979" y="1861882"/>
          <a:ext cx="1417662" cy="906397"/>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Desk 1</a:t>
          </a:r>
        </a:p>
      </dsp:txBody>
      <dsp:txXfrm>
        <a:off x="133526" y="1888429"/>
        <a:ext cx="1364568" cy="853303"/>
      </dsp:txXfrm>
    </dsp:sp>
    <dsp:sp modelId="{D50E73FA-C22C-4AFF-BF8F-4DE6FAB8121F}">
      <dsp:nvSpPr>
        <dsp:cNvPr id="0" name=""/>
        <dsp:cNvSpPr/>
      </dsp:nvSpPr>
      <dsp:spPr>
        <a:xfrm>
          <a:off x="227932" y="3099839"/>
          <a:ext cx="961981" cy="610858"/>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7CB43350-C180-4794-8958-BAFDD563648D}">
      <dsp:nvSpPr>
        <dsp:cNvPr id="0" name=""/>
        <dsp:cNvSpPr/>
      </dsp:nvSpPr>
      <dsp:spPr>
        <a:xfrm>
          <a:off x="334819" y="3201381"/>
          <a:ext cx="961981" cy="610858"/>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Portfolio 1</a:t>
          </a:r>
        </a:p>
      </dsp:txBody>
      <dsp:txXfrm>
        <a:off x="352710" y="3219272"/>
        <a:ext cx="926199" cy="575076"/>
      </dsp:txXfrm>
    </dsp:sp>
    <dsp:sp modelId="{1A33633A-9B97-4D31-BDB7-3BF777866CDD}">
      <dsp:nvSpPr>
        <dsp:cNvPr id="0" name=""/>
        <dsp:cNvSpPr/>
      </dsp:nvSpPr>
      <dsp:spPr>
        <a:xfrm>
          <a:off x="1763725" y="1760339"/>
          <a:ext cx="1417662" cy="906397"/>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C8A2C624-B73E-4589-8A5E-8DB2C3509F7A}">
      <dsp:nvSpPr>
        <dsp:cNvPr id="0" name=""/>
        <dsp:cNvSpPr/>
      </dsp:nvSpPr>
      <dsp:spPr>
        <a:xfrm>
          <a:off x="1870612" y="1861882"/>
          <a:ext cx="1417662" cy="906397"/>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Desk 2</a:t>
          </a:r>
        </a:p>
      </dsp:txBody>
      <dsp:txXfrm>
        <a:off x="1897159" y="1888429"/>
        <a:ext cx="1364568" cy="853303"/>
      </dsp:txXfrm>
    </dsp:sp>
    <dsp:sp modelId="{61F86D01-E30A-4676-8B4A-B716F48C49F1}">
      <dsp:nvSpPr>
        <dsp:cNvPr id="0" name=""/>
        <dsp:cNvSpPr/>
      </dsp:nvSpPr>
      <dsp:spPr>
        <a:xfrm>
          <a:off x="1403688" y="3099839"/>
          <a:ext cx="961981" cy="610858"/>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8B5FD59B-825D-434A-A408-6C7E69D0574F}">
      <dsp:nvSpPr>
        <dsp:cNvPr id="0" name=""/>
        <dsp:cNvSpPr/>
      </dsp:nvSpPr>
      <dsp:spPr>
        <a:xfrm>
          <a:off x="1510575" y="3201381"/>
          <a:ext cx="961981" cy="610858"/>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Portfolio 2</a:t>
          </a:r>
        </a:p>
      </dsp:txBody>
      <dsp:txXfrm>
        <a:off x="1528466" y="3219272"/>
        <a:ext cx="926199" cy="575076"/>
      </dsp:txXfrm>
    </dsp:sp>
    <dsp:sp modelId="{48B01B3C-F89D-47CB-9147-46A2146A0922}">
      <dsp:nvSpPr>
        <dsp:cNvPr id="0" name=""/>
        <dsp:cNvSpPr/>
      </dsp:nvSpPr>
      <dsp:spPr>
        <a:xfrm>
          <a:off x="2579443" y="3099839"/>
          <a:ext cx="961981" cy="610858"/>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0BC43327-653E-4322-A116-32CA26816674}">
      <dsp:nvSpPr>
        <dsp:cNvPr id="0" name=""/>
        <dsp:cNvSpPr/>
      </dsp:nvSpPr>
      <dsp:spPr>
        <a:xfrm>
          <a:off x="2686330" y="3201381"/>
          <a:ext cx="961981" cy="610858"/>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Portfolio 3</a:t>
          </a:r>
        </a:p>
      </dsp:txBody>
      <dsp:txXfrm>
        <a:off x="2704221" y="3219272"/>
        <a:ext cx="926199" cy="5750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B97180D7-B1F7-0C4C-AC17-93CEAA5937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A64E4E00-8D2E-D84B-8088-45B873471C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3AF864-2CD3-6048-8DC4-485EC2838207}" type="datetimeFigureOut">
              <a:rPr lang="ru-RU" smtClean="0"/>
              <a:t>04.01.2023</a:t>
            </a:fld>
            <a:endParaRPr lang="ru-RU"/>
          </a:p>
        </p:txBody>
      </p:sp>
      <p:sp>
        <p:nvSpPr>
          <p:cNvPr id="4" name="Нижний колонтитул 3">
            <a:extLst>
              <a:ext uri="{FF2B5EF4-FFF2-40B4-BE49-F238E27FC236}">
                <a16:creationId xmlns:a16="http://schemas.microsoft.com/office/drawing/2014/main" id="{FC1EED8B-FB1F-374B-ABD1-FD309C613C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12C18920-3B0C-8641-A550-47892747AA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1EF4A4-1C9C-8547-8028-E591E942DEB1}" type="slidenum">
              <a:rPr lang="ru-RU" smtClean="0"/>
              <a:t>‹#›</a:t>
            </a:fld>
            <a:endParaRPr lang="ru-RU"/>
          </a:p>
        </p:txBody>
      </p:sp>
    </p:spTree>
    <p:extLst>
      <p:ext uri="{BB962C8B-B14F-4D97-AF65-F5344CB8AC3E}">
        <p14:creationId xmlns:p14="http://schemas.microsoft.com/office/powerpoint/2010/main" val="1623010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A9580-5DD1-2F48-9402-1A45898D33DB}" type="datetimeFigureOut">
              <a:rPr lang="ru-RU" smtClean="0"/>
              <a:t>04.01.2023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A977D-FD21-5343-9077-4BC06D1F8CA3}" type="slidenum">
              <a:rPr lang="ru-RU" smtClean="0"/>
              <a:t>‹#›</a:t>
            </a:fld>
            <a:endParaRPr lang="ru-RU"/>
          </a:p>
        </p:txBody>
      </p:sp>
    </p:spTree>
    <p:extLst>
      <p:ext uri="{BB962C8B-B14F-4D97-AF65-F5344CB8AC3E}">
        <p14:creationId xmlns:p14="http://schemas.microsoft.com/office/powerpoint/2010/main" val="653869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http://8FB5843F48046975B704222F29D426D5.dms.sberbank.ru/8FB5843F48046975B704222F29D426D5-92DCC9725E0A03BFCF87C98938EC5031-F580345CCB2E5D2A12308062CC9D6F08/1.pn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http://05311BFB0B7396CBCF59420FADC09062.dms.sberbank.ru/05311BFB0B7396CBCF59420FADC09062-A3706015402A346BAE2C7E4161CEDD42-AA08E215F1EBA7C368CDE302EC67DC4F/1.png" TargetMode="External"/><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6.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http://5A9FAA11343EC11A72E306E41DBDD243.dms.sberbank.ru/5A9FAA11343EC11A72E306E41DBDD243-A3706015402A346BAE2C7E4161CEDD42-D9E871E8E6B5D242DC3B1ABC35E52987/1.png" TargetMode="External"/><Relationship Id="rId2" Type="http://schemas.openxmlformats.org/officeDocument/2006/relationships/image" Target="http://5A9FAA11343EC11A72E306E41DBDD243.dms.sberbank.ru/5A9FAA11343EC11A72E306E41DBDD243-A3706015402A346BAE2C7E4161CEDD42-AF9EB0ECE1720E0E4AFD6ECE76A3A532/1.png" TargetMode="External"/><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http://5A9FAA11343EC11A72E306E41DBDD243.dms.sberbank.ru/5A9FAA11343EC11A72E306E41DBDD243-A3706015402A346BAE2C7E4161CEDD42-78B027483C7D8D513BF49F01B3104E69/1.png" TargetMode="External"/><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http://5A9FAA11343EC11A72E306E41DBDD243.dms.sberbank.ru/5A9FAA11343EC11A72E306E41DBDD243-A3706015402A346BAE2C7E4161CEDD42-D9E871E8E6B5D242DC3B1ABC35E52987/1.png" TargetMode="External"/><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http://05311BFB0B7396CBCF59420FADC09062.dms.sberbank.ru/05311BFB0B7396CBCF59420FADC09062-A43BE17F84EBF8A14D2FBB31548AE660-EA03F1F07397044467A7D5A37B53EE79/1.png" TargetMode="External"/><Relationship Id="rId5" Type="http://schemas.openxmlformats.org/officeDocument/2006/relationships/image" Target="NULL"/><Relationship Id="rId4" Type="http://schemas.openxmlformats.org/officeDocument/2006/relationships/oleObject" Target="../embeddings/oleObject9.bin"/></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Master" Target="../slideMasters/slideMaster7.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0.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3.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7.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5.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ABD1954582B367FE0B5E580EEE7824CD/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3.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2.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11.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19.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6.png"/><Relationship Id="rId14" Type="http://schemas.openxmlformats.org/officeDocument/2006/relationships/image" Target="../media/image36.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6.png"/><Relationship Id="rId15" Type="http://schemas.openxmlformats.org/officeDocument/2006/relationships/image" Target="../media/image27.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4.xml.rels><?xml version="1.0" encoding="UTF-8" standalone="yes"?>
<Relationships xmlns="http://schemas.openxmlformats.org/package/2006/relationships"><Relationship Id="rId2" Type="http://schemas.openxmlformats.org/officeDocument/2006/relationships/image" Target="http://93A7C4B339CCDD211E158032049A3A49.dms.sberbank.ru/93A7C4B339CCDD211E158032049A3A49-048609E64F524779FACC06A290525D57-028113238EC6D8AC5E862ACF66077798/1.png" TargetMode="External"/><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0.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5.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6.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30.png"/><Relationship Id="rId17" Type="http://schemas.openxmlformats.org/officeDocument/2006/relationships/image" Target="http://C19E03B9ACCBFA56DC6DEDE59F81EABF.dms.sberbank.ru/C19E03B9ACCBFA56DC6DEDE59F81EABF-C84D87D17A171F6D15A801A76AF179A3-1E9602AC3439A96366744008F961486E/1.png" TargetMode="External"/><Relationship Id="rId2" Type="http://schemas.openxmlformats.org/officeDocument/2006/relationships/image" Target="../media/image10.png"/><Relationship Id="rId16" Type="http://schemas.openxmlformats.org/officeDocument/2006/relationships/image" Target="../media/image38.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7.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4.png"/><Relationship Id="rId14" Type="http://schemas.openxmlformats.org/officeDocument/2006/relationships/image" Target="../media/image34.png"/></Relationships>
</file>

<file path=ppt/slideLayouts/_rels/slideLayout43.xml.rels><?xml version="1.0" encoding="UTF-8" standalone="yes"?>
<Relationships xmlns="http://schemas.openxmlformats.org/package/2006/relationships"><Relationship Id="rId3" Type="http://schemas.openxmlformats.org/officeDocument/2006/relationships/image" Target="http://DF3E5075026D06B109AE70DBF9D6CDD1.dms.sberbank.ru/DF3E5075026D06B109AE70DBF9D6CDD1-92DCC9725E0A03BFCF87C98938EC5031-7C306E030999F7BF689A16489D167D10/1.png" TargetMode="External"/><Relationship Id="rId2" Type="http://schemas.openxmlformats.org/officeDocument/2006/relationships/image" Target="../media/image39.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http://D0340E7D5E8451B36CF9DE5E517AB11D.dms.sberbank.ru/D0340E7D5E8451B36CF9DE5E517AB11D-76E77F61EA6BF346E8CD249421A1F0C6-979C24910635A5F09AF6D68FE94A4CA8/1.png" TargetMode="External"/><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http://277CFEF32177A4B1AA838F1AC8627F3C.dms.sberbank.ru/277CFEF32177A4B1AA838F1AC8627F3C-D721484550977C95F98CF7A7709B105F-B058A5EA472CB7D47202A9B873626704/1.png" TargetMode="External"/><Relationship Id="rId5" Type="http://schemas.openxmlformats.org/officeDocument/2006/relationships/image" Target="NULL"/><Relationship Id="rId4" Type="http://schemas.openxmlformats.org/officeDocument/2006/relationships/oleObject" Target="../embeddings/oleObject10.bin"/></Relationships>
</file>

<file path=ppt/slideLayouts/_rels/slideLayout6.xml.rels><?xml version="1.0" encoding="UTF-8" standalone="yes"?>
<Relationships xmlns="http://schemas.openxmlformats.org/package/2006/relationships"><Relationship Id="rId2" Type="http://schemas.openxmlformats.org/officeDocument/2006/relationships/image" Target="http://93A7C4B339CCDD211E158032049A3A49.dms.sberbank.ru/93A7C4B339CCDD211E158032049A3A49-048609E64F524779FACC06A290525D57-028113238EC6D8AC5E862ACF66077798/1.png" TargetMode="Externa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257548" y="6126266"/>
            <a:ext cx="521496" cy="365125"/>
          </a:xfrm>
          <a:prstGeom prst="rect">
            <a:avLst/>
          </a:prstGeom>
        </p:spPr>
        <p:txBody>
          <a:bodyPr/>
          <a:lstStyle/>
          <a:p>
            <a:fld id="{054C8753-49EE-4AA4-B7F7-004F2534EA1E}" type="slidenum">
              <a:rPr lang="ru-RU" smtClean="0"/>
              <a:t>‹#›</a:t>
            </a:fld>
            <a:endParaRPr lang="ru-RU" dirty="0"/>
          </a:p>
        </p:txBody>
      </p:sp>
      <p:pic>
        <p:nvPicPr>
          <p:cNvPr id="2" name="Рисунок 1" descr="http://8FB5843F48046975B704222F29D426D5.dms.sberbank.ru/8FB5843F48046975B704222F29D426D5-92DCC9725E0A03BFCF87C98938EC5031-F580345CCB2E5D2A12308062CC9D6F08/1.png"/>
          <p:cNvPicPr>
            <a:picLocks/>
          </p:cNvPicPr>
          <p:nvPr userDrawn="1"/>
        </p:nvPicPr>
        <p:blipFill>
          <a:blip r:link="rId2"/>
          <a:stretch>
            <a:fillRect/>
          </a:stretch>
        </p:blipFill>
        <p:spPr>
          <a:xfrm>
            <a:off x="0" y="0"/>
            <a:ext cx="1588" cy="1588"/>
          </a:xfrm>
          <a:prstGeom prst="rect">
            <a:avLst/>
          </a:prstGeom>
        </p:spPr>
      </p:pic>
      <p:pic>
        <p:nvPicPr>
          <p:cNvPr id="3" name="Рисунок 2" descr="http://8FB5843F48046975B704222F29D426D5.dms.sberbank.ru/8FB5843F48046975B704222F29D426D5-92DCC9725E0A03BFCF87C98938EC5031-F580345CCB2E5D2A12308062CC9D6F08/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76476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pPr/>
              <a:t>‹#›</a:t>
            </a:fld>
            <a:endParaRPr lang="ru-RU" dirty="0"/>
          </a:p>
        </p:txBody>
      </p:sp>
    </p:spTree>
    <p:extLst>
      <p:ext uri="{BB962C8B-B14F-4D97-AF65-F5344CB8AC3E}">
        <p14:creationId xmlns:p14="http://schemas.microsoft.com/office/powerpoint/2010/main" val="145323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Титул с картинкой на фоне">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92000" cy="6858000"/>
          </a:xfrm>
          <a:prstGeom prst="rect">
            <a:avLst/>
          </a:prstGeom>
        </p:spPr>
        <p:txBody>
          <a:bodyPr lIns="68580" tIns="34290" rIns="68580" bIns="34290"/>
          <a:lstStyle>
            <a:lvl1pPr>
              <a:defRPr sz="1200">
                <a:solidFill>
                  <a:schemeClr val="bg1"/>
                </a:solidFill>
              </a:defRPr>
            </a:lvl1pPr>
          </a:lstStyle>
          <a:p>
            <a:endParaRPr lang="en-US" dirty="0"/>
          </a:p>
        </p:txBody>
      </p:sp>
      <p:sp>
        <p:nvSpPr>
          <p:cNvPr id="33" name="Title 9"/>
          <p:cNvSpPr>
            <a:spLocks noGrp="1"/>
          </p:cNvSpPr>
          <p:nvPr>
            <p:ph type="title" hasCustomPrompt="1"/>
          </p:nvPr>
        </p:nvSpPr>
        <p:spPr>
          <a:xfrm>
            <a:off x="587378" y="2097092"/>
            <a:ext cx="10188575" cy="701731"/>
          </a:xfrm>
          <a:prstGeom prst="rect">
            <a:avLst/>
          </a:prstGeom>
        </p:spPr>
        <p:txBody>
          <a:bodyPr lIns="68580" tIns="34290" rIns="68580" bIns="34290" anchor="t" anchorCtr="0">
            <a:spAutoFit/>
          </a:bodyPr>
          <a:lstStyle>
            <a:lvl1pPr>
              <a:lnSpc>
                <a:spcPct val="90000"/>
              </a:lnSpc>
              <a:defRPr sz="4400" b="0" i="0" cap="none" baseline="0">
                <a:solidFill>
                  <a:schemeClr val="bg1"/>
                </a:solidFill>
                <a:latin typeface="+mj-lt"/>
                <a:ea typeface="Calibri Light" charset="0"/>
                <a:cs typeface="Calibri Light" charset="0"/>
              </a:defRPr>
            </a:lvl1pPr>
          </a:lstStyle>
          <a:p>
            <a:r>
              <a:rPr lang="ru-RU" dirty="0"/>
              <a:t>Название презентации</a:t>
            </a:r>
            <a:endParaRPr lang="en-US" dirty="0"/>
          </a:p>
        </p:txBody>
      </p:sp>
      <p:sp>
        <p:nvSpPr>
          <p:cNvPr id="4" name="Text Placeholder 3"/>
          <p:cNvSpPr>
            <a:spLocks noGrp="1"/>
          </p:cNvSpPr>
          <p:nvPr>
            <p:ph type="body" sz="quarter" idx="12" hasCustomPrompt="1"/>
          </p:nvPr>
        </p:nvSpPr>
        <p:spPr>
          <a:xfrm>
            <a:off x="587378" y="4344989"/>
            <a:ext cx="7561263" cy="401648"/>
          </a:xfrm>
          <a:prstGeom prst="rect">
            <a:avLst/>
          </a:prstGeom>
        </p:spPr>
        <p:txBody>
          <a:bodyPr lIns="68580" tIns="34290" rIns="68580" bIns="34290">
            <a:spAutoFit/>
          </a:bodyPr>
          <a:lstStyle>
            <a:lvl1pPr>
              <a:defRPr lang="en-US" sz="2400" b="0" i="0" kern="1200" cap="none" baseline="0">
                <a:solidFill>
                  <a:schemeClr val="bg1"/>
                </a:solidFill>
                <a:latin typeface="+mj-lt"/>
                <a:ea typeface="Calibri" charset="0"/>
                <a:cs typeface="Calibri" charset="0"/>
              </a:defRPr>
            </a:lvl1pPr>
            <a:lvl2pPr marL="0" marR="0" indent="0" algn="l" defTabSz="914377" rtl="0" eaLnBrk="1" fontAlgn="auto" latinLnBrk="0" hangingPunct="1">
              <a:lnSpc>
                <a:spcPct val="100000"/>
              </a:lnSpc>
              <a:spcBef>
                <a:spcPct val="0"/>
              </a:spcBef>
              <a:spcAft>
                <a:spcPts val="0"/>
              </a:spcAft>
              <a:buClrTx/>
              <a:buSzTx/>
              <a:buFont typeface="Arial"/>
              <a:buNone/>
              <a:tabLst/>
              <a:defRPr/>
            </a:lvl2pPr>
          </a:lstStyle>
          <a:p>
            <a:pPr lvl="0"/>
            <a:r>
              <a:rPr lang="ru-RU" dirty="0"/>
              <a:t>Дополнительный текст, пояснение, подзаголовок</a:t>
            </a:r>
          </a:p>
        </p:txBody>
      </p:sp>
      <p:sp>
        <p:nvSpPr>
          <p:cNvPr id="6" name="Shape"/>
          <p:cNvSpPr/>
          <p:nvPr userDrawn="1"/>
        </p:nvSpPr>
        <p:spPr>
          <a:xfrm>
            <a:off x="695330" y="692154"/>
            <a:ext cx="1990513" cy="374625"/>
          </a:xfrm>
          <a:custGeom>
            <a:avLst/>
            <a:gdLst/>
            <a:ahLst/>
            <a:cxnLst>
              <a:cxn ang="0">
                <a:pos x="wd2" y="hd2"/>
              </a:cxn>
              <a:cxn ang="5400000">
                <a:pos x="wd2" y="hd2"/>
              </a:cxn>
              <a:cxn ang="10800000">
                <a:pos x="wd2" y="hd2"/>
              </a:cxn>
              <a:cxn ang="16200000">
                <a:pos x="wd2" y="hd2"/>
              </a:cxn>
            </a:cxnLst>
            <a:rect l="0" t="0" r="r" b="b"/>
            <a:pathLst>
              <a:path w="21600" h="21600" extrusionOk="0">
                <a:moveTo>
                  <a:pt x="2936" y="0"/>
                </a:moveTo>
                <a:lnTo>
                  <a:pt x="1286" y="5042"/>
                </a:lnTo>
                <a:lnTo>
                  <a:pt x="551" y="2798"/>
                </a:lnTo>
                <a:cubicBezTo>
                  <a:pt x="499" y="3104"/>
                  <a:pt x="449" y="3428"/>
                  <a:pt x="403" y="3762"/>
                </a:cubicBezTo>
                <a:cubicBezTo>
                  <a:pt x="403" y="3762"/>
                  <a:pt x="1286" y="6458"/>
                  <a:pt x="1286" y="6458"/>
                </a:cubicBezTo>
                <a:lnTo>
                  <a:pt x="3183" y="659"/>
                </a:lnTo>
                <a:cubicBezTo>
                  <a:pt x="3104" y="413"/>
                  <a:pt x="3022" y="191"/>
                  <a:pt x="2936" y="0"/>
                </a:cubicBezTo>
                <a:close/>
                <a:moveTo>
                  <a:pt x="3397" y="1421"/>
                </a:moveTo>
                <a:lnTo>
                  <a:pt x="1286" y="7874"/>
                </a:lnTo>
                <a:lnTo>
                  <a:pt x="277" y="4790"/>
                </a:lnTo>
                <a:cubicBezTo>
                  <a:pt x="239" y="5144"/>
                  <a:pt x="205" y="5514"/>
                  <a:pt x="174" y="5891"/>
                </a:cubicBezTo>
                <a:lnTo>
                  <a:pt x="1286" y="9285"/>
                </a:lnTo>
                <a:cubicBezTo>
                  <a:pt x="1286" y="9285"/>
                  <a:pt x="3583" y="2264"/>
                  <a:pt x="3583" y="2264"/>
                </a:cubicBezTo>
                <a:cubicBezTo>
                  <a:pt x="3524" y="1964"/>
                  <a:pt x="3462" y="1684"/>
                  <a:pt x="3397" y="1421"/>
                </a:cubicBezTo>
                <a:close/>
                <a:moveTo>
                  <a:pt x="6427" y="2793"/>
                </a:moveTo>
                <a:cubicBezTo>
                  <a:pt x="5648" y="2793"/>
                  <a:pt x="5344" y="5127"/>
                  <a:pt x="5344" y="8979"/>
                </a:cubicBezTo>
                <a:cubicBezTo>
                  <a:pt x="5344" y="12999"/>
                  <a:pt x="5724" y="14870"/>
                  <a:pt x="6383" y="14870"/>
                </a:cubicBezTo>
                <a:cubicBezTo>
                  <a:pt x="6662" y="14870"/>
                  <a:pt x="6932" y="14483"/>
                  <a:pt x="7133" y="13799"/>
                </a:cubicBezTo>
                <a:lnTo>
                  <a:pt x="7064" y="13101"/>
                </a:lnTo>
                <a:cubicBezTo>
                  <a:pt x="6932" y="13451"/>
                  <a:pt x="6772" y="13784"/>
                  <a:pt x="6514" y="13784"/>
                </a:cubicBezTo>
                <a:cubicBezTo>
                  <a:pt x="5971" y="13784"/>
                  <a:pt x="5856" y="11550"/>
                  <a:pt x="5856" y="8548"/>
                </a:cubicBezTo>
                <a:cubicBezTo>
                  <a:pt x="5856" y="5396"/>
                  <a:pt x="5975" y="3559"/>
                  <a:pt x="6442" y="3559"/>
                </a:cubicBezTo>
                <a:cubicBezTo>
                  <a:pt x="6741" y="3559"/>
                  <a:pt x="6837" y="4161"/>
                  <a:pt x="6888" y="5028"/>
                </a:cubicBezTo>
                <a:lnTo>
                  <a:pt x="6926" y="5760"/>
                </a:lnTo>
                <a:lnTo>
                  <a:pt x="7066" y="5760"/>
                </a:lnTo>
                <a:cubicBezTo>
                  <a:pt x="7060" y="4976"/>
                  <a:pt x="7060" y="4110"/>
                  <a:pt x="7066" y="3326"/>
                </a:cubicBezTo>
                <a:cubicBezTo>
                  <a:pt x="7004" y="3193"/>
                  <a:pt x="6772" y="2793"/>
                  <a:pt x="6427" y="2793"/>
                </a:cubicBezTo>
                <a:close/>
                <a:moveTo>
                  <a:pt x="7330" y="2992"/>
                </a:moveTo>
                <a:lnTo>
                  <a:pt x="7330" y="3360"/>
                </a:lnTo>
                <a:cubicBezTo>
                  <a:pt x="7440" y="3493"/>
                  <a:pt x="7456" y="3662"/>
                  <a:pt x="7456" y="4296"/>
                </a:cubicBezTo>
                <a:lnTo>
                  <a:pt x="7456" y="13367"/>
                </a:lnTo>
                <a:cubicBezTo>
                  <a:pt x="7456" y="14001"/>
                  <a:pt x="7440" y="14170"/>
                  <a:pt x="7330" y="14303"/>
                </a:cubicBezTo>
                <a:lnTo>
                  <a:pt x="7330" y="14667"/>
                </a:lnTo>
                <a:lnTo>
                  <a:pt x="8210" y="14667"/>
                </a:lnTo>
                <a:cubicBezTo>
                  <a:pt x="8747" y="14667"/>
                  <a:pt x="9079" y="13899"/>
                  <a:pt x="9079" y="10764"/>
                </a:cubicBezTo>
                <a:cubicBezTo>
                  <a:pt x="9079" y="7545"/>
                  <a:pt x="8652" y="7181"/>
                  <a:pt x="8049" y="7181"/>
                </a:cubicBezTo>
                <a:lnTo>
                  <a:pt x="7927" y="7181"/>
                </a:lnTo>
                <a:lnTo>
                  <a:pt x="7927" y="4412"/>
                </a:lnTo>
                <a:cubicBezTo>
                  <a:pt x="7927" y="3912"/>
                  <a:pt x="7946" y="3728"/>
                  <a:pt x="8084" y="3728"/>
                </a:cubicBezTo>
                <a:cubicBezTo>
                  <a:pt x="8084" y="3728"/>
                  <a:pt x="8385" y="3728"/>
                  <a:pt x="8385" y="3728"/>
                </a:cubicBezTo>
                <a:cubicBezTo>
                  <a:pt x="8671" y="3728"/>
                  <a:pt x="8749" y="3842"/>
                  <a:pt x="8818" y="5042"/>
                </a:cubicBezTo>
                <a:lnTo>
                  <a:pt x="8847" y="5527"/>
                </a:lnTo>
                <a:lnTo>
                  <a:pt x="8966" y="5527"/>
                </a:lnTo>
                <a:cubicBezTo>
                  <a:pt x="8960" y="4677"/>
                  <a:pt x="8960" y="3842"/>
                  <a:pt x="8966" y="2992"/>
                </a:cubicBezTo>
                <a:lnTo>
                  <a:pt x="7330" y="2992"/>
                </a:lnTo>
                <a:close/>
                <a:moveTo>
                  <a:pt x="9327" y="2992"/>
                </a:moveTo>
                <a:lnTo>
                  <a:pt x="9327" y="3360"/>
                </a:lnTo>
                <a:cubicBezTo>
                  <a:pt x="9437" y="3493"/>
                  <a:pt x="9453" y="3662"/>
                  <a:pt x="9453" y="4296"/>
                </a:cubicBezTo>
                <a:lnTo>
                  <a:pt x="9453" y="13367"/>
                </a:lnTo>
                <a:cubicBezTo>
                  <a:pt x="9453" y="14001"/>
                  <a:pt x="9437" y="14170"/>
                  <a:pt x="9327" y="14303"/>
                </a:cubicBezTo>
                <a:lnTo>
                  <a:pt x="9327" y="14667"/>
                </a:lnTo>
                <a:lnTo>
                  <a:pt x="10909" y="14667"/>
                </a:lnTo>
                <a:cubicBezTo>
                  <a:pt x="10903" y="13766"/>
                  <a:pt x="10903" y="12852"/>
                  <a:pt x="10909" y="11952"/>
                </a:cubicBezTo>
                <a:lnTo>
                  <a:pt x="10771" y="11952"/>
                </a:lnTo>
                <a:lnTo>
                  <a:pt x="10752" y="12383"/>
                </a:lnTo>
                <a:cubicBezTo>
                  <a:pt x="10689" y="13834"/>
                  <a:pt x="10614" y="13935"/>
                  <a:pt x="10329" y="13935"/>
                </a:cubicBezTo>
                <a:lnTo>
                  <a:pt x="10266" y="13935"/>
                </a:lnTo>
                <a:cubicBezTo>
                  <a:pt x="9977" y="13935"/>
                  <a:pt x="9924" y="13699"/>
                  <a:pt x="9924" y="12999"/>
                </a:cubicBezTo>
                <a:lnTo>
                  <a:pt x="9924" y="8645"/>
                </a:lnTo>
                <a:lnTo>
                  <a:pt x="10216" y="8645"/>
                </a:lnTo>
                <a:cubicBezTo>
                  <a:pt x="10338" y="8645"/>
                  <a:pt x="10529" y="8715"/>
                  <a:pt x="10604" y="8999"/>
                </a:cubicBezTo>
                <a:lnTo>
                  <a:pt x="10604" y="7530"/>
                </a:lnTo>
                <a:cubicBezTo>
                  <a:pt x="10529" y="7813"/>
                  <a:pt x="10338" y="7879"/>
                  <a:pt x="10216" y="7879"/>
                </a:cubicBezTo>
                <a:lnTo>
                  <a:pt x="9924" y="7879"/>
                </a:lnTo>
                <a:lnTo>
                  <a:pt x="9924" y="4262"/>
                </a:lnTo>
                <a:cubicBezTo>
                  <a:pt x="9924" y="3862"/>
                  <a:pt x="9939" y="3728"/>
                  <a:pt x="10033" y="3728"/>
                </a:cubicBezTo>
                <a:cubicBezTo>
                  <a:pt x="10033" y="3728"/>
                  <a:pt x="10279" y="3728"/>
                  <a:pt x="10279" y="3728"/>
                </a:cubicBezTo>
                <a:cubicBezTo>
                  <a:pt x="10564" y="3728"/>
                  <a:pt x="10642" y="3842"/>
                  <a:pt x="10711" y="5042"/>
                </a:cubicBezTo>
                <a:lnTo>
                  <a:pt x="10739" y="5527"/>
                </a:lnTo>
                <a:lnTo>
                  <a:pt x="10859" y="5527"/>
                </a:lnTo>
                <a:cubicBezTo>
                  <a:pt x="10853" y="4677"/>
                  <a:pt x="10853" y="3842"/>
                  <a:pt x="10859" y="2992"/>
                </a:cubicBezTo>
                <a:lnTo>
                  <a:pt x="9327" y="2992"/>
                </a:lnTo>
                <a:close/>
                <a:moveTo>
                  <a:pt x="11192" y="2992"/>
                </a:moveTo>
                <a:lnTo>
                  <a:pt x="11192" y="3360"/>
                </a:lnTo>
                <a:cubicBezTo>
                  <a:pt x="11302" y="3493"/>
                  <a:pt x="11317" y="3662"/>
                  <a:pt x="11317" y="4296"/>
                </a:cubicBezTo>
                <a:lnTo>
                  <a:pt x="11317" y="13367"/>
                </a:lnTo>
                <a:cubicBezTo>
                  <a:pt x="11317" y="14001"/>
                  <a:pt x="11302" y="14170"/>
                  <a:pt x="11192" y="14303"/>
                </a:cubicBezTo>
                <a:lnTo>
                  <a:pt x="11192" y="14667"/>
                </a:lnTo>
                <a:cubicBezTo>
                  <a:pt x="11192" y="14667"/>
                  <a:pt x="11914" y="14667"/>
                  <a:pt x="11914" y="14667"/>
                </a:cubicBezTo>
                <a:lnTo>
                  <a:pt x="11914" y="14303"/>
                </a:lnTo>
                <a:cubicBezTo>
                  <a:pt x="11804" y="14170"/>
                  <a:pt x="11788" y="14001"/>
                  <a:pt x="11788" y="13367"/>
                </a:cubicBezTo>
                <a:lnTo>
                  <a:pt x="11788" y="10046"/>
                </a:lnTo>
                <a:lnTo>
                  <a:pt x="12008" y="10046"/>
                </a:lnTo>
                <a:cubicBezTo>
                  <a:pt x="12538" y="10046"/>
                  <a:pt x="12865" y="9199"/>
                  <a:pt x="12865" y="6347"/>
                </a:cubicBezTo>
                <a:cubicBezTo>
                  <a:pt x="12865" y="3545"/>
                  <a:pt x="12538" y="2992"/>
                  <a:pt x="12102" y="2992"/>
                </a:cubicBezTo>
                <a:lnTo>
                  <a:pt x="11192" y="2992"/>
                </a:lnTo>
                <a:close/>
                <a:moveTo>
                  <a:pt x="13063" y="2992"/>
                </a:moveTo>
                <a:lnTo>
                  <a:pt x="13063" y="3360"/>
                </a:lnTo>
                <a:cubicBezTo>
                  <a:pt x="13172" y="3493"/>
                  <a:pt x="13188" y="3662"/>
                  <a:pt x="13188" y="4296"/>
                </a:cubicBezTo>
                <a:lnTo>
                  <a:pt x="13188" y="13367"/>
                </a:lnTo>
                <a:cubicBezTo>
                  <a:pt x="13188" y="14001"/>
                  <a:pt x="13172" y="14170"/>
                  <a:pt x="13063" y="14303"/>
                </a:cubicBezTo>
                <a:lnTo>
                  <a:pt x="13063" y="14667"/>
                </a:lnTo>
                <a:lnTo>
                  <a:pt x="13941" y="14667"/>
                </a:lnTo>
                <a:cubicBezTo>
                  <a:pt x="14478" y="14667"/>
                  <a:pt x="14811" y="13899"/>
                  <a:pt x="14811" y="10764"/>
                </a:cubicBezTo>
                <a:cubicBezTo>
                  <a:pt x="14811" y="7545"/>
                  <a:pt x="14384" y="7181"/>
                  <a:pt x="13782" y="7181"/>
                </a:cubicBezTo>
                <a:lnTo>
                  <a:pt x="13658" y="7181"/>
                </a:lnTo>
                <a:lnTo>
                  <a:pt x="13658" y="4412"/>
                </a:lnTo>
                <a:cubicBezTo>
                  <a:pt x="13658" y="3912"/>
                  <a:pt x="13677" y="3728"/>
                  <a:pt x="13815" y="3728"/>
                </a:cubicBezTo>
                <a:cubicBezTo>
                  <a:pt x="13815" y="3728"/>
                  <a:pt x="14117" y="3728"/>
                  <a:pt x="14117" y="3728"/>
                </a:cubicBezTo>
                <a:cubicBezTo>
                  <a:pt x="14403" y="3728"/>
                  <a:pt x="14481" y="3842"/>
                  <a:pt x="14550" y="5042"/>
                </a:cubicBezTo>
                <a:lnTo>
                  <a:pt x="14578" y="5527"/>
                </a:lnTo>
                <a:lnTo>
                  <a:pt x="14698" y="5527"/>
                </a:lnTo>
                <a:cubicBezTo>
                  <a:pt x="14692" y="4677"/>
                  <a:pt x="14692" y="3842"/>
                  <a:pt x="14698" y="2992"/>
                </a:cubicBezTo>
                <a:lnTo>
                  <a:pt x="13063" y="2992"/>
                </a:lnTo>
                <a:close/>
                <a:moveTo>
                  <a:pt x="15564" y="2992"/>
                </a:moveTo>
                <a:lnTo>
                  <a:pt x="15564" y="3360"/>
                </a:lnTo>
                <a:cubicBezTo>
                  <a:pt x="15677" y="3493"/>
                  <a:pt x="15690" y="3810"/>
                  <a:pt x="15690" y="4044"/>
                </a:cubicBezTo>
                <a:cubicBezTo>
                  <a:pt x="15690" y="4377"/>
                  <a:pt x="15674" y="4746"/>
                  <a:pt x="15583" y="5930"/>
                </a:cubicBezTo>
                <a:lnTo>
                  <a:pt x="15178" y="11234"/>
                </a:lnTo>
                <a:cubicBezTo>
                  <a:pt x="15027" y="13185"/>
                  <a:pt x="14927" y="14216"/>
                  <a:pt x="14874" y="14667"/>
                </a:cubicBezTo>
                <a:lnTo>
                  <a:pt x="15273" y="14667"/>
                </a:lnTo>
                <a:cubicBezTo>
                  <a:pt x="15276" y="14400"/>
                  <a:pt x="15294" y="13898"/>
                  <a:pt x="15319" y="13232"/>
                </a:cubicBezTo>
                <a:cubicBezTo>
                  <a:pt x="15347" y="12564"/>
                  <a:pt x="15401" y="11616"/>
                  <a:pt x="15473" y="10448"/>
                </a:cubicBezTo>
                <a:lnTo>
                  <a:pt x="16170" y="10448"/>
                </a:lnTo>
                <a:lnTo>
                  <a:pt x="16265" y="11932"/>
                </a:lnTo>
                <a:cubicBezTo>
                  <a:pt x="16324" y="12866"/>
                  <a:pt x="16393" y="14033"/>
                  <a:pt x="16411" y="14667"/>
                </a:cubicBezTo>
                <a:cubicBezTo>
                  <a:pt x="16411" y="14667"/>
                  <a:pt x="16971" y="14667"/>
                  <a:pt x="16971" y="14667"/>
                </a:cubicBezTo>
                <a:cubicBezTo>
                  <a:pt x="16924" y="14250"/>
                  <a:pt x="16826" y="13082"/>
                  <a:pt x="16735" y="11714"/>
                </a:cubicBezTo>
                <a:lnTo>
                  <a:pt x="16274" y="4727"/>
                </a:lnTo>
                <a:cubicBezTo>
                  <a:pt x="16208" y="3743"/>
                  <a:pt x="16201" y="3342"/>
                  <a:pt x="16192" y="2992"/>
                </a:cubicBezTo>
                <a:lnTo>
                  <a:pt x="15564" y="2992"/>
                </a:lnTo>
                <a:close/>
                <a:moveTo>
                  <a:pt x="17140" y="2992"/>
                </a:moveTo>
                <a:lnTo>
                  <a:pt x="17140" y="3360"/>
                </a:lnTo>
                <a:cubicBezTo>
                  <a:pt x="17250" y="3493"/>
                  <a:pt x="17266" y="3662"/>
                  <a:pt x="17266" y="4296"/>
                </a:cubicBezTo>
                <a:lnTo>
                  <a:pt x="17266" y="13367"/>
                </a:lnTo>
                <a:cubicBezTo>
                  <a:pt x="17266" y="14001"/>
                  <a:pt x="17250" y="14170"/>
                  <a:pt x="17140" y="14303"/>
                </a:cubicBezTo>
                <a:lnTo>
                  <a:pt x="17140" y="14667"/>
                </a:lnTo>
                <a:lnTo>
                  <a:pt x="17861" y="14667"/>
                </a:lnTo>
                <a:lnTo>
                  <a:pt x="17861" y="14303"/>
                </a:lnTo>
                <a:cubicBezTo>
                  <a:pt x="17752" y="14170"/>
                  <a:pt x="17736" y="14001"/>
                  <a:pt x="17736" y="13367"/>
                </a:cubicBezTo>
                <a:lnTo>
                  <a:pt x="17736" y="8645"/>
                </a:lnTo>
                <a:lnTo>
                  <a:pt x="18584" y="8645"/>
                </a:lnTo>
                <a:cubicBezTo>
                  <a:pt x="18584" y="8645"/>
                  <a:pt x="18584" y="13367"/>
                  <a:pt x="18584" y="13367"/>
                </a:cubicBezTo>
                <a:cubicBezTo>
                  <a:pt x="18584" y="14001"/>
                  <a:pt x="18568" y="14170"/>
                  <a:pt x="18458" y="14303"/>
                </a:cubicBezTo>
                <a:lnTo>
                  <a:pt x="18458" y="14667"/>
                </a:lnTo>
                <a:lnTo>
                  <a:pt x="19180" y="14667"/>
                </a:lnTo>
                <a:lnTo>
                  <a:pt x="19180" y="14303"/>
                </a:lnTo>
                <a:cubicBezTo>
                  <a:pt x="19070" y="14170"/>
                  <a:pt x="19055" y="14001"/>
                  <a:pt x="19055" y="13367"/>
                </a:cubicBezTo>
                <a:lnTo>
                  <a:pt x="19055" y="4296"/>
                </a:lnTo>
                <a:cubicBezTo>
                  <a:pt x="19055" y="3662"/>
                  <a:pt x="19070" y="3493"/>
                  <a:pt x="19180" y="3360"/>
                </a:cubicBezTo>
                <a:lnTo>
                  <a:pt x="19180" y="2992"/>
                </a:lnTo>
                <a:lnTo>
                  <a:pt x="18458" y="2992"/>
                </a:lnTo>
                <a:lnTo>
                  <a:pt x="18458" y="3360"/>
                </a:lnTo>
                <a:cubicBezTo>
                  <a:pt x="18568" y="3493"/>
                  <a:pt x="18584" y="3662"/>
                  <a:pt x="18584" y="4296"/>
                </a:cubicBezTo>
                <a:lnTo>
                  <a:pt x="18584" y="7879"/>
                </a:lnTo>
                <a:lnTo>
                  <a:pt x="17736" y="7879"/>
                </a:lnTo>
                <a:lnTo>
                  <a:pt x="17736" y="4296"/>
                </a:lnTo>
                <a:cubicBezTo>
                  <a:pt x="17736" y="3662"/>
                  <a:pt x="17752" y="3493"/>
                  <a:pt x="17861" y="3360"/>
                </a:cubicBezTo>
                <a:lnTo>
                  <a:pt x="17861" y="2992"/>
                </a:lnTo>
                <a:lnTo>
                  <a:pt x="17140" y="2992"/>
                </a:lnTo>
                <a:close/>
                <a:moveTo>
                  <a:pt x="19529" y="2992"/>
                </a:moveTo>
                <a:lnTo>
                  <a:pt x="19529" y="3360"/>
                </a:lnTo>
                <a:cubicBezTo>
                  <a:pt x="19638" y="3493"/>
                  <a:pt x="19655" y="3662"/>
                  <a:pt x="19655" y="4296"/>
                </a:cubicBezTo>
                <a:cubicBezTo>
                  <a:pt x="19655" y="4296"/>
                  <a:pt x="19655" y="13367"/>
                  <a:pt x="19655" y="13367"/>
                </a:cubicBezTo>
                <a:cubicBezTo>
                  <a:pt x="19655" y="14001"/>
                  <a:pt x="19638" y="14170"/>
                  <a:pt x="19529" y="14303"/>
                </a:cubicBezTo>
                <a:lnTo>
                  <a:pt x="19529" y="14667"/>
                </a:lnTo>
                <a:lnTo>
                  <a:pt x="20250" y="14667"/>
                </a:lnTo>
                <a:lnTo>
                  <a:pt x="20250" y="14303"/>
                </a:lnTo>
                <a:cubicBezTo>
                  <a:pt x="20141" y="14170"/>
                  <a:pt x="20125" y="14001"/>
                  <a:pt x="20125" y="13367"/>
                </a:cubicBezTo>
                <a:lnTo>
                  <a:pt x="20125" y="4296"/>
                </a:lnTo>
                <a:cubicBezTo>
                  <a:pt x="20125" y="3662"/>
                  <a:pt x="20141" y="3493"/>
                  <a:pt x="20250" y="3360"/>
                </a:cubicBezTo>
                <a:lnTo>
                  <a:pt x="20250" y="2992"/>
                </a:lnTo>
                <a:lnTo>
                  <a:pt x="19529" y="2992"/>
                </a:lnTo>
                <a:close/>
                <a:moveTo>
                  <a:pt x="20906" y="2992"/>
                </a:moveTo>
                <a:cubicBezTo>
                  <a:pt x="20847" y="3792"/>
                  <a:pt x="20624" y="5376"/>
                  <a:pt x="20451" y="6560"/>
                </a:cubicBezTo>
                <a:lnTo>
                  <a:pt x="20163" y="8548"/>
                </a:lnTo>
                <a:lnTo>
                  <a:pt x="20496" y="11200"/>
                </a:lnTo>
                <a:cubicBezTo>
                  <a:pt x="20725" y="13035"/>
                  <a:pt x="20803" y="14050"/>
                  <a:pt x="20856" y="14667"/>
                </a:cubicBezTo>
                <a:lnTo>
                  <a:pt x="21595" y="14667"/>
                </a:lnTo>
                <a:cubicBezTo>
                  <a:pt x="21334" y="13266"/>
                  <a:pt x="20975" y="10698"/>
                  <a:pt x="20822" y="9547"/>
                </a:cubicBezTo>
                <a:cubicBezTo>
                  <a:pt x="20822" y="9547"/>
                  <a:pt x="20536" y="7394"/>
                  <a:pt x="20536" y="7394"/>
                </a:cubicBezTo>
                <a:lnTo>
                  <a:pt x="20765" y="6095"/>
                </a:lnTo>
                <a:cubicBezTo>
                  <a:pt x="20866" y="5511"/>
                  <a:pt x="21214" y="3645"/>
                  <a:pt x="21421" y="3011"/>
                </a:cubicBezTo>
                <a:lnTo>
                  <a:pt x="21421" y="2992"/>
                </a:lnTo>
                <a:lnTo>
                  <a:pt x="20906" y="2992"/>
                </a:lnTo>
                <a:close/>
                <a:moveTo>
                  <a:pt x="3744" y="3185"/>
                </a:moveTo>
                <a:cubicBezTo>
                  <a:pt x="3744" y="3185"/>
                  <a:pt x="1286" y="10701"/>
                  <a:pt x="1286" y="10701"/>
                </a:cubicBezTo>
                <a:lnTo>
                  <a:pt x="93" y="7055"/>
                </a:lnTo>
                <a:cubicBezTo>
                  <a:pt x="70" y="7458"/>
                  <a:pt x="50" y="7874"/>
                  <a:pt x="36" y="8296"/>
                </a:cubicBezTo>
                <a:lnTo>
                  <a:pt x="1286" y="12112"/>
                </a:lnTo>
                <a:lnTo>
                  <a:pt x="3882" y="4179"/>
                </a:lnTo>
                <a:cubicBezTo>
                  <a:pt x="3839" y="3835"/>
                  <a:pt x="3793" y="3502"/>
                  <a:pt x="3744" y="3185"/>
                </a:cubicBezTo>
                <a:close/>
                <a:moveTo>
                  <a:pt x="11926" y="3728"/>
                </a:moveTo>
                <a:lnTo>
                  <a:pt x="11977" y="3728"/>
                </a:lnTo>
                <a:cubicBezTo>
                  <a:pt x="12272" y="3728"/>
                  <a:pt x="12372" y="4710"/>
                  <a:pt x="12372" y="6245"/>
                </a:cubicBezTo>
                <a:cubicBezTo>
                  <a:pt x="12372" y="8063"/>
                  <a:pt x="12302" y="9314"/>
                  <a:pt x="12010" y="9314"/>
                </a:cubicBezTo>
                <a:cubicBezTo>
                  <a:pt x="12010" y="9314"/>
                  <a:pt x="11788" y="9314"/>
                  <a:pt x="11788" y="9314"/>
                </a:cubicBezTo>
                <a:lnTo>
                  <a:pt x="11788" y="4359"/>
                </a:lnTo>
                <a:cubicBezTo>
                  <a:pt x="11788" y="3808"/>
                  <a:pt x="11832" y="3728"/>
                  <a:pt x="11926" y="3728"/>
                </a:cubicBezTo>
                <a:close/>
                <a:moveTo>
                  <a:pt x="15827" y="4960"/>
                </a:moveTo>
                <a:lnTo>
                  <a:pt x="16123" y="9663"/>
                </a:lnTo>
                <a:cubicBezTo>
                  <a:pt x="16123" y="9663"/>
                  <a:pt x="15524" y="9663"/>
                  <a:pt x="15524" y="9663"/>
                </a:cubicBezTo>
                <a:lnTo>
                  <a:pt x="15827" y="4960"/>
                </a:lnTo>
                <a:close/>
                <a:moveTo>
                  <a:pt x="3999" y="5236"/>
                </a:moveTo>
                <a:lnTo>
                  <a:pt x="1286" y="13527"/>
                </a:lnTo>
                <a:lnTo>
                  <a:pt x="5" y="9615"/>
                </a:lnTo>
                <a:cubicBezTo>
                  <a:pt x="1" y="9862"/>
                  <a:pt x="0" y="10108"/>
                  <a:pt x="0" y="10361"/>
                </a:cubicBezTo>
                <a:cubicBezTo>
                  <a:pt x="0" y="16568"/>
                  <a:pt x="947" y="21600"/>
                  <a:pt x="2115" y="21600"/>
                </a:cubicBezTo>
                <a:cubicBezTo>
                  <a:pt x="3283" y="21600"/>
                  <a:pt x="4230" y="16568"/>
                  <a:pt x="4230" y="10361"/>
                </a:cubicBezTo>
                <a:cubicBezTo>
                  <a:pt x="4230" y="8514"/>
                  <a:pt x="4147" y="6773"/>
                  <a:pt x="3999" y="5236"/>
                </a:cubicBezTo>
                <a:close/>
                <a:moveTo>
                  <a:pt x="7927" y="7913"/>
                </a:moveTo>
                <a:lnTo>
                  <a:pt x="8119" y="7913"/>
                </a:lnTo>
                <a:cubicBezTo>
                  <a:pt x="8489" y="7913"/>
                  <a:pt x="8586" y="8979"/>
                  <a:pt x="8586" y="10880"/>
                </a:cubicBezTo>
                <a:cubicBezTo>
                  <a:pt x="8586" y="12915"/>
                  <a:pt x="8474" y="13935"/>
                  <a:pt x="8188" y="13935"/>
                </a:cubicBezTo>
                <a:cubicBezTo>
                  <a:pt x="8188" y="13935"/>
                  <a:pt x="8121" y="13935"/>
                  <a:pt x="8121" y="13935"/>
                </a:cubicBezTo>
                <a:cubicBezTo>
                  <a:pt x="7964" y="13935"/>
                  <a:pt x="7927" y="13667"/>
                  <a:pt x="7927" y="12916"/>
                </a:cubicBezTo>
                <a:lnTo>
                  <a:pt x="7927" y="7913"/>
                </a:lnTo>
                <a:close/>
                <a:moveTo>
                  <a:pt x="13658" y="7913"/>
                </a:moveTo>
                <a:lnTo>
                  <a:pt x="13850" y="7913"/>
                </a:lnTo>
                <a:cubicBezTo>
                  <a:pt x="14220" y="7913"/>
                  <a:pt x="14318" y="8979"/>
                  <a:pt x="14318" y="10880"/>
                </a:cubicBezTo>
                <a:cubicBezTo>
                  <a:pt x="14318" y="12915"/>
                  <a:pt x="14205" y="13935"/>
                  <a:pt x="13919" y="13935"/>
                </a:cubicBezTo>
                <a:cubicBezTo>
                  <a:pt x="13919" y="13935"/>
                  <a:pt x="13854" y="13935"/>
                  <a:pt x="13854" y="13935"/>
                </a:cubicBezTo>
                <a:cubicBezTo>
                  <a:pt x="13697" y="13935"/>
                  <a:pt x="13658" y="13667"/>
                  <a:pt x="13658" y="12916"/>
                </a:cubicBezTo>
                <a:lnTo>
                  <a:pt x="13658" y="7913"/>
                </a:lnTo>
                <a:close/>
                <a:moveTo>
                  <a:pt x="5519" y="17532"/>
                </a:moveTo>
                <a:lnTo>
                  <a:pt x="5519" y="18701"/>
                </a:lnTo>
                <a:lnTo>
                  <a:pt x="21600" y="18701"/>
                </a:lnTo>
                <a:cubicBezTo>
                  <a:pt x="21600" y="18701"/>
                  <a:pt x="21600" y="17532"/>
                  <a:pt x="21600" y="17532"/>
                </a:cubicBezTo>
                <a:lnTo>
                  <a:pt x="5519" y="17532"/>
                </a:lnTo>
                <a:close/>
              </a:path>
            </a:pathLst>
          </a:custGeom>
          <a:solidFill>
            <a:schemeClr val="bg1"/>
          </a:solidFill>
          <a:ln w="12700">
            <a:miter lim="400000"/>
          </a:ln>
        </p:spPr>
        <p:txBody>
          <a:bodyPr lIns="38100" tIns="38100" rIns="38100" bIns="38100" anchor="ctr"/>
          <a:lstStyle/>
          <a:p>
            <a:pPr defTabSz="914377">
              <a:defRPr sz="3000">
                <a:solidFill>
                  <a:srgbClr val="FFFFFF"/>
                </a:solidFill>
                <a:effectLst>
                  <a:outerShdw blurRad="38100" dist="12700" dir="5400000" rotWithShape="0">
                    <a:srgbClr val="000000">
                      <a:alpha val="50000"/>
                    </a:srgbClr>
                  </a:outerShdw>
                </a:effectLst>
              </a:defRPr>
            </a:pPr>
            <a:endParaRPr sz="4000">
              <a:solidFill>
                <a:srgbClr val="FFFFFF"/>
              </a:solidFill>
              <a:effectLst>
                <a:outerShdw blurRad="38100" dist="12700" dir="5400000" rotWithShape="0">
                  <a:srgbClr val="000000">
                    <a:alpha val="50000"/>
                  </a:srgbClr>
                </a:outerShdw>
              </a:effectLst>
            </a:endParaRPr>
          </a:p>
        </p:txBody>
      </p:sp>
    </p:spTree>
    <p:extLst>
      <p:ext uri="{BB962C8B-B14F-4D97-AF65-F5344CB8AC3E}">
        <p14:creationId xmlns:p14="http://schemas.microsoft.com/office/powerpoint/2010/main" val="151451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Титул с картинкой под градиентом">
    <p:spTree>
      <p:nvGrpSpPr>
        <p:cNvPr id="1" name=""/>
        <p:cNvGrpSpPr/>
        <p:nvPr/>
      </p:nvGrpSpPr>
      <p:grpSpPr>
        <a:xfrm>
          <a:off x="0" y="0"/>
          <a:ext cx="0" cy="0"/>
          <a:chOff x="0" y="0"/>
          <a:chExt cx="0" cy="0"/>
        </a:xfrm>
      </p:grpSpPr>
      <p:sp>
        <p:nvSpPr>
          <p:cNvPr id="5" name="Rectangle 4"/>
          <p:cNvSpPr/>
          <p:nvPr userDrawn="1"/>
        </p:nvSpPr>
        <p:spPr>
          <a:xfrm rot="10800000">
            <a:off x="-5245" y="0"/>
            <a:ext cx="12197249" cy="6858000"/>
          </a:xfrm>
          <a:prstGeom prst="rect">
            <a:avLst/>
          </a:prstGeom>
          <a:gradFill flip="none" rotWithShape="1">
            <a:gsLst>
              <a:gs pos="6000">
                <a:schemeClr val="accent2">
                  <a:alpha val="70000"/>
                </a:schemeClr>
              </a:gs>
              <a:gs pos="95000">
                <a:schemeClr val="accent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US" sz="1867">
              <a:solidFill>
                <a:srgbClr val="FFFFFF"/>
              </a:solidFill>
            </a:endParaRPr>
          </a:p>
        </p:txBody>
      </p:sp>
      <p:sp>
        <p:nvSpPr>
          <p:cNvPr id="33" name="Title 9"/>
          <p:cNvSpPr>
            <a:spLocks noGrp="1"/>
          </p:cNvSpPr>
          <p:nvPr>
            <p:ph type="title" hasCustomPrompt="1"/>
          </p:nvPr>
        </p:nvSpPr>
        <p:spPr>
          <a:xfrm>
            <a:off x="587378" y="2097092"/>
            <a:ext cx="10188575" cy="701731"/>
          </a:xfrm>
          <a:prstGeom prst="rect">
            <a:avLst/>
          </a:prstGeom>
        </p:spPr>
        <p:txBody>
          <a:bodyPr lIns="68580" tIns="34290" rIns="68580" bIns="34290" anchor="t" anchorCtr="0">
            <a:spAutoFit/>
          </a:bodyPr>
          <a:lstStyle>
            <a:lvl1pPr>
              <a:lnSpc>
                <a:spcPct val="90000"/>
              </a:lnSpc>
              <a:defRPr sz="4400" b="0" i="0" cap="none" baseline="0">
                <a:solidFill>
                  <a:schemeClr val="bg1"/>
                </a:solidFill>
                <a:latin typeface="+mj-lt"/>
                <a:ea typeface="Calibri Light" charset="0"/>
                <a:cs typeface="Calibri Light" charset="0"/>
              </a:defRPr>
            </a:lvl1pPr>
          </a:lstStyle>
          <a:p>
            <a:r>
              <a:rPr lang="ru-RU"/>
              <a:t>Название презентации</a:t>
            </a:r>
            <a:endParaRPr lang="en-US"/>
          </a:p>
        </p:txBody>
      </p:sp>
      <p:sp>
        <p:nvSpPr>
          <p:cNvPr id="4" name="Text Placeholder 3"/>
          <p:cNvSpPr>
            <a:spLocks noGrp="1"/>
          </p:cNvSpPr>
          <p:nvPr>
            <p:ph type="body" sz="quarter" idx="12" hasCustomPrompt="1"/>
          </p:nvPr>
        </p:nvSpPr>
        <p:spPr>
          <a:xfrm>
            <a:off x="587376" y="4344989"/>
            <a:ext cx="7561261" cy="401648"/>
          </a:xfrm>
          <a:prstGeom prst="rect">
            <a:avLst/>
          </a:prstGeom>
        </p:spPr>
        <p:txBody>
          <a:bodyPr lIns="68580" tIns="34290" rIns="68580" bIns="34290">
            <a:spAutoFit/>
          </a:bodyPr>
          <a:lstStyle>
            <a:lvl1pPr>
              <a:defRPr lang="en-US" sz="2400" b="0" i="0" kern="1200" cap="none" baseline="0">
                <a:solidFill>
                  <a:schemeClr val="bg1"/>
                </a:solidFill>
                <a:latin typeface="+mj-lt"/>
                <a:ea typeface="Calibri" charset="0"/>
                <a:cs typeface="Calibri" charset="0"/>
              </a:defRPr>
            </a:lvl1pPr>
            <a:lvl2pPr marL="0" marR="0" indent="0" algn="l" defTabSz="914377" rtl="0" eaLnBrk="1" fontAlgn="auto" latinLnBrk="0" hangingPunct="1">
              <a:lnSpc>
                <a:spcPct val="100000"/>
              </a:lnSpc>
              <a:spcBef>
                <a:spcPct val="0"/>
              </a:spcBef>
              <a:spcAft>
                <a:spcPts val="0"/>
              </a:spcAft>
              <a:buClrTx/>
              <a:buSzTx/>
              <a:buFont typeface="Arial"/>
              <a:buNone/>
              <a:tabLst/>
              <a:defRPr/>
            </a:lvl2pPr>
          </a:lstStyle>
          <a:p>
            <a:pPr lvl="0"/>
            <a:r>
              <a:rPr lang="ru-RU" dirty="0"/>
              <a:t>Дополнительный текст, пояснение, подзаголовок</a:t>
            </a:r>
          </a:p>
        </p:txBody>
      </p:sp>
      <p:sp>
        <p:nvSpPr>
          <p:cNvPr id="7" name="Shape"/>
          <p:cNvSpPr/>
          <p:nvPr userDrawn="1"/>
        </p:nvSpPr>
        <p:spPr>
          <a:xfrm>
            <a:off x="695330" y="692154"/>
            <a:ext cx="1990513" cy="374625"/>
          </a:xfrm>
          <a:custGeom>
            <a:avLst/>
            <a:gdLst/>
            <a:ahLst/>
            <a:cxnLst>
              <a:cxn ang="0">
                <a:pos x="wd2" y="hd2"/>
              </a:cxn>
              <a:cxn ang="5400000">
                <a:pos x="wd2" y="hd2"/>
              </a:cxn>
              <a:cxn ang="10800000">
                <a:pos x="wd2" y="hd2"/>
              </a:cxn>
              <a:cxn ang="16200000">
                <a:pos x="wd2" y="hd2"/>
              </a:cxn>
            </a:cxnLst>
            <a:rect l="0" t="0" r="r" b="b"/>
            <a:pathLst>
              <a:path w="21600" h="21600" extrusionOk="0">
                <a:moveTo>
                  <a:pt x="2936" y="0"/>
                </a:moveTo>
                <a:lnTo>
                  <a:pt x="1286" y="5042"/>
                </a:lnTo>
                <a:lnTo>
                  <a:pt x="551" y="2798"/>
                </a:lnTo>
                <a:cubicBezTo>
                  <a:pt x="499" y="3104"/>
                  <a:pt x="449" y="3428"/>
                  <a:pt x="403" y="3762"/>
                </a:cubicBezTo>
                <a:cubicBezTo>
                  <a:pt x="403" y="3762"/>
                  <a:pt x="1286" y="6458"/>
                  <a:pt x="1286" y="6458"/>
                </a:cubicBezTo>
                <a:lnTo>
                  <a:pt x="3183" y="659"/>
                </a:lnTo>
                <a:cubicBezTo>
                  <a:pt x="3104" y="413"/>
                  <a:pt x="3022" y="191"/>
                  <a:pt x="2936" y="0"/>
                </a:cubicBezTo>
                <a:close/>
                <a:moveTo>
                  <a:pt x="3397" y="1421"/>
                </a:moveTo>
                <a:lnTo>
                  <a:pt x="1286" y="7874"/>
                </a:lnTo>
                <a:lnTo>
                  <a:pt x="277" y="4790"/>
                </a:lnTo>
                <a:cubicBezTo>
                  <a:pt x="239" y="5144"/>
                  <a:pt x="205" y="5514"/>
                  <a:pt x="174" y="5891"/>
                </a:cubicBezTo>
                <a:lnTo>
                  <a:pt x="1286" y="9285"/>
                </a:lnTo>
                <a:cubicBezTo>
                  <a:pt x="1286" y="9285"/>
                  <a:pt x="3583" y="2264"/>
                  <a:pt x="3583" y="2264"/>
                </a:cubicBezTo>
                <a:cubicBezTo>
                  <a:pt x="3524" y="1964"/>
                  <a:pt x="3462" y="1684"/>
                  <a:pt x="3397" y="1421"/>
                </a:cubicBezTo>
                <a:close/>
                <a:moveTo>
                  <a:pt x="6427" y="2793"/>
                </a:moveTo>
                <a:cubicBezTo>
                  <a:pt x="5648" y="2793"/>
                  <a:pt x="5344" y="5127"/>
                  <a:pt x="5344" y="8979"/>
                </a:cubicBezTo>
                <a:cubicBezTo>
                  <a:pt x="5344" y="12999"/>
                  <a:pt x="5724" y="14870"/>
                  <a:pt x="6383" y="14870"/>
                </a:cubicBezTo>
                <a:cubicBezTo>
                  <a:pt x="6662" y="14870"/>
                  <a:pt x="6932" y="14483"/>
                  <a:pt x="7133" y="13799"/>
                </a:cubicBezTo>
                <a:lnTo>
                  <a:pt x="7064" y="13101"/>
                </a:lnTo>
                <a:cubicBezTo>
                  <a:pt x="6932" y="13451"/>
                  <a:pt x="6772" y="13784"/>
                  <a:pt x="6514" y="13784"/>
                </a:cubicBezTo>
                <a:cubicBezTo>
                  <a:pt x="5971" y="13784"/>
                  <a:pt x="5856" y="11550"/>
                  <a:pt x="5856" y="8548"/>
                </a:cubicBezTo>
                <a:cubicBezTo>
                  <a:pt x="5856" y="5396"/>
                  <a:pt x="5975" y="3559"/>
                  <a:pt x="6442" y="3559"/>
                </a:cubicBezTo>
                <a:cubicBezTo>
                  <a:pt x="6741" y="3559"/>
                  <a:pt x="6837" y="4161"/>
                  <a:pt x="6888" y="5028"/>
                </a:cubicBezTo>
                <a:lnTo>
                  <a:pt x="6926" y="5760"/>
                </a:lnTo>
                <a:lnTo>
                  <a:pt x="7066" y="5760"/>
                </a:lnTo>
                <a:cubicBezTo>
                  <a:pt x="7060" y="4976"/>
                  <a:pt x="7060" y="4110"/>
                  <a:pt x="7066" y="3326"/>
                </a:cubicBezTo>
                <a:cubicBezTo>
                  <a:pt x="7004" y="3193"/>
                  <a:pt x="6772" y="2793"/>
                  <a:pt x="6427" y="2793"/>
                </a:cubicBezTo>
                <a:close/>
                <a:moveTo>
                  <a:pt x="7330" y="2992"/>
                </a:moveTo>
                <a:lnTo>
                  <a:pt x="7330" y="3360"/>
                </a:lnTo>
                <a:cubicBezTo>
                  <a:pt x="7440" y="3493"/>
                  <a:pt x="7456" y="3662"/>
                  <a:pt x="7456" y="4296"/>
                </a:cubicBezTo>
                <a:lnTo>
                  <a:pt x="7456" y="13367"/>
                </a:lnTo>
                <a:cubicBezTo>
                  <a:pt x="7456" y="14001"/>
                  <a:pt x="7440" y="14170"/>
                  <a:pt x="7330" y="14303"/>
                </a:cubicBezTo>
                <a:lnTo>
                  <a:pt x="7330" y="14667"/>
                </a:lnTo>
                <a:lnTo>
                  <a:pt x="8210" y="14667"/>
                </a:lnTo>
                <a:cubicBezTo>
                  <a:pt x="8747" y="14667"/>
                  <a:pt x="9079" y="13899"/>
                  <a:pt x="9079" y="10764"/>
                </a:cubicBezTo>
                <a:cubicBezTo>
                  <a:pt x="9079" y="7545"/>
                  <a:pt x="8652" y="7181"/>
                  <a:pt x="8049" y="7181"/>
                </a:cubicBezTo>
                <a:lnTo>
                  <a:pt x="7927" y="7181"/>
                </a:lnTo>
                <a:lnTo>
                  <a:pt x="7927" y="4412"/>
                </a:lnTo>
                <a:cubicBezTo>
                  <a:pt x="7927" y="3912"/>
                  <a:pt x="7946" y="3728"/>
                  <a:pt x="8084" y="3728"/>
                </a:cubicBezTo>
                <a:cubicBezTo>
                  <a:pt x="8084" y="3728"/>
                  <a:pt x="8385" y="3728"/>
                  <a:pt x="8385" y="3728"/>
                </a:cubicBezTo>
                <a:cubicBezTo>
                  <a:pt x="8671" y="3728"/>
                  <a:pt x="8749" y="3842"/>
                  <a:pt x="8818" y="5042"/>
                </a:cubicBezTo>
                <a:lnTo>
                  <a:pt x="8847" y="5527"/>
                </a:lnTo>
                <a:lnTo>
                  <a:pt x="8966" y="5527"/>
                </a:lnTo>
                <a:cubicBezTo>
                  <a:pt x="8960" y="4677"/>
                  <a:pt x="8960" y="3842"/>
                  <a:pt x="8966" y="2992"/>
                </a:cubicBezTo>
                <a:lnTo>
                  <a:pt x="7330" y="2992"/>
                </a:lnTo>
                <a:close/>
                <a:moveTo>
                  <a:pt x="9327" y="2992"/>
                </a:moveTo>
                <a:lnTo>
                  <a:pt x="9327" y="3360"/>
                </a:lnTo>
                <a:cubicBezTo>
                  <a:pt x="9437" y="3493"/>
                  <a:pt x="9453" y="3662"/>
                  <a:pt x="9453" y="4296"/>
                </a:cubicBezTo>
                <a:lnTo>
                  <a:pt x="9453" y="13367"/>
                </a:lnTo>
                <a:cubicBezTo>
                  <a:pt x="9453" y="14001"/>
                  <a:pt x="9437" y="14170"/>
                  <a:pt x="9327" y="14303"/>
                </a:cubicBezTo>
                <a:lnTo>
                  <a:pt x="9327" y="14667"/>
                </a:lnTo>
                <a:lnTo>
                  <a:pt x="10909" y="14667"/>
                </a:lnTo>
                <a:cubicBezTo>
                  <a:pt x="10903" y="13766"/>
                  <a:pt x="10903" y="12852"/>
                  <a:pt x="10909" y="11952"/>
                </a:cubicBezTo>
                <a:lnTo>
                  <a:pt x="10771" y="11952"/>
                </a:lnTo>
                <a:lnTo>
                  <a:pt x="10752" y="12383"/>
                </a:lnTo>
                <a:cubicBezTo>
                  <a:pt x="10689" y="13834"/>
                  <a:pt x="10614" y="13935"/>
                  <a:pt x="10329" y="13935"/>
                </a:cubicBezTo>
                <a:lnTo>
                  <a:pt x="10266" y="13935"/>
                </a:lnTo>
                <a:cubicBezTo>
                  <a:pt x="9977" y="13935"/>
                  <a:pt x="9924" y="13699"/>
                  <a:pt x="9924" y="12999"/>
                </a:cubicBezTo>
                <a:lnTo>
                  <a:pt x="9924" y="8645"/>
                </a:lnTo>
                <a:lnTo>
                  <a:pt x="10216" y="8645"/>
                </a:lnTo>
                <a:cubicBezTo>
                  <a:pt x="10338" y="8645"/>
                  <a:pt x="10529" y="8715"/>
                  <a:pt x="10604" y="8999"/>
                </a:cubicBezTo>
                <a:lnTo>
                  <a:pt x="10604" y="7530"/>
                </a:lnTo>
                <a:cubicBezTo>
                  <a:pt x="10529" y="7813"/>
                  <a:pt x="10338" y="7879"/>
                  <a:pt x="10216" y="7879"/>
                </a:cubicBezTo>
                <a:lnTo>
                  <a:pt x="9924" y="7879"/>
                </a:lnTo>
                <a:lnTo>
                  <a:pt x="9924" y="4262"/>
                </a:lnTo>
                <a:cubicBezTo>
                  <a:pt x="9924" y="3862"/>
                  <a:pt x="9939" y="3728"/>
                  <a:pt x="10033" y="3728"/>
                </a:cubicBezTo>
                <a:cubicBezTo>
                  <a:pt x="10033" y="3728"/>
                  <a:pt x="10279" y="3728"/>
                  <a:pt x="10279" y="3728"/>
                </a:cubicBezTo>
                <a:cubicBezTo>
                  <a:pt x="10564" y="3728"/>
                  <a:pt x="10642" y="3842"/>
                  <a:pt x="10711" y="5042"/>
                </a:cubicBezTo>
                <a:lnTo>
                  <a:pt x="10739" y="5527"/>
                </a:lnTo>
                <a:lnTo>
                  <a:pt x="10859" y="5527"/>
                </a:lnTo>
                <a:cubicBezTo>
                  <a:pt x="10853" y="4677"/>
                  <a:pt x="10853" y="3842"/>
                  <a:pt x="10859" y="2992"/>
                </a:cubicBezTo>
                <a:lnTo>
                  <a:pt x="9327" y="2992"/>
                </a:lnTo>
                <a:close/>
                <a:moveTo>
                  <a:pt x="11192" y="2992"/>
                </a:moveTo>
                <a:lnTo>
                  <a:pt x="11192" y="3360"/>
                </a:lnTo>
                <a:cubicBezTo>
                  <a:pt x="11302" y="3493"/>
                  <a:pt x="11317" y="3662"/>
                  <a:pt x="11317" y="4296"/>
                </a:cubicBezTo>
                <a:lnTo>
                  <a:pt x="11317" y="13367"/>
                </a:lnTo>
                <a:cubicBezTo>
                  <a:pt x="11317" y="14001"/>
                  <a:pt x="11302" y="14170"/>
                  <a:pt x="11192" y="14303"/>
                </a:cubicBezTo>
                <a:lnTo>
                  <a:pt x="11192" y="14667"/>
                </a:lnTo>
                <a:cubicBezTo>
                  <a:pt x="11192" y="14667"/>
                  <a:pt x="11914" y="14667"/>
                  <a:pt x="11914" y="14667"/>
                </a:cubicBezTo>
                <a:lnTo>
                  <a:pt x="11914" y="14303"/>
                </a:lnTo>
                <a:cubicBezTo>
                  <a:pt x="11804" y="14170"/>
                  <a:pt x="11788" y="14001"/>
                  <a:pt x="11788" y="13367"/>
                </a:cubicBezTo>
                <a:lnTo>
                  <a:pt x="11788" y="10046"/>
                </a:lnTo>
                <a:lnTo>
                  <a:pt x="12008" y="10046"/>
                </a:lnTo>
                <a:cubicBezTo>
                  <a:pt x="12538" y="10046"/>
                  <a:pt x="12865" y="9199"/>
                  <a:pt x="12865" y="6347"/>
                </a:cubicBezTo>
                <a:cubicBezTo>
                  <a:pt x="12865" y="3545"/>
                  <a:pt x="12538" y="2992"/>
                  <a:pt x="12102" y="2992"/>
                </a:cubicBezTo>
                <a:lnTo>
                  <a:pt x="11192" y="2992"/>
                </a:lnTo>
                <a:close/>
                <a:moveTo>
                  <a:pt x="13063" y="2992"/>
                </a:moveTo>
                <a:lnTo>
                  <a:pt x="13063" y="3360"/>
                </a:lnTo>
                <a:cubicBezTo>
                  <a:pt x="13172" y="3493"/>
                  <a:pt x="13188" y="3662"/>
                  <a:pt x="13188" y="4296"/>
                </a:cubicBezTo>
                <a:lnTo>
                  <a:pt x="13188" y="13367"/>
                </a:lnTo>
                <a:cubicBezTo>
                  <a:pt x="13188" y="14001"/>
                  <a:pt x="13172" y="14170"/>
                  <a:pt x="13063" y="14303"/>
                </a:cubicBezTo>
                <a:lnTo>
                  <a:pt x="13063" y="14667"/>
                </a:lnTo>
                <a:lnTo>
                  <a:pt x="13941" y="14667"/>
                </a:lnTo>
                <a:cubicBezTo>
                  <a:pt x="14478" y="14667"/>
                  <a:pt x="14811" y="13899"/>
                  <a:pt x="14811" y="10764"/>
                </a:cubicBezTo>
                <a:cubicBezTo>
                  <a:pt x="14811" y="7545"/>
                  <a:pt x="14384" y="7181"/>
                  <a:pt x="13782" y="7181"/>
                </a:cubicBezTo>
                <a:lnTo>
                  <a:pt x="13658" y="7181"/>
                </a:lnTo>
                <a:lnTo>
                  <a:pt x="13658" y="4412"/>
                </a:lnTo>
                <a:cubicBezTo>
                  <a:pt x="13658" y="3912"/>
                  <a:pt x="13677" y="3728"/>
                  <a:pt x="13815" y="3728"/>
                </a:cubicBezTo>
                <a:cubicBezTo>
                  <a:pt x="13815" y="3728"/>
                  <a:pt x="14117" y="3728"/>
                  <a:pt x="14117" y="3728"/>
                </a:cubicBezTo>
                <a:cubicBezTo>
                  <a:pt x="14403" y="3728"/>
                  <a:pt x="14481" y="3842"/>
                  <a:pt x="14550" y="5042"/>
                </a:cubicBezTo>
                <a:lnTo>
                  <a:pt x="14578" y="5527"/>
                </a:lnTo>
                <a:lnTo>
                  <a:pt x="14698" y="5527"/>
                </a:lnTo>
                <a:cubicBezTo>
                  <a:pt x="14692" y="4677"/>
                  <a:pt x="14692" y="3842"/>
                  <a:pt x="14698" y="2992"/>
                </a:cubicBezTo>
                <a:lnTo>
                  <a:pt x="13063" y="2992"/>
                </a:lnTo>
                <a:close/>
                <a:moveTo>
                  <a:pt x="15564" y="2992"/>
                </a:moveTo>
                <a:lnTo>
                  <a:pt x="15564" y="3360"/>
                </a:lnTo>
                <a:cubicBezTo>
                  <a:pt x="15677" y="3493"/>
                  <a:pt x="15690" y="3810"/>
                  <a:pt x="15690" y="4044"/>
                </a:cubicBezTo>
                <a:cubicBezTo>
                  <a:pt x="15690" y="4377"/>
                  <a:pt x="15674" y="4746"/>
                  <a:pt x="15583" y="5930"/>
                </a:cubicBezTo>
                <a:lnTo>
                  <a:pt x="15178" y="11234"/>
                </a:lnTo>
                <a:cubicBezTo>
                  <a:pt x="15027" y="13185"/>
                  <a:pt x="14927" y="14216"/>
                  <a:pt x="14874" y="14667"/>
                </a:cubicBezTo>
                <a:lnTo>
                  <a:pt x="15273" y="14667"/>
                </a:lnTo>
                <a:cubicBezTo>
                  <a:pt x="15276" y="14400"/>
                  <a:pt x="15294" y="13898"/>
                  <a:pt x="15319" y="13232"/>
                </a:cubicBezTo>
                <a:cubicBezTo>
                  <a:pt x="15347" y="12564"/>
                  <a:pt x="15401" y="11616"/>
                  <a:pt x="15473" y="10448"/>
                </a:cubicBezTo>
                <a:lnTo>
                  <a:pt x="16170" y="10448"/>
                </a:lnTo>
                <a:lnTo>
                  <a:pt x="16265" y="11932"/>
                </a:lnTo>
                <a:cubicBezTo>
                  <a:pt x="16324" y="12866"/>
                  <a:pt x="16393" y="14033"/>
                  <a:pt x="16411" y="14667"/>
                </a:cubicBezTo>
                <a:cubicBezTo>
                  <a:pt x="16411" y="14667"/>
                  <a:pt x="16971" y="14667"/>
                  <a:pt x="16971" y="14667"/>
                </a:cubicBezTo>
                <a:cubicBezTo>
                  <a:pt x="16924" y="14250"/>
                  <a:pt x="16826" y="13082"/>
                  <a:pt x="16735" y="11714"/>
                </a:cubicBezTo>
                <a:lnTo>
                  <a:pt x="16274" y="4727"/>
                </a:lnTo>
                <a:cubicBezTo>
                  <a:pt x="16208" y="3743"/>
                  <a:pt x="16201" y="3342"/>
                  <a:pt x="16192" y="2992"/>
                </a:cubicBezTo>
                <a:lnTo>
                  <a:pt x="15564" y="2992"/>
                </a:lnTo>
                <a:close/>
                <a:moveTo>
                  <a:pt x="17140" y="2992"/>
                </a:moveTo>
                <a:lnTo>
                  <a:pt x="17140" y="3360"/>
                </a:lnTo>
                <a:cubicBezTo>
                  <a:pt x="17250" y="3493"/>
                  <a:pt x="17266" y="3662"/>
                  <a:pt x="17266" y="4296"/>
                </a:cubicBezTo>
                <a:lnTo>
                  <a:pt x="17266" y="13367"/>
                </a:lnTo>
                <a:cubicBezTo>
                  <a:pt x="17266" y="14001"/>
                  <a:pt x="17250" y="14170"/>
                  <a:pt x="17140" y="14303"/>
                </a:cubicBezTo>
                <a:lnTo>
                  <a:pt x="17140" y="14667"/>
                </a:lnTo>
                <a:lnTo>
                  <a:pt x="17861" y="14667"/>
                </a:lnTo>
                <a:lnTo>
                  <a:pt x="17861" y="14303"/>
                </a:lnTo>
                <a:cubicBezTo>
                  <a:pt x="17752" y="14170"/>
                  <a:pt x="17736" y="14001"/>
                  <a:pt x="17736" y="13367"/>
                </a:cubicBezTo>
                <a:lnTo>
                  <a:pt x="17736" y="8645"/>
                </a:lnTo>
                <a:lnTo>
                  <a:pt x="18584" y="8645"/>
                </a:lnTo>
                <a:cubicBezTo>
                  <a:pt x="18584" y="8645"/>
                  <a:pt x="18584" y="13367"/>
                  <a:pt x="18584" y="13367"/>
                </a:cubicBezTo>
                <a:cubicBezTo>
                  <a:pt x="18584" y="14001"/>
                  <a:pt x="18568" y="14170"/>
                  <a:pt x="18458" y="14303"/>
                </a:cubicBezTo>
                <a:lnTo>
                  <a:pt x="18458" y="14667"/>
                </a:lnTo>
                <a:lnTo>
                  <a:pt x="19180" y="14667"/>
                </a:lnTo>
                <a:lnTo>
                  <a:pt x="19180" y="14303"/>
                </a:lnTo>
                <a:cubicBezTo>
                  <a:pt x="19070" y="14170"/>
                  <a:pt x="19055" y="14001"/>
                  <a:pt x="19055" y="13367"/>
                </a:cubicBezTo>
                <a:lnTo>
                  <a:pt x="19055" y="4296"/>
                </a:lnTo>
                <a:cubicBezTo>
                  <a:pt x="19055" y="3662"/>
                  <a:pt x="19070" y="3493"/>
                  <a:pt x="19180" y="3360"/>
                </a:cubicBezTo>
                <a:lnTo>
                  <a:pt x="19180" y="2992"/>
                </a:lnTo>
                <a:lnTo>
                  <a:pt x="18458" y="2992"/>
                </a:lnTo>
                <a:lnTo>
                  <a:pt x="18458" y="3360"/>
                </a:lnTo>
                <a:cubicBezTo>
                  <a:pt x="18568" y="3493"/>
                  <a:pt x="18584" y="3662"/>
                  <a:pt x="18584" y="4296"/>
                </a:cubicBezTo>
                <a:lnTo>
                  <a:pt x="18584" y="7879"/>
                </a:lnTo>
                <a:lnTo>
                  <a:pt x="17736" y="7879"/>
                </a:lnTo>
                <a:lnTo>
                  <a:pt x="17736" y="4296"/>
                </a:lnTo>
                <a:cubicBezTo>
                  <a:pt x="17736" y="3662"/>
                  <a:pt x="17752" y="3493"/>
                  <a:pt x="17861" y="3360"/>
                </a:cubicBezTo>
                <a:lnTo>
                  <a:pt x="17861" y="2992"/>
                </a:lnTo>
                <a:lnTo>
                  <a:pt x="17140" y="2992"/>
                </a:lnTo>
                <a:close/>
                <a:moveTo>
                  <a:pt x="19529" y="2992"/>
                </a:moveTo>
                <a:lnTo>
                  <a:pt x="19529" y="3360"/>
                </a:lnTo>
                <a:cubicBezTo>
                  <a:pt x="19638" y="3493"/>
                  <a:pt x="19655" y="3662"/>
                  <a:pt x="19655" y="4296"/>
                </a:cubicBezTo>
                <a:cubicBezTo>
                  <a:pt x="19655" y="4296"/>
                  <a:pt x="19655" y="13367"/>
                  <a:pt x="19655" y="13367"/>
                </a:cubicBezTo>
                <a:cubicBezTo>
                  <a:pt x="19655" y="14001"/>
                  <a:pt x="19638" y="14170"/>
                  <a:pt x="19529" y="14303"/>
                </a:cubicBezTo>
                <a:lnTo>
                  <a:pt x="19529" y="14667"/>
                </a:lnTo>
                <a:lnTo>
                  <a:pt x="20250" y="14667"/>
                </a:lnTo>
                <a:lnTo>
                  <a:pt x="20250" y="14303"/>
                </a:lnTo>
                <a:cubicBezTo>
                  <a:pt x="20141" y="14170"/>
                  <a:pt x="20125" y="14001"/>
                  <a:pt x="20125" y="13367"/>
                </a:cubicBezTo>
                <a:lnTo>
                  <a:pt x="20125" y="4296"/>
                </a:lnTo>
                <a:cubicBezTo>
                  <a:pt x="20125" y="3662"/>
                  <a:pt x="20141" y="3493"/>
                  <a:pt x="20250" y="3360"/>
                </a:cubicBezTo>
                <a:lnTo>
                  <a:pt x="20250" y="2992"/>
                </a:lnTo>
                <a:lnTo>
                  <a:pt x="19529" y="2992"/>
                </a:lnTo>
                <a:close/>
                <a:moveTo>
                  <a:pt x="20906" y="2992"/>
                </a:moveTo>
                <a:cubicBezTo>
                  <a:pt x="20847" y="3792"/>
                  <a:pt x="20624" y="5376"/>
                  <a:pt x="20451" y="6560"/>
                </a:cubicBezTo>
                <a:lnTo>
                  <a:pt x="20163" y="8548"/>
                </a:lnTo>
                <a:lnTo>
                  <a:pt x="20496" y="11200"/>
                </a:lnTo>
                <a:cubicBezTo>
                  <a:pt x="20725" y="13035"/>
                  <a:pt x="20803" y="14050"/>
                  <a:pt x="20856" y="14667"/>
                </a:cubicBezTo>
                <a:lnTo>
                  <a:pt x="21595" y="14667"/>
                </a:lnTo>
                <a:cubicBezTo>
                  <a:pt x="21334" y="13266"/>
                  <a:pt x="20975" y="10698"/>
                  <a:pt x="20822" y="9547"/>
                </a:cubicBezTo>
                <a:cubicBezTo>
                  <a:pt x="20822" y="9547"/>
                  <a:pt x="20536" y="7394"/>
                  <a:pt x="20536" y="7394"/>
                </a:cubicBezTo>
                <a:lnTo>
                  <a:pt x="20765" y="6095"/>
                </a:lnTo>
                <a:cubicBezTo>
                  <a:pt x="20866" y="5511"/>
                  <a:pt x="21214" y="3645"/>
                  <a:pt x="21421" y="3011"/>
                </a:cubicBezTo>
                <a:lnTo>
                  <a:pt x="21421" y="2992"/>
                </a:lnTo>
                <a:lnTo>
                  <a:pt x="20906" y="2992"/>
                </a:lnTo>
                <a:close/>
                <a:moveTo>
                  <a:pt x="3744" y="3185"/>
                </a:moveTo>
                <a:cubicBezTo>
                  <a:pt x="3744" y="3185"/>
                  <a:pt x="1286" y="10701"/>
                  <a:pt x="1286" y="10701"/>
                </a:cubicBezTo>
                <a:lnTo>
                  <a:pt x="93" y="7055"/>
                </a:lnTo>
                <a:cubicBezTo>
                  <a:pt x="70" y="7458"/>
                  <a:pt x="50" y="7874"/>
                  <a:pt x="36" y="8296"/>
                </a:cubicBezTo>
                <a:lnTo>
                  <a:pt x="1286" y="12112"/>
                </a:lnTo>
                <a:lnTo>
                  <a:pt x="3882" y="4179"/>
                </a:lnTo>
                <a:cubicBezTo>
                  <a:pt x="3839" y="3835"/>
                  <a:pt x="3793" y="3502"/>
                  <a:pt x="3744" y="3185"/>
                </a:cubicBezTo>
                <a:close/>
                <a:moveTo>
                  <a:pt x="11926" y="3728"/>
                </a:moveTo>
                <a:lnTo>
                  <a:pt x="11977" y="3728"/>
                </a:lnTo>
                <a:cubicBezTo>
                  <a:pt x="12272" y="3728"/>
                  <a:pt x="12372" y="4710"/>
                  <a:pt x="12372" y="6245"/>
                </a:cubicBezTo>
                <a:cubicBezTo>
                  <a:pt x="12372" y="8063"/>
                  <a:pt x="12302" y="9314"/>
                  <a:pt x="12010" y="9314"/>
                </a:cubicBezTo>
                <a:cubicBezTo>
                  <a:pt x="12010" y="9314"/>
                  <a:pt x="11788" y="9314"/>
                  <a:pt x="11788" y="9314"/>
                </a:cubicBezTo>
                <a:lnTo>
                  <a:pt x="11788" y="4359"/>
                </a:lnTo>
                <a:cubicBezTo>
                  <a:pt x="11788" y="3808"/>
                  <a:pt x="11832" y="3728"/>
                  <a:pt x="11926" y="3728"/>
                </a:cubicBezTo>
                <a:close/>
                <a:moveTo>
                  <a:pt x="15827" y="4960"/>
                </a:moveTo>
                <a:lnTo>
                  <a:pt x="16123" y="9663"/>
                </a:lnTo>
                <a:cubicBezTo>
                  <a:pt x="16123" y="9663"/>
                  <a:pt x="15524" y="9663"/>
                  <a:pt x="15524" y="9663"/>
                </a:cubicBezTo>
                <a:lnTo>
                  <a:pt x="15827" y="4960"/>
                </a:lnTo>
                <a:close/>
                <a:moveTo>
                  <a:pt x="3999" y="5236"/>
                </a:moveTo>
                <a:lnTo>
                  <a:pt x="1286" y="13527"/>
                </a:lnTo>
                <a:lnTo>
                  <a:pt x="5" y="9615"/>
                </a:lnTo>
                <a:cubicBezTo>
                  <a:pt x="1" y="9862"/>
                  <a:pt x="0" y="10108"/>
                  <a:pt x="0" y="10361"/>
                </a:cubicBezTo>
                <a:cubicBezTo>
                  <a:pt x="0" y="16568"/>
                  <a:pt x="947" y="21600"/>
                  <a:pt x="2115" y="21600"/>
                </a:cubicBezTo>
                <a:cubicBezTo>
                  <a:pt x="3283" y="21600"/>
                  <a:pt x="4230" y="16568"/>
                  <a:pt x="4230" y="10361"/>
                </a:cubicBezTo>
                <a:cubicBezTo>
                  <a:pt x="4230" y="8514"/>
                  <a:pt x="4147" y="6773"/>
                  <a:pt x="3999" y="5236"/>
                </a:cubicBezTo>
                <a:close/>
                <a:moveTo>
                  <a:pt x="7927" y="7913"/>
                </a:moveTo>
                <a:lnTo>
                  <a:pt x="8119" y="7913"/>
                </a:lnTo>
                <a:cubicBezTo>
                  <a:pt x="8489" y="7913"/>
                  <a:pt x="8586" y="8979"/>
                  <a:pt x="8586" y="10880"/>
                </a:cubicBezTo>
                <a:cubicBezTo>
                  <a:pt x="8586" y="12915"/>
                  <a:pt x="8474" y="13935"/>
                  <a:pt x="8188" y="13935"/>
                </a:cubicBezTo>
                <a:cubicBezTo>
                  <a:pt x="8188" y="13935"/>
                  <a:pt x="8121" y="13935"/>
                  <a:pt x="8121" y="13935"/>
                </a:cubicBezTo>
                <a:cubicBezTo>
                  <a:pt x="7964" y="13935"/>
                  <a:pt x="7927" y="13667"/>
                  <a:pt x="7927" y="12916"/>
                </a:cubicBezTo>
                <a:lnTo>
                  <a:pt x="7927" y="7913"/>
                </a:lnTo>
                <a:close/>
                <a:moveTo>
                  <a:pt x="13658" y="7913"/>
                </a:moveTo>
                <a:lnTo>
                  <a:pt x="13850" y="7913"/>
                </a:lnTo>
                <a:cubicBezTo>
                  <a:pt x="14220" y="7913"/>
                  <a:pt x="14318" y="8979"/>
                  <a:pt x="14318" y="10880"/>
                </a:cubicBezTo>
                <a:cubicBezTo>
                  <a:pt x="14318" y="12915"/>
                  <a:pt x="14205" y="13935"/>
                  <a:pt x="13919" y="13935"/>
                </a:cubicBezTo>
                <a:cubicBezTo>
                  <a:pt x="13919" y="13935"/>
                  <a:pt x="13854" y="13935"/>
                  <a:pt x="13854" y="13935"/>
                </a:cubicBezTo>
                <a:cubicBezTo>
                  <a:pt x="13697" y="13935"/>
                  <a:pt x="13658" y="13667"/>
                  <a:pt x="13658" y="12916"/>
                </a:cubicBezTo>
                <a:lnTo>
                  <a:pt x="13658" y="7913"/>
                </a:lnTo>
                <a:close/>
                <a:moveTo>
                  <a:pt x="5519" y="17532"/>
                </a:moveTo>
                <a:lnTo>
                  <a:pt x="5519" y="18701"/>
                </a:lnTo>
                <a:lnTo>
                  <a:pt x="21600" y="18701"/>
                </a:lnTo>
                <a:cubicBezTo>
                  <a:pt x="21600" y="18701"/>
                  <a:pt x="21600" y="17532"/>
                  <a:pt x="21600" y="17532"/>
                </a:cubicBezTo>
                <a:lnTo>
                  <a:pt x="5519" y="17532"/>
                </a:lnTo>
                <a:close/>
              </a:path>
            </a:pathLst>
          </a:custGeom>
          <a:solidFill>
            <a:schemeClr val="bg1"/>
          </a:solidFill>
          <a:ln w="12700">
            <a:miter lim="400000"/>
          </a:ln>
        </p:spPr>
        <p:txBody>
          <a:bodyPr lIns="38100" tIns="38100" rIns="38100" bIns="38100" anchor="ctr"/>
          <a:lstStyle/>
          <a:p>
            <a:pPr defTabSz="914377">
              <a:defRPr sz="3000">
                <a:solidFill>
                  <a:srgbClr val="FFFFFF"/>
                </a:solidFill>
                <a:effectLst>
                  <a:outerShdw blurRad="38100" dist="12700" dir="5400000" rotWithShape="0">
                    <a:srgbClr val="000000">
                      <a:alpha val="50000"/>
                    </a:srgbClr>
                  </a:outerShdw>
                </a:effectLst>
              </a:defRPr>
            </a:pPr>
            <a:endParaRPr sz="4000">
              <a:solidFill>
                <a:srgbClr val="FFFFFF"/>
              </a:solidFill>
              <a:effectLst>
                <a:outerShdw blurRad="38100" dist="12700" dir="5400000" rotWithShape="0">
                  <a:srgbClr val="000000">
                    <a:alpha val="50000"/>
                  </a:srgbClr>
                </a:outerShdw>
              </a:effectLst>
            </a:endParaRPr>
          </a:p>
        </p:txBody>
      </p:sp>
      <p:pic>
        <p:nvPicPr>
          <p:cNvPr id="2" name="Рисунок 1" descr="http://05311BFB0B7396CBCF59420FADC09062.dms.sberbank.ru/05311BFB0B7396CBCF59420FADC09062-A3706015402A346BAE2C7E4161CEDD42-AA08E215F1EBA7C368CDE302EC67DC4F/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4157589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1"/>
            </p:custDataLst>
            <p:extLst>
              <p:ext uri="{D42A27DB-BD31-4B8C-83A1-F6EECF244321}">
                <p14:modId xmlns:p14="http://schemas.microsoft.com/office/powerpoint/2010/main" val="3021841772"/>
              </p:ext>
            </p:extLst>
          </p:nvPr>
        </p:nvGraphicFramePr>
        <p:xfrm>
          <a:off x="2034" y="1592"/>
          <a:ext cx="2015" cy="1587"/>
        </p:xfrm>
        <a:graphic>
          <a:graphicData uri="http://schemas.openxmlformats.org/presentationml/2006/ole">
            <mc:AlternateContent xmlns:mc="http://schemas.openxmlformats.org/markup-compatibility/2006">
              <mc:Choice xmlns:v="urn:schemas-microsoft-com:vml" Requires="v">
                <p:oleObj name="Слайд think-cell" r:id="rId3" imgW="360" imgH="360" progId="TCLayout.ActiveDocument.1">
                  <p:embed/>
                </p:oleObj>
              </mc:Choice>
              <mc:Fallback>
                <p:oleObj name="Слайд think-cell" r:id="rId3" imgW="360" imgH="360" progId="TCLayout.ActiveDocument.1">
                  <p:embed/>
                  <p:pic>
                    <p:nvPicPr>
                      <p:cNvPr id="11" name="Objec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4" y="1592"/>
                        <a:ext cx="20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10" descr="SBRF-9129.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783245" y="4077091"/>
            <a:ext cx="4408755" cy="2780927"/>
          </a:xfrm>
          <a:prstGeom prst="rect">
            <a:avLst/>
          </a:prstGeom>
        </p:spPr>
      </p:pic>
      <p:sp>
        <p:nvSpPr>
          <p:cNvPr id="2" name="Title 1"/>
          <p:cNvSpPr>
            <a:spLocks noGrp="1"/>
          </p:cNvSpPr>
          <p:nvPr>
            <p:ph type="ctrTitle"/>
          </p:nvPr>
        </p:nvSpPr>
        <p:spPr>
          <a:xfrm>
            <a:off x="1483455" y="2130445"/>
            <a:ext cx="9794161" cy="1470025"/>
          </a:xfrm>
          <a:prstGeom prst="rect">
            <a:avLst/>
          </a:prstGeom>
        </p:spPr>
        <p:txBody>
          <a:bodyPr lIns="91438" tIns="45719" rIns="91438" bIns="45719">
            <a:normAutofit/>
          </a:bodyPr>
          <a:lstStyle>
            <a:lvl1pPr>
              <a:defRPr sz="32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483440" y="3886200"/>
            <a:ext cx="6449725" cy="1752600"/>
          </a:xfrm>
          <a:prstGeom prst="rect">
            <a:avLst/>
          </a:prstGeom>
        </p:spPr>
        <p:txBody>
          <a:bodyPr lIns="91438" tIns="45719" rIns="91438" bIns="45719">
            <a:normAutofit/>
          </a:bodyPr>
          <a:lstStyle>
            <a:lvl1pPr marL="0" indent="0" algn="l">
              <a:buNone/>
              <a:defRPr sz="2267">
                <a:solidFill>
                  <a:schemeClr val="accent3"/>
                </a:solidFill>
              </a:defRPr>
            </a:lvl1pPr>
            <a:lvl2pPr marL="528605" indent="0" algn="ctr">
              <a:buNone/>
              <a:defRPr>
                <a:solidFill>
                  <a:schemeClr val="tx1">
                    <a:tint val="75000"/>
                  </a:schemeClr>
                </a:solidFill>
              </a:defRPr>
            </a:lvl2pPr>
            <a:lvl3pPr marL="1057214" indent="0" algn="ctr">
              <a:buNone/>
              <a:defRPr>
                <a:solidFill>
                  <a:schemeClr val="tx1">
                    <a:tint val="75000"/>
                  </a:schemeClr>
                </a:solidFill>
              </a:defRPr>
            </a:lvl3pPr>
            <a:lvl4pPr marL="1585816" indent="0" algn="ctr">
              <a:buNone/>
              <a:defRPr>
                <a:solidFill>
                  <a:schemeClr val="tx1">
                    <a:tint val="75000"/>
                  </a:schemeClr>
                </a:solidFill>
              </a:defRPr>
            </a:lvl4pPr>
            <a:lvl5pPr marL="2114422" indent="0" algn="ctr">
              <a:buNone/>
              <a:defRPr>
                <a:solidFill>
                  <a:schemeClr val="tx1">
                    <a:tint val="75000"/>
                  </a:schemeClr>
                </a:solidFill>
              </a:defRPr>
            </a:lvl5pPr>
            <a:lvl6pPr marL="2643019" indent="0" algn="ctr">
              <a:buNone/>
              <a:defRPr>
                <a:solidFill>
                  <a:schemeClr val="tx1">
                    <a:tint val="75000"/>
                  </a:schemeClr>
                </a:solidFill>
              </a:defRPr>
            </a:lvl6pPr>
            <a:lvl7pPr marL="3171631" indent="0" algn="ctr">
              <a:buNone/>
              <a:defRPr>
                <a:solidFill>
                  <a:schemeClr val="tx1">
                    <a:tint val="75000"/>
                  </a:schemeClr>
                </a:solidFill>
              </a:defRPr>
            </a:lvl7pPr>
            <a:lvl8pPr marL="3700241" indent="0" algn="ctr">
              <a:buNone/>
              <a:defRPr>
                <a:solidFill>
                  <a:schemeClr val="tx1">
                    <a:tint val="75000"/>
                  </a:schemeClr>
                </a:solidFill>
              </a:defRPr>
            </a:lvl8pPr>
            <a:lvl9pPr marL="4228845" indent="0" algn="ctr">
              <a:buNone/>
              <a:defRPr>
                <a:solidFill>
                  <a:schemeClr val="tx1">
                    <a:tint val="75000"/>
                  </a:schemeClr>
                </a:solidFill>
              </a:defRPr>
            </a:lvl9pPr>
          </a:lstStyle>
          <a:p>
            <a:r>
              <a:rPr lang="en-US" dirty="0"/>
              <a:t>Click to edit Master subtitle style</a:t>
            </a:r>
          </a:p>
        </p:txBody>
      </p:sp>
      <p:sp>
        <p:nvSpPr>
          <p:cNvPr id="4" name="Subnomenclature"/>
          <p:cNvSpPr txBox="1"/>
          <p:nvPr userDrawn="1"/>
        </p:nvSpPr>
        <p:spPr>
          <a:xfrm>
            <a:off x="1146859" y="6406638"/>
            <a:ext cx="65" cy="184666"/>
          </a:xfrm>
          <a:prstGeom prst="rect">
            <a:avLst/>
          </a:prstGeom>
          <a:noFill/>
        </p:spPr>
        <p:txBody>
          <a:bodyPr vert="horz" wrap="none" lIns="0" tIns="0" rIns="0" bIns="0" rtlCol="0" anchor="b">
            <a:spAutoFit/>
          </a:bodyPr>
          <a:lstStyle/>
          <a:p>
            <a:pPr defTabSz="914377">
              <a:spcBef>
                <a:spcPts val="695"/>
              </a:spcBef>
            </a:pPr>
            <a:endParaRPr lang="en-US" sz="1200" b="1" dirty="0">
              <a:solidFill>
                <a:srgbClr val="DC0F00"/>
              </a:solidFill>
            </a:endParaRPr>
          </a:p>
        </p:txBody>
      </p:sp>
      <p:pic>
        <p:nvPicPr>
          <p:cNvPr id="6" name="Picture 3" descr="C:\Users\amosova-pn\Desktop\Информация\Амосовой Полине\Бренд\есть\Логотипы\PI_S1\PI_S1_RGB.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2532" y="326817"/>
            <a:ext cx="3346837" cy="86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443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9_Title Slide">
    <p:spTree>
      <p:nvGrpSpPr>
        <p:cNvPr id="1" name=""/>
        <p:cNvGrpSpPr/>
        <p:nvPr/>
      </p:nvGrpSpPr>
      <p:grpSpPr>
        <a:xfrm>
          <a:off x="0" y="0"/>
          <a:ext cx="0" cy="0"/>
          <a:chOff x="0" y="0"/>
          <a:chExt cx="0" cy="0"/>
        </a:xfrm>
      </p:grpSpPr>
      <p:cxnSp>
        <p:nvCxnSpPr>
          <p:cNvPr id="10" name="Straight Connector 9"/>
          <p:cNvCxnSpPr/>
          <p:nvPr/>
        </p:nvCxnSpPr>
        <p:spPr>
          <a:xfrm>
            <a:off x="0" y="958177"/>
            <a:ext cx="12192000" cy="0"/>
          </a:xfrm>
          <a:prstGeom prst="line">
            <a:avLst/>
          </a:prstGeom>
          <a:ln>
            <a:solidFill>
              <a:srgbClr val="95C43F"/>
            </a:solidFill>
          </a:ln>
          <a:effectLst/>
        </p:spPr>
        <p:style>
          <a:lnRef idx="2">
            <a:schemeClr val="accent1"/>
          </a:lnRef>
          <a:fillRef idx="0">
            <a:schemeClr val="accent1"/>
          </a:fillRef>
          <a:effectRef idx="1">
            <a:schemeClr val="accent1"/>
          </a:effectRef>
          <a:fontRef idx="minor">
            <a:schemeClr val="tx1"/>
          </a:fontRef>
        </p:style>
      </p:cxnSp>
      <p:sp>
        <p:nvSpPr>
          <p:cNvPr id="4" name="Заголовок 3"/>
          <p:cNvSpPr>
            <a:spLocks noGrp="1"/>
          </p:cNvSpPr>
          <p:nvPr>
            <p:ph type="title"/>
          </p:nvPr>
        </p:nvSpPr>
        <p:spPr>
          <a:xfrm>
            <a:off x="117645" y="97164"/>
            <a:ext cx="8571272" cy="769109"/>
          </a:xfrm>
          <a:prstGeom prst="rect">
            <a:avLst/>
          </a:prstGeom>
        </p:spPr>
        <p:txBody>
          <a:bodyPr lIns="91438" tIns="45719" rIns="91438" bIns="45719"/>
          <a:lstStyle/>
          <a:p>
            <a:r>
              <a:rPr lang="ru-RU"/>
              <a:t>Образец заголовка</a:t>
            </a:r>
          </a:p>
        </p:txBody>
      </p:sp>
      <p:sp>
        <p:nvSpPr>
          <p:cNvPr id="8" name="TextBox 7"/>
          <p:cNvSpPr txBox="1"/>
          <p:nvPr userDrawn="1"/>
        </p:nvSpPr>
        <p:spPr>
          <a:xfrm>
            <a:off x="11472601" y="6453344"/>
            <a:ext cx="719403" cy="410431"/>
          </a:xfrm>
          <a:prstGeom prst="rect">
            <a:avLst/>
          </a:prstGeom>
          <a:noFill/>
        </p:spPr>
        <p:txBody>
          <a:bodyPr wrap="square" lIns="121917" tIns="60959" rIns="121917" bIns="60959" rtlCol="0">
            <a:spAutoFit/>
          </a:bodyPr>
          <a:lstStyle/>
          <a:p>
            <a:pPr defTabSz="1219140"/>
            <a:fld id="{91AD4EB0-CEB3-4892-90AA-400FF97E5AC3}" type="slidenum">
              <a:rPr lang="ru-RU" sz="1867" smtClean="0">
                <a:solidFill>
                  <a:srgbClr val="000000"/>
                </a:solidFill>
                <a:cs typeface="Calibri" panose="020F0502020204030204" pitchFamily="34" charset="0"/>
              </a:rPr>
              <a:pPr defTabSz="1219140"/>
              <a:t>‹#›</a:t>
            </a:fld>
            <a:endParaRPr lang="ru-RU" sz="1867" dirty="0">
              <a:solidFill>
                <a:srgbClr val="000000"/>
              </a:solidFill>
              <a:cs typeface="Calibri" panose="020F0502020204030204" pitchFamily="34" charset="0"/>
            </a:endParaRPr>
          </a:p>
        </p:txBody>
      </p:sp>
      <p:pic>
        <p:nvPicPr>
          <p:cNvPr id="7" name="Picture 7" descr="Screen Shot 2013-12-24 at 12.16.4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5693" y="163113"/>
            <a:ext cx="2035531" cy="637215"/>
          </a:xfrm>
          <a:prstGeom prst="rect">
            <a:avLst/>
          </a:prstGeom>
        </p:spPr>
      </p:pic>
    </p:spTree>
    <p:extLst>
      <p:ext uri="{BB962C8B-B14F-4D97-AF65-F5344CB8AC3E}">
        <p14:creationId xmlns:p14="http://schemas.microsoft.com/office/powerpoint/2010/main" val="625504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 колонки текст + цитата справа">
    <p:spTree>
      <p:nvGrpSpPr>
        <p:cNvPr id="1" name=""/>
        <p:cNvGrpSpPr/>
        <p:nvPr/>
      </p:nvGrpSpPr>
      <p:grpSpPr>
        <a:xfrm>
          <a:off x="0" y="0"/>
          <a:ext cx="0" cy="0"/>
          <a:chOff x="0" y="0"/>
          <a:chExt cx="0" cy="0"/>
        </a:xfrm>
      </p:grpSpPr>
      <p:sp>
        <p:nvSpPr>
          <p:cNvPr id="8" name="Rectangle 7"/>
          <p:cNvSpPr/>
          <p:nvPr userDrawn="1"/>
        </p:nvSpPr>
        <p:spPr>
          <a:xfrm>
            <a:off x="0" y="-9177"/>
            <a:ext cx="12192000" cy="882357"/>
          </a:xfrm>
          <a:prstGeom prst="rect">
            <a:avLst/>
          </a:prstGeom>
          <a:solidFill>
            <a:schemeClr val="bg1"/>
          </a:solidFill>
          <a:ln w="12700" cap="flat">
            <a:noFill/>
            <a:miter lim="400000"/>
          </a:ln>
          <a:effectLst>
            <a:outerShdw blurRad="12700" dist="25400" dir="5400000" rotWithShape="0">
              <a:schemeClr val="bg2">
                <a:lumMod val="90000"/>
                <a:alpha val="2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28575" rtlCol="0" anchor="ctr">
            <a:spAutoFit/>
          </a:bodyPr>
          <a:lstStyle/>
          <a:p>
            <a:pPr algn="ctr" defTabSz="736582" hangingPunct="0"/>
            <a:endParaRPr lang="en-US" sz="5067">
              <a:solidFill>
                <a:srgbClr val="FFFFFF"/>
              </a:solidFill>
              <a:effectLst>
                <a:outerShdw blurRad="38100" dist="12700" dir="5400000" rotWithShape="0">
                  <a:srgbClr val="000000">
                    <a:alpha val="50000"/>
                  </a:srgbClr>
                </a:outerShdw>
              </a:effectLst>
              <a:sym typeface="Gill Sans"/>
            </a:endParaRPr>
          </a:p>
        </p:txBody>
      </p:sp>
      <p:sp>
        <p:nvSpPr>
          <p:cNvPr id="4" name="Text Placeholder 3"/>
          <p:cNvSpPr>
            <a:spLocks noGrp="1"/>
          </p:cNvSpPr>
          <p:nvPr>
            <p:ph type="body" sz="quarter" idx="12"/>
          </p:nvPr>
        </p:nvSpPr>
        <p:spPr>
          <a:xfrm>
            <a:off x="8509001" y="783772"/>
            <a:ext cx="3683001" cy="599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1053000" rIns="540000" bIns="34290" rtlCol="0" anchor="t"/>
          <a:lstStyle>
            <a:lvl1pPr marL="227008" indent="0">
              <a:lnSpc>
                <a:spcPct val="100000"/>
              </a:lnSpc>
              <a:spcBef>
                <a:spcPts val="600"/>
              </a:spcBef>
              <a:tabLst/>
              <a:defRPr lang="en-US" sz="2000">
                <a:solidFill>
                  <a:srgbClr val="FFFFFF"/>
                </a:solidFill>
                <a:latin typeface="Calibri Light"/>
                <a:ea typeface="+mn-ea"/>
                <a:cs typeface="+mn-cs"/>
              </a:defRPr>
            </a:lvl1pPr>
          </a:lstStyle>
          <a:p>
            <a:pPr marL="182558" lvl="0"/>
            <a:r>
              <a:rPr lang="en-US"/>
              <a:t>Click to edit Master text styles</a:t>
            </a:r>
          </a:p>
        </p:txBody>
      </p:sp>
      <p:sp>
        <p:nvSpPr>
          <p:cNvPr id="16" name="Title 1"/>
          <p:cNvSpPr>
            <a:spLocks noGrp="1"/>
          </p:cNvSpPr>
          <p:nvPr>
            <p:ph type="title"/>
          </p:nvPr>
        </p:nvSpPr>
        <p:spPr>
          <a:xfrm>
            <a:off x="587375" y="1"/>
            <a:ext cx="7596188" cy="872640"/>
          </a:xfrm>
          <a:prstGeom prst="rect">
            <a:avLst/>
          </a:prstGeom>
        </p:spPr>
        <p:txBody>
          <a:bodyPr lIns="68580" tIns="34290" rIns="68580" bIns="34290"/>
          <a:lstStyle>
            <a:lvl1pPr>
              <a:defRPr>
                <a:latin typeface="+mj-lt"/>
              </a:defRPr>
            </a:lvl1pPr>
          </a:lstStyle>
          <a:p>
            <a:r>
              <a:rPr lang="en-US" dirty="0"/>
              <a:t>Click to edit Master title style</a:t>
            </a:r>
          </a:p>
        </p:txBody>
      </p:sp>
      <p:sp>
        <p:nvSpPr>
          <p:cNvPr id="11" name="Text Placeholder 10"/>
          <p:cNvSpPr>
            <a:spLocks noGrp="1"/>
          </p:cNvSpPr>
          <p:nvPr>
            <p:ph type="body" sz="quarter" idx="14"/>
          </p:nvPr>
        </p:nvSpPr>
        <p:spPr>
          <a:xfrm>
            <a:off x="587377" y="1268413"/>
            <a:ext cx="7596505" cy="814843"/>
          </a:xfrm>
          <a:prstGeom prst="rect">
            <a:avLst/>
          </a:prstGeom>
        </p:spPr>
        <p:txBody>
          <a:bodyPr lIns="68580" tIns="34290" rIns="68580" bIns="34290" numCol="1" spcCol="270000"/>
          <a:lstStyle>
            <a:lvl1pPr>
              <a:lnSpc>
                <a:spcPct val="100000"/>
              </a:lnSpc>
              <a:spcBef>
                <a:spcPts val="600"/>
              </a:spcBef>
              <a:defRPr sz="2000">
                <a:solidFill>
                  <a:schemeClr val="accent5"/>
                </a:solidFill>
                <a:latin typeface="+mj-lt"/>
              </a:defRPr>
            </a:lvl1pPr>
            <a:lvl2pPr>
              <a:defRPr sz="1867">
                <a:latin typeface="+mj-lt"/>
              </a:defRPr>
            </a:lvl2pPr>
            <a:lvl3pPr>
              <a:defRPr sz="1867">
                <a:latin typeface="+mj-lt"/>
              </a:defRPr>
            </a:lvl3pPr>
            <a:lvl4pPr>
              <a:defRPr sz="1867">
                <a:latin typeface="+mj-lt"/>
              </a:defRPr>
            </a:lvl4pPr>
            <a:lvl5pPr>
              <a:defRPr sz="1867">
                <a:latin typeface="+mj-lt"/>
              </a:defRPr>
            </a:lvl5pPr>
          </a:lstStyle>
          <a:p>
            <a:pPr lvl="0"/>
            <a:r>
              <a:rPr lang="en-US"/>
              <a:t>Click to edit Master text styles</a:t>
            </a:r>
          </a:p>
        </p:txBody>
      </p:sp>
      <p:sp>
        <p:nvSpPr>
          <p:cNvPr id="9" name="Picture Placeholder 3"/>
          <p:cNvSpPr>
            <a:spLocks noGrp="1"/>
          </p:cNvSpPr>
          <p:nvPr>
            <p:ph type="pic" sz="quarter" idx="72" hasCustomPrompt="1"/>
          </p:nvPr>
        </p:nvSpPr>
        <p:spPr>
          <a:xfrm>
            <a:off x="8799522" y="1268413"/>
            <a:ext cx="812479" cy="814843"/>
          </a:xfrm>
          <a:prstGeom prst="rect">
            <a:avLst/>
          </a:prstGeom>
        </p:spPr>
        <p:txBody>
          <a:bodyPr lIns="68580" tIns="34290" rIns="68580" bIns="34290" anchor="ctr"/>
          <a:lstStyle>
            <a:lvl1pPr algn="ctr">
              <a:defRPr sz="1467" i="1">
                <a:solidFill>
                  <a:schemeClr val="bg1"/>
                </a:solidFill>
              </a:defRPr>
            </a:lvl1pPr>
          </a:lstStyle>
          <a:p>
            <a:r>
              <a:rPr lang="ru-RU"/>
              <a:t>иконка</a:t>
            </a:r>
            <a:endParaRPr lang="en-US"/>
          </a:p>
        </p:txBody>
      </p:sp>
      <p:sp>
        <p:nvSpPr>
          <p:cNvPr id="3" name="Text Placeholder 2"/>
          <p:cNvSpPr>
            <a:spLocks noGrp="1"/>
          </p:cNvSpPr>
          <p:nvPr>
            <p:ph type="body" sz="quarter" idx="73"/>
          </p:nvPr>
        </p:nvSpPr>
        <p:spPr>
          <a:xfrm>
            <a:off x="587375" y="2827091"/>
            <a:ext cx="7596188" cy="3338760"/>
          </a:xfrm>
          <a:prstGeom prst="rect">
            <a:avLst/>
          </a:prstGeom>
        </p:spPr>
        <p:txBody>
          <a:bodyPr lIns="68580" tIns="34290" rIns="68580" bIns="34290"/>
          <a:lstStyle>
            <a:lvl1pPr marL="177796" indent="-177796">
              <a:spcBef>
                <a:spcPts val="400"/>
              </a:spcBef>
              <a:buFont typeface="Wingdings" charset="2"/>
              <a:buChar char="§"/>
              <a:tabLst/>
              <a:defRPr sz="1600">
                <a:latin typeface="+mj-lt"/>
              </a:defRPr>
            </a:lvl1pPr>
          </a:lstStyle>
          <a:p>
            <a:pPr lvl="0"/>
            <a:r>
              <a:rPr lang="en-US" dirty="0"/>
              <a:t>Click to edit Master text styles</a:t>
            </a:r>
          </a:p>
        </p:txBody>
      </p:sp>
      <p:sp>
        <p:nvSpPr>
          <p:cNvPr id="2" name="Rectangle 1"/>
          <p:cNvSpPr/>
          <p:nvPr userDrawn="1"/>
        </p:nvSpPr>
        <p:spPr>
          <a:xfrm>
            <a:off x="8509001" y="0"/>
            <a:ext cx="3683001" cy="8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US" sz="1867">
              <a:solidFill>
                <a:srgbClr val="FFFFFF"/>
              </a:solidFill>
            </a:endParaRPr>
          </a:p>
        </p:txBody>
      </p:sp>
      <p:sp>
        <p:nvSpPr>
          <p:cNvPr id="15" name="Shape"/>
          <p:cNvSpPr/>
          <p:nvPr userDrawn="1"/>
        </p:nvSpPr>
        <p:spPr>
          <a:xfrm>
            <a:off x="9991115" y="286073"/>
            <a:ext cx="1505560" cy="283355"/>
          </a:xfrm>
          <a:custGeom>
            <a:avLst/>
            <a:gdLst/>
            <a:ahLst/>
            <a:cxnLst>
              <a:cxn ang="0">
                <a:pos x="wd2" y="hd2"/>
              </a:cxn>
              <a:cxn ang="5400000">
                <a:pos x="wd2" y="hd2"/>
              </a:cxn>
              <a:cxn ang="10800000">
                <a:pos x="wd2" y="hd2"/>
              </a:cxn>
              <a:cxn ang="16200000">
                <a:pos x="wd2" y="hd2"/>
              </a:cxn>
            </a:cxnLst>
            <a:rect l="0" t="0" r="r" b="b"/>
            <a:pathLst>
              <a:path w="21600" h="21600" extrusionOk="0">
                <a:moveTo>
                  <a:pt x="2936" y="0"/>
                </a:moveTo>
                <a:lnTo>
                  <a:pt x="1286" y="5042"/>
                </a:lnTo>
                <a:lnTo>
                  <a:pt x="551" y="2798"/>
                </a:lnTo>
                <a:cubicBezTo>
                  <a:pt x="499" y="3104"/>
                  <a:pt x="449" y="3428"/>
                  <a:pt x="403" y="3762"/>
                </a:cubicBezTo>
                <a:cubicBezTo>
                  <a:pt x="403" y="3762"/>
                  <a:pt x="1286" y="6458"/>
                  <a:pt x="1286" y="6458"/>
                </a:cubicBezTo>
                <a:lnTo>
                  <a:pt x="3183" y="659"/>
                </a:lnTo>
                <a:cubicBezTo>
                  <a:pt x="3104" y="413"/>
                  <a:pt x="3022" y="191"/>
                  <a:pt x="2936" y="0"/>
                </a:cubicBezTo>
                <a:close/>
                <a:moveTo>
                  <a:pt x="3397" y="1421"/>
                </a:moveTo>
                <a:lnTo>
                  <a:pt x="1286" y="7874"/>
                </a:lnTo>
                <a:lnTo>
                  <a:pt x="277" y="4790"/>
                </a:lnTo>
                <a:cubicBezTo>
                  <a:pt x="239" y="5144"/>
                  <a:pt x="205" y="5514"/>
                  <a:pt x="174" y="5891"/>
                </a:cubicBezTo>
                <a:lnTo>
                  <a:pt x="1286" y="9285"/>
                </a:lnTo>
                <a:cubicBezTo>
                  <a:pt x="1286" y="9285"/>
                  <a:pt x="3583" y="2264"/>
                  <a:pt x="3583" y="2264"/>
                </a:cubicBezTo>
                <a:cubicBezTo>
                  <a:pt x="3524" y="1964"/>
                  <a:pt x="3462" y="1684"/>
                  <a:pt x="3397" y="1421"/>
                </a:cubicBezTo>
                <a:close/>
                <a:moveTo>
                  <a:pt x="6427" y="2793"/>
                </a:moveTo>
                <a:cubicBezTo>
                  <a:pt x="5648" y="2793"/>
                  <a:pt x="5344" y="5127"/>
                  <a:pt x="5344" y="8979"/>
                </a:cubicBezTo>
                <a:cubicBezTo>
                  <a:pt x="5344" y="12999"/>
                  <a:pt x="5724" y="14870"/>
                  <a:pt x="6383" y="14870"/>
                </a:cubicBezTo>
                <a:cubicBezTo>
                  <a:pt x="6662" y="14870"/>
                  <a:pt x="6932" y="14483"/>
                  <a:pt x="7133" y="13799"/>
                </a:cubicBezTo>
                <a:lnTo>
                  <a:pt x="7064" y="13101"/>
                </a:lnTo>
                <a:cubicBezTo>
                  <a:pt x="6932" y="13451"/>
                  <a:pt x="6772" y="13784"/>
                  <a:pt x="6514" y="13784"/>
                </a:cubicBezTo>
                <a:cubicBezTo>
                  <a:pt x="5971" y="13784"/>
                  <a:pt x="5856" y="11550"/>
                  <a:pt x="5856" y="8548"/>
                </a:cubicBezTo>
                <a:cubicBezTo>
                  <a:pt x="5856" y="5396"/>
                  <a:pt x="5975" y="3559"/>
                  <a:pt x="6442" y="3559"/>
                </a:cubicBezTo>
                <a:cubicBezTo>
                  <a:pt x="6741" y="3559"/>
                  <a:pt x="6837" y="4161"/>
                  <a:pt x="6888" y="5028"/>
                </a:cubicBezTo>
                <a:lnTo>
                  <a:pt x="6926" y="5760"/>
                </a:lnTo>
                <a:lnTo>
                  <a:pt x="7066" y="5760"/>
                </a:lnTo>
                <a:cubicBezTo>
                  <a:pt x="7060" y="4976"/>
                  <a:pt x="7060" y="4110"/>
                  <a:pt x="7066" y="3326"/>
                </a:cubicBezTo>
                <a:cubicBezTo>
                  <a:pt x="7004" y="3193"/>
                  <a:pt x="6772" y="2793"/>
                  <a:pt x="6427" y="2793"/>
                </a:cubicBezTo>
                <a:close/>
                <a:moveTo>
                  <a:pt x="7330" y="2992"/>
                </a:moveTo>
                <a:lnTo>
                  <a:pt x="7330" y="3360"/>
                </a:lnTo>
                <a:cubicBezTo>
                  <a:pt x="7440" y="3493"/>
                  <a:pt x="7456" y="3662"/>
                  <a:pt x="7456" y="4296"/>
                </a:cubicBezTo>
                <a:lnTo>
                  <a:pt x="7456" y="13367"/>
                </a:lnTo>
                <a:cubicBezTo>
                  <a:pt x="7456" y="14001"/>
                  <a:pt x="7440" y="14170"/>
                  <a:pt x="7330" y="14303"/>
                </a:cubicBezTo>
                <a:lnTo>
                  <a:pt x="7330" y="14667"/>
                </a:lnTo>
                <a:lnTo>
                  <a:pt x="8210" y="14667"/>
                </a:lnTo>
                <a:cubicBezTo>
                  <a:pt x="8747" y="14667"/>
                  <a:pt x="9079" y="13899"/>
                  <a:pt x="9079" y="10764"/>
                </a:cubicBezTo>
                <a:cubicBezTo>
                  <a:pt x="9079" y="7545"/>
                  <a:pt x="8652" y="7181"/>
                  <a:pt x="8049" y="7181"/>
                </a:cubicBezTo>
                <a:lnTo>
                  <a:pt x="7927" y="7181"/>
                </a:lnTo>
                <a:lnTo>
                  <a:pt x="7927" y="4412"/>
                </a:lnTo>
                <a:cubicBezTo>
                  <a:pt x="7927" y="3912"/>
                  <a:pt x="7946" y="3728"/>
                  <a:pt x="8084" y="3728"/>
                </a:cubicBezTo>
                <a:cubicBezTo>
                  <a:pt x="8084" y="3728"/>
                  <a:pt x="8385" y="3728"/>
                  <a:pt x="8385" y="3728"/>
                </a:cubicBezTo>
                <a:cubicBezTo>
                  <a:pt x="8671" y="3728"/>
                  <a:pt x="8749" y="3842"/>
                  <a:pt x="8818" y="5042"/>
                </a:cubicBezTo>
                <a:lnTo>
                  <a:pt x="8847" y="5527"/>
                </a:lnTo>
                <a:lnTo>
                  <a:pt x="8966" y="5527"/>
                </a:lnTo>
                <a:cubicBezTo>
                  <a:pt x="8960" y="4677"/>
                  <a:pt x="8960" y="3842"/>
                  <a:pt x="8966" y="2992"/>
                </a:cubicBezTo>
                <a:lnTo>
                  <a:pt x="7330" y="2992"/>
                </a:lnTo>
                <a:close/>
                <a:moveTo>
                  <a:pt x="9327" y="2992"/>
                </a:moveTo>
                <a:lnTo>
                  <a:pt x="9327" y="3360"/>
                </a:lnTo>
                <a:cubicBezTo>
                  <a:pt x="9437" y="3493"/>
                  <a:pt x="9453" y="3662"/>
                  <a:pt x="9453" y="4296"/>
                </a:cubicBezTo>
                <a:lnTo>
                  <a:pt x="9453" y="13367"/>
                </a:lnTo>
                <a:cubicBezTo>
                  <a:pt x="9453" y="14001"/>
                  <a:pt x="9437" y="14170"/>
                  <a:pt x="9327" y="14303"/>
                </a:cubicBezTo>
                <a:lnTo>
                  <a:pt x="9327" y="14667"/>
                </a:lnTo>
                <a:lnTo>
                  <a:pt x="10909" y="14667"/>
                </a:lnTo>
                <a:cubicBezTo>
                  <a:pt x="10903" y="13766"/>
                  <a:pt x="10903" y="12852"/>
                  <a:pt x="10909" y="11952"/>
                </a:cubicBezTo>
                <a:lnTo>
                  <a:pt x="10771" y="11952"/>
                </a:lnTo>
                <a:lnTo>
                  <a:pt x="10752" y="12383"/>
                </a:lnTo>
                <a:cubicBezTo>
                  <a:pt x="10689" y="13834"/>
                  <a:pt x="10614" y="13935"/>
                  <a:pt x="10329" y="13935"/>
                </a:cubicBezTo>
                <a:lnTo>
                  <a:pt x="10266" y="13935"/>
                </a:lnTo>
                <a:cubicBezTo>
                  <a:pt x="9977" y="13935"/>
                  <a:pt x="9924" y="13699"/>
                  <a:pt x="9924" y="12999"/>
                </a:cubicBezTo>
                <a:lnTo>
                  <a:pt x="9924" y="8645"/>
                </a:lnTo>
                <a:lnTo>
                  <a:pt x="10216" y="8645"/>
                </a:lnTo>
                <a:cubicBezTo>
                  <a:pt x="10338" y="8645"/>
                  <a:pt x="10529" y="8715"/>
                  <a:pt x="10604" y="8999"/>
                </a:cubicBezTo>
                <a:lnTo>
                  <a:pt x="10604" y="7530"/>
                </a:lnTo>
                <a:cubicBezTo>
                  <a:pt x="10529" y="7813"/>
                  <a:pt x="10338" y="7879"/>
                  <a:pt x="10216" y="7879"/>
                </a:cubicBezTo>
                <a:lnTo>
                  <a:pt x="9924" y="7879"/>
                </a:lnTo>
                <a:lnTo>
                  <a:pt x="9924" y="4262"/>
                </a:lnTo>
                <a:cubicBezTo>
                  <a:pt x="9924" y="3862"/>
                  <a:pt x="9939" y="3728"/>
                  <a:pt x="10033" y="3728"/>
                </a:cubicBezTo>
                <a:cubicBezTo>
                  <a:pt x="10033" y="3728"/>
                  <a:pt x="10279" y="3728"/>
                  <a:pt x="10279" y="3728"/>
                </a:cubicBezTo>
                <a:cubicBezTo>
                  <a:pt x="10564" y="3728"/>
                  <a:pt x="10642" y="3842"/>
                  <a:pt x="10711" y="5042"/>
                </a:cubicBezTo>
                <a:lnTo>
                  <a:pt x="10739" y="5527"/>
                </a:lnTo>
                <a:lnTo>
                  <a:pt x="10859" y="5527"/>
                </a:lnTo>
                <a:cubicBezTo>
                  <a:pt x="10853" y="4677"/>
                  <a:pt x="10853" y="3842"/>
                  <a:pt x="10859" y="2992"/>
                </a:cubicBezTo>
                <a:lnTo>
                  <a:pt x="9327" y="2992"/>
                </a:lnTo>
                <a:close/>
                <a:moveTo>
                  <a:pt x="11192" y="2992"/>
                </a:moveTo>
                <a:lnTo>
                  <a:pt x="11192" y="3360"/>
                </a:lnTo>
                <a:cubicBezTo>
                  <a:pt x="11302" y="3493"/>
                  <a:pt x="11317" y="3662"/>
                  <a:pt x="11317" y="4296"/>
                </a:cubicBezTo>
                <a:lnTo>
                  <a:pt x="11317" y="13367"/>
                </a:lnTo>
                <a:cubicBezTo>
                  <a:pt x="11317" y="14001"/>
                  <a:pt x="11302" y="14170"/>
                  <a:pt x="11192" y="14303"/>
                </a:cubicBezTo>
                <a:lnTo>
                  <a:pt x="11192" y="14667"/>
                </a:lnTo>
                <a:cubicBezTo>
                  <a:pt x="11192" y="14667"/>
                  <a:pt x="11914" y="14667"/>
                  <a:pt x="11914" y="14667"/>
                </a:cubicBezTo>
                <a:lnTo>
                  <a:pt x="11914" y="14303"/>
                </a:lnTo>
                <a:cubicBezTo>
                  <a:pt x="11804" y="14170"/>
                  <a:pt x="11788" y="14001"/>
                  <a:pt x="11788" y="13367"/>
                </a:cubicBezTo>
                <a:lnTo>
                  <a:pt x="11788" y="10046"/>
                </a:lnTo>
                <a:lnTo>
                  <a:pt x="12008" y="10046"/>
                </a:lnTo>
                <a:cubicBezTo>
                  <a:pt x="12538" y="10046"/>
                  <a:pt x="12865" y="9199"/>
                  <a:pt x="12865" y="6347"/>
                </a:cubicBezTo>
                <a:cubicBezTo>
                  <a:pt x="12865" y="3545"/>
                  <a:pt x="12538" y="2992"/>
                  <a:pt x="12102" y="2992"/>
                </a:cubicBezTo>
                <a:lnTo>
                  <a:pt x="11192" y="2992"/>
                </a:lnTo>
                <a:close/>
                <a:moveTo>
                  <a:pt x="13063" y="2992"/>
                </a:moveTo>
                <a:lnTo>
                  <a:pt x="13063" y="3360"/>
                </a:lnTo>
                <a:cubicBezTo>
                  <a:pt x="13172" y="3493"/>
                  <a:pt x="13188" y="3662"/>
                  <a:pt x="13188" y="4296"/>
                </a:cubicBezTo>
                <a:lnTo>
                  <a:pt x="13188" y="13367"/>
                </a:lnTo>
                <a:cubicBezTo>
                  <a:pt x="13188" y="14001"/>
                  <a:pt x="13172" y="14170"/>
                  <a:pt x="13063" y="14303"/>
                </a:cubicBezTo>
                <a:lnTo>
                  <a:pt x="13063" y="14667"/>
                </a:lnTo>
                <a:lnTo>
                  <a:pt x="13941" y="14667"/>
                </a:lnTo>
                <a:cubicBezTo>
                  <a:pt x="14478" y="14667"/>
                  <a:pt x="14811" y="13899"/>
                  <a:pt x="14811" y="10764"/>
                </a:cubicBezTo>
                <a:cubicBezTo>
                  <a:pt x="14811" y="7545"/>
                  <a:pt x="14384" y="7181"/>
                  <a:pt x="13782" y="7181"/>
                </a:cubicBezTo>
                <a:lnTo>
                  <a:pt x="13658" y="7181"/>
                </a:lnTo>
                <a:lnTo>
                  <a:pt x="13658" y="4412"/>
                </a:lnTo>
                <a:cubicBezTo>
                  <a:pt x="13658" y="3912"/>
                  <a:pt x="13677" y="3728"/>
                  <a:pt x="13815" y="3728"/>
                </a:cubicBezTo>
                <a:cubicBezTo>
                  <a:pt x="13815" y="3728"/>
                  <a:pt x="14117" y="3728"/>
                  <a:pt x="14117" y="3728"/>
                </a:cubicBezTo>
                <a:cubicBezTo>
                  <a:pt x="14403" y="3728"/>
                  <a:pt x="14481" y="3842"/>
                  <a:pt x="14550" y="5042"/>
                </a:cubicBezTo>
                <a:lnTo>
                  <a:pt x="14578" y="5527"/>
                </a:lnTo>
                <a:lnTo>
                  <a:pt x="14698" y="5527"/>
                </a:lnTo>
                <a:cubicBezTo>
                  <a:pt x="14692" y="4677"/>
                  <a:pt x="14692" y="3842"/>
                  <a:pt x="14698" y="2992"/>
                </a:cubicBezTo>
                <a:lnTo>
                  <a:pt x="13063" y="2992"/>
                </a:lnTo>
                <a:close/>
                <a:moveTo>
                  <a:pt x="15564" y="2992"/>
                </a:moveTo>
                <a:lnTo>
                  <a:pt x="15564" y="3360"/>
                </a:lnTo>
                <a:cubicBezTo>
                  <a:pt x="15677" y="3493"/>
                  <a:pt x="15690" y="3810"/>
                  <a:pt x="15690" y="4044"/>
                </a:cubicBezTo>
                <a:cubicBezTo>
                  <a:pt x="15690" y="4377"/>
                  <a:pt x="15674" y="4746"/>
                  <a:pt x="15583" y="5930"/>
                </a:cubicBezTo>
                <a:lnTo>
                  <a:pt x="15178" y="11234"/>
                </a:lnTo>
                <a:cubicBezTo>
                  <a:pt x="15027" y="13185"/>
                  <a:pt x="14927" y="14216"/>
                  <a:pt x="14874" y="14667"/>
                </a:cubicBezTo>
                <a:lnTo>
                  <a:pt x="15273" y="14667"/>
                </a:lnTo>
                <a:cubicBezTo>
                  <a:pt x="15276" y="14400"/>
                  <a:pt x="15294" y="13898"/>
                  <a:pt x="15319" y="13232"/>
                </a:cubicBezTo>
                <a:cubicBezTo>
                  <a:pt x="15347" y="12564"/>
                  <a:pt x="15401" y="11616"/>
                  <a:pt x="15473" y="10448"/>
                </a:cubicBezTo>
                <a:lnTo>
                  <a:pt x="16170" y="10448"/>
                </a:lnTo>
                <a:lnTo>
                  <a:pt x="16265" y="11932"/>
                </a:lnTo>
                <a:cubicBezTo>
                  <a:pt x="16324" y="12866"/>
                  <a:pt x="16393" y="14033"/>
                  <a:pt x="16411" y="14667"/>
                </a:cubicBezTo>
                <a:cubicBezTo>
                  <a:pt x="16411" y="14667"/>
                  <a:pt x="16971" y="14667"/>
                  <a:pt x="16971" y="14667"/>
                </a:cubicBezTo>
                <a:cubicBezTo>
                  <a:pt x="16924" y="14250"/>
                  <a:pt x="16826" y="13082"/>
                  <a:pt x="16735" y="11714"/>
                </a:cubicBezTo>
                <a:lnTo>
                  <a:pt x="16274" y="4727"/>
                </a:lnTo>
                <a:cubicBezTo>
                  <a:pt x="16208" y="3743"/>
                  <a:pt x="16201" y="3342"/>
                  <a:pt x="16192" y="2992"/>
                </a:cubicBezTo>
                <a:lnTo>
                  <a:pt x="15564" y="2992"/>
                </a:lnTo>
                <a:close/>
                <a:moveTo>
                  <a:pt x="17140" y="2992"/>
                </a:moveTo>
                <a:lnTo>
                  <a:pt x="17140" y="3360"/>
                </a:lnTo>
                <a:cubicBezTo>
                  <a:pt x="17250" y="3493"/>
                  <a:pt x="17266" y="3662"/>
                  <a:pt x="17266" y="4296"/>
                </a:cubicBezTo>
                <a:lnTo>
                  <a:pt x="17266" y="13367"/>
                </a:lnTo>
                <a:cubicBezTo>
                  <a:pt x="17266" y="14001"/>
                  <a:pt x="17250" y="14170"/>
                  <a:pt x="17140" y="14303"/>
                </a:cubicBezTo>
                <a:lnTo>
                  <a:pt x="17140" y="14667"/>
                </a:lnTo>
                <a:lnTo>
                  <a:pt x="17861" y="14667"/>
                </a:lnTo>
                <a:lnTo>
                  <a:pt x="17861" y="14303"/>
                </a:lnTo>
                <a:cubicBezTo>
                  <a:pt x="17752" y="14170"/>
                  <a:pt x="17736" y="14001"/>
                  <a:pt x="17736" y="13367"/>
                </a:cubicBezTo>
                <a:lnTo>
                  <a:pt x="17736" y="8645"/>
                </a:lnTo>
                <a:lnTo>
                  <a:pt x="18584" y="8645"/>
                </a:lnTo>
                <a:cubicBezTo>
                  <a:pt x="18584" y="8645"/>
                  <a:pt x="18584" y="13367"/>
                  <a:pt x="18584" y="13367"/>
                </a:cubicBezTo>
                <a:cubicBezTo>
                  <a:pt x="18584" y="14001"/>
                  <a:pt x="18568" y="14170"/>
                  <a:pt x="18458" y="14303"/>
                </a:cubicBezTo>
                <a:lnTo>
                  <a:pt x="18458" y="14667"/>
                </a:lnTo>
                <a:lnTo>
                  <a:pt x="19180" y="14667"/>
                </a:lnTo>
                <a:lnTo>
                  <a:pt x="19180" y="14303"/>
                </a:lnTo>
                <a:cubicBezTo>
                  <a:pt x="19070" y="14170"/>
                  <a:pt x="19055" y="14001"/>
                  <a:pt x="19055" y="13367"/>
                </a:cubicBezTo>
                <a:lnTo>
                  <a:pt x="19055" y="4296"/>
                </a:lnTo>
                <a:cubicBezTo>
                  <a:pt x="19055" y="3662"/>
                  <a:pt x="19070" y="3493"/>
                  <a:pt x="19180" y="3360"/>
                </a:cubicBezTo>
                <a:lnTo>
                  <a:pt x="19180" y="2992"/>
                </a:lnTo>
                <a:lnTo>
                  <a:pt x="18458" y="2992"/>
                </a:lnTo>
                <a:lnTo>
                  <a:pt x="18458" y="3360"/>
                </a:lnTo>
                <a:cubicBezTo>
                  <a:pt x="18568" y="3493"/>
                  <a:pt x="18584" y="3662"/>
                  <a:pt x="18584" y="4296"/>
                </a:cubicBezTo>
                <a:lnTo>
                  <a:pt x="18584" y="7879"/>
                </a:lnTo>
                <a:lnTo>
                  <a:pt x="17736" y="7879"/>
                </a:lnTo>
                <a:lnTo>
                  <a:pt x="17736" y="4296"/>
                </a:lnTo>
                <a:cubicBezTo>
                  <a:pt x="17736" y="3662"/>
                  <a:pt x="17752" y="3493"/>
                  <a:pt x="17861" y="3360"/>
                </a:cubicBezTo>
                <a:lnTo>
                  <a:pt x="17861" y="2992"/>
                </a:lnTo>
                <a:lnTo>
                  <a:pt x="17140" y="2992"/>
                </a:lnTo>
                <a:close/>
                <a:moveTo>
                  <a:pt x="19529" y="2992"/>
                </a:moveTo>
                <a:lnTo>
                  <a:pt x="19529" y="3360"/>
                </a:lnTo>
                <a:cubicBezTo>
                  <a:pt x="19638" y="3493"/>
                  <a:pt x="19655" y="3662"/>
                  <a:pt x="19655" y="4296"/>
                </a:cubicBezTo>
                <a:cubicBezTo>
                  <a:pt x="19655" y="4296"/>
                  <a:pt x="19655" y="13367"/>
                  <a:pt x="19655" y="13367"/>
                </a:cubicBezTo>
                <a:cubicBezTo>
                  <a:pt x="19655" y="14001"/>
                  <a:pt x="19638" y="14170"/>
                  <a:pt x="19529" y="14303"/>
                </a:cubicBezTo>
                <a:lnTo>
                  <a:pt x="19529" y="14667"/>
                </a:lnTo>
                <a:lnTo>
                  <a:pt x="20250" y="14667"/>
                </a:lnTo>
                <a:lnTo>
                  <a:pt x="20250" y="14303"/>
                </a:lnTo>
                <a:cubicBezTo>
                  <a:pt x="20141" y="14170"/>
                  <a:pt x="20125" y="14001"/>
                  <a:pt x="20125" y="13367"/>
                </a:cubicBezTo>
                <a:lnTo>
                  <a:pt x="20125" y="4296"/>
                </a:lnTo>
                <a:cubicBezTo>
                  <a:pt x="20125" y="3662"/>
                  <a:pt x="20141" y="3493"/>
                  <a:pt x="20250" y="3360"/>
                </a:cubicBezTo>
                <a:lnTo>
                  <a:pt x="20250" y="2992"/>
                </a:lnTo>
                <a:lnTo>
                  <a:pt x="19529" y="2992"/>
                </a:lnTo>
                <a:close/>
                <a:moveTo>
                  <a:pt x="20906" y="2992"/>
                </a:moveTo>
                <a:cubicBezTo>
                  <a:pt x="20847" y="3792"/>
                  <a:pt x="20624" y="5376"/>
                  <a:pt x="20451" y="6560"/>
                </a:cubicBezTo>
                <a:lnTo>
                  <a:pt x="20163" y="8548"/>
                </a:lnTo>
                <a:lnTo>
                  <a:pt x="20496" y="11200"/>
                </a:lnTo>
                <a:cubicBezTo>
                  <a:pt x="20725" y="13035"/>
                  <a:pt x="20803" y="14050"/>
                  <a:pt x="20856" y="14667"/>
                </a:cubicBezTo>
                <a:lnTo>
                  <a:pt x="21595" y="14667"/>
                </a:lnTo>
                <a:cubicBezTo>
                  <a:pt x="21334" y="13266"/>
                  <a:pt x="20975" y="10698"/>
                  <a:pt x="20822" y="9547"/>
                </a:cubicBezTo>
                <a:cubicBezTo>
                  <a:pt x="20822" y="9547"/>
                  <a:pt x="20536" y="7394"/>
                  <a:pt x="20536" y="7394"/>
                </a:cubicBezTo>
                <a:lnTo>
                  <a:pt x="20765" y="6095"/>
                </a:lnTo>
                <a:cubicBezTo>
                  <a:pt x="20866" y="5511"/>
                  <a:pt x="21214" y="3645"/>
                  <a:pt x="21421" y="3011"/>
                </a:cubicBezTo>
                <a:lnTo>
                  <a:pt x="21421" y="2992"/>
                </a:lnTo>
                <a:lnTo>
                  <a:pt x="20906" y="2992"/>
                </a:lnTo>
                <a:close/>
                <a:moveTo>
                  <a:pt x="3744" y="3185"/>
                </a:moveTo>
                <a:cubicBezTo>
                  <a:pt x="3744" y="3185"/>
                  <a:pt x="1286" y="10701"/>
                  <a:pt x="1286" y="10701"/>
                </a:cubicBezTo>
                <a:lnTo>
                  <a:pt x="93" y="7055"/>
                </a:lnTo>
                <a:cubicBezTo>
                  <a:pt x="70" y="7458"/>
                  <a:pt x="50" y="7874"/>
                  <a:pt x="36" y="8296"/>
                </a:cubicBezTo>
                <a:lnTo>
                  <a:pt x="1286" y="12112"/>
                </a:lnTo>
                <a:lnTo>
                  <a:pt x="3882" y="4179"/>
                </a:lnTo>
                <a:cubicBezTo>
                  <a:pt x="3839" y="3835"/>
                  <a:pt x="3793" y="3502"/>
                  <a:pt x="3744" y="3185"/>
                </a:cubicBezTo>
                <a:close/>
                <a:moveTo>
                  <a:pt x="11926" y="3728"/>
                </a:moveTo>
                <a:lnTo>
                  <a:pt x="11977" y="3728"/>
                </a:lnTo>
                <a:cubicBezTo>
                  <a:pt x="12272" y="3728"/>
                  <a:pt x="12372" y="4710"/>
                  <a:pt x="12372" y="6245"/>
                </a:cubicBezTo>
                <a:cubicBezTo>
                  <a:pt x="12372" y="8063"/>
                  <a:pt x="12302" y="9314"/>
                  <a:pt x="12010" y="9314"/>
                </a:cubicBezTo>
                <a:cubicBezTo>
                  <a:pt x="12010" y="9314"/>
                  <a:pt x="11788" y="9314"/>
                  <a:pt x="11788" y="9314"/>
                </a:cubicBezTo>
                <a:lnTo>
                  <a:pt x="11788" y="4359"/>
                </a:lnTo>
                <a:cubicBezTo>
                  <a:pt x="11788" y="3808"/>
                  <a:pt x="11832" y="3728"/>
                  <a:pt x="11926" y="3728"/>
                </a:cubicBezTo>
                <a:close/>
                <a:moveTo>
                  <a:pt x="15827" y="4960"/>
                </a:moveTo>
                <a:lnTo>
                  <a:pt x="16123" y="9663"/>
                </a:lnTo>
                <a:cubicBezTo>
                  <a:pt x="16123" y="9663"/>
                  <a:pt x="15524" y="9663"/>
                  <a:pt x="15524" y="9663"/>
                </a:cubicBezTo>
                <a:lnTo>
                  <a:pt x="15827" y="4960"/>
                </a:lnTo>
                <a:close/>
                <a:moveTo>
                  <a:pt x="3999" y="5236"/>
                </a:moveTo>
                <a:lnTo>
                  <a:pt x="1286" y="13527"/>
                </a:lnTo>
                <a:lnTo>
                  <a:pt x="5" y="9615"/>
                </a:lnTo>
                <a:cubicBezTo>
                  <a:pt x="1" y="9862"/>
                  <a:pt x="0" y="10108"/>
                  <a:pt x="0" y="10361"/>
                </a:cubicBezTo>
                <a:cubicBezTo>
                  <a:pt x="0" y="16568"/>
                  <a:pt x="947" y="21600"/>
                  <a:pt x="2115" y="21600"/>
                </a:cubicBezTo>
                <a:cubicBezTo>
                  <a:pt x="3283" y="21600"/>
                  <a:pt x="4230" y="16568"/>
                  <a:pt x="4230" y="10361"/>
                </a:cubicBezTo>
                <a:cubicBezTo>
                  <a:pt x="4230" y="8514"/>
                  <a:pt x="4147" y="6773"/>
                  <a:pt x="3999" y="5236"/>
                </a:cubicBezTo>
                <a:close/>
                <a:moveTo>
                  <a:pt x="7927" y="7913"/>
                </a:moveTo>
                <a:lnTo>
                  <a:pt x="8119" y="7913"/>
                </a:lnTo>
                <a:cubicBezTo>
                  <a:pt x="8489" y="7913"/>
                  <a:pt x="8586" y="8979"/>
                  <a:pt x="8586" y="10880"/>
                </a:cubicBezTo>
                <a:cubicBezTo>
                  <a:pt x="8586" y="12915"/>
                  <a:pt x="8474" y="13935"/>
                  <a:pt x="8188" y="13935"/>
                </a:cubicBezTo>
                <a:cubicBezTo>
                  <a:pt x="8188" y="13935"/>
                  <a:pt x="8121" y="13935"/>
                  <a:pt x="8121" y="13935"/>
                </a:cubicBezTo>
                <a:cubicBezTo>
                  <a:pt x="7964" y="13935"/>
                  <a:pt x="7927" y="13667"/>
                  <a:pt x="7927" y="12916"/>
                </a:cubicBezTo>
                <a:lnTo>
                  <a:pt x="7927" y="7913"/>
                </a:lnTo>
                <a:close/>
                <a:moveTo>
                  <a:pt x="13658" y="7913"/>
                </a:moveTo>
                <a:lnTo>
                  <a:pt x="13850" y="7913"/>
                </a:lnTo>
                <a:cubicBezTo>
                  <a:pt x="14220" y="7913"/>
                  <a:pt x="14318" y="8979"/>
                  <a:pt x="14318" y="10880"/>
                </a:cubicBezTo>
                <a:cubicBezTo>
                  <a:pt x="14318" y="12915"/>
                  <a:pt x="14205" y="13935"/>
                  <a:pt x="13919" y="13935"/>
                </a:cubicBezTo>
                <a:cubicBezTo>
                  <a:pt x="13919" y="13935"/>
                  <a:pt x="13854" y="13935"/>
                  <a:pt x="13854" y="13935"/>
                </a:cubicBezTo>
                <a:cubicBezTo>
                  <a:pt x="13697" y="13935"/>
                  <a:pt x="13658" y="13667"/>
                  <a:pt x="13658" y="12916"/>
                </a:cubicBezTo>
                <a:lnTo>
                  <a:pt x="13658" y="7913"/>
                </a:lnTo>
                <a:close/>
                <a:moveTo>
                  <a:pt x="5519" y="17532"/>
                </a:moveTo>
                <a:lnTo>
                  <a:pt x="5519" y="18701"/>
                </a:lnTo>
                <a:lnTo>
                  <a:pt x="21600" y="18701"/>
                </a:lnTo>
                <a:cubicBezTo>
                  <a:pt x="21600" y="18701"/>
                  <a:pt x="21600" y="17532"/>
                  <a:pt x="21600" y="17532"/>
                </a:cubicBezTo>
                <a:lnTo>
                  <a:pt x="5519" y="17532"/>
                </a:lnTo>
                <a:close/>
              </a:path>
            </a:pathLst>
          </a:custGeom>
          <a:solidFill>
            <a:schemeClr val="bg1"/>
          </a:solidFill>
          <a:ln w="12700">
            <a:miter lim="400000"/>
          </a:ln>
        </p:spPr>
        <p:txBody>
          <a:bodyPr lIns="38100" tIns="38100" rIns="38100" bIns="38100" anchor="ctr"/>
          <a:lstStyle/>
          <a:p>
            <a:pPr defTabSz="914377">
              <a:defRPr sz="3000">
                <a:solidFill>
                  <a:srgbClr val="FFFFFF"/>
                </a:solidFill>
                <a:effectLst>
                  <a:outerShdw blurRad="38100" dist="12700" dir="5400000" rotWithShape="0">
                    <a:srgbClr val="000000">
                      <a:alpha val="50000"/>
                    </a:srgbClr>
                  </a:outerShdw>
                </a:effectLst>
              </a:defRPr>
            </a:pPr>
            <a:endParaRPr sz="4000">
              <a:solidFill>
                <a:srgbClr val="FFFFFF"/>
              </a:solidFill>
              <a:effectLst>
                <a:outerShdw blurRad="38100" dist="12700" dir="5400000" rotWithShape="0">
                  <a:srgbClr val="000000">
                    <a:alpha val="50000"/>
                  </a:srgbClr>
                </a:outerShdw>
              </a:effectLst>
            </a:endParaRPr>
          </a:p>
        </p:txBody>
      </p:sp>
    </p:spTree>
    <p:extLst>
      <p:ext uri="{BB962C8B-B14F-4D97-AF65-F5344CB8AC3E}">
        <p14:creationId xmlns:p14="http://schemas.microsoft.com/office/powerpoint/2010/main" val="4108417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14" name="Рисунок 13" descr="http://5A9FAA11343EC11A72E306E41DBDD243.dms.sberbank.ru/5A9FAA11343EC11A72E306E41DBDD243-A3706015402A346BAE2C7E4161CEDD42-AF9EB0ECE1720E0E4AFD6ECE76A3A532/1.png"/>
          <p:cNvPicPr>
            <a:picLocks/>
          </p:cNvPicPr>
          <p:nvPr userDrawn="1"/>
        </p:nvPicPr>
        <p:blipFill>
          <a:blip r:link="rId2"/>
          <a:stretch>
            <a:fillRect/>
          </a:stretch>
        </p:blipFill>
        <p:spPr>
          <a:xfrm>
            <a:off x="0" y="0"/>
            <a:ext cx="1588" cy="1588"/>
          </a:xfrm>
          <a:prstGeom prst="rect">
            <a:avLst/>
          </a:prstGeom>
        </p:spPr>
      </p:pic>
      <p:pic>
        <p:nvPicPr>
          <p:cNvPr id="7" name="Рисунок 6" descr="http://5A9FAA11343EC11A72E306E41DBDD243.dms.sberbank.ru/5A9FAA11343EC11A72E306E41DBDD243-A3706015402A346BAE2C7E4161CEDD42-D9E871E8E6B5D242DC3B1ABC35E52987/1.png"/>
          <p:cNvPicPr>
            <a:picLocks/>
          </p:cNvPicPr>
          <p:nvPr userDrawn="1"/>
        </p:nvPicPr>
        <p:blipFill>
          <a:blip r:link="rId3"/>
          <a:stretch>
            <a:fillRect/>
          </a:stretch>
        </p:blipFill>
        <p:spPr>
          <a:xfrm>
            <a:off x="0" y="0"/>
            <a:ext cx="1588" cy="1588"/>
          </a:xfrm>
          <a:prstGeom prst="rect">
            <a:avLst/>
          </a:prstGeom>
        </p:spPr>
      </p:pic>
    </p:spTree>
    <p:extLst>
      <p:ext uri="{BB962C8B-B14F-4D97-AF65-F5344CB8AC3E}">
        <p14:creationId xmlns:p14="http://schemas.microsoft.com/office/powerpoint/2010/main" val="229132528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31" name="Рисунок 30" descr="http://5A9FAA11343EC11A72E306E41DBDD243.dms.sberbank.ru/5A9FAA11343EC11A72E306E41DBDD243-A3706015402A346BAE2C7E4161CEDD42-78B027483C7D8D513BF49F01B3104E69/1.png"/>
          <p:cNvPicPr>
            <a:picLocks/>
          </p:cNvPicPr>
          <p:nvPr userDrawn="1"/>
        </p:nvPicPr>
        <p:blipFill>
          <a:blip r:link="rId2"/>
          <a:stretch>
            <a:fillRect/>
          </a:stretch>
        </p:blipFill>
        <p:spPr>
          <a:xfrm>
            <a:off x="0" y="0"/>
            <a:ext cx="1588" cy="1588"/>
          </a:xfrm>
          <a:prstGeom prst="rect">
            <a:avLst/>
          </a:prstGeom>
        </p:spPr>
      </p:pic>
      <p:pic>
        <p:nvPicPr>
          <p:cNvPr id="32" name="Рисунок 31" descr="http://5A9FAA11343EC11A72E306E41DBDD243.dms.sberbank.ru/5A9FAA11343EC11A72E306E41DBDD243-A3706015402A346BAE2C7E4161CEDD42-78B027483C7D8D513BF49F01B3104E69/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357529607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1492103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4853879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257548" y="6126266"/>
            <a:ext cx="521496" cy="365125"/>
          </a:xfrm>
          <a:prstGeom prst="rect">
            <a:avLst/>
          </a:prstGeom>
        </p:spPr>
        <p:txBody>
          <a:bodyPr/>
          <a:lstStyle/>
          <a:p>
            <a:fld id="{054C8753-49EE-4AA4-B7F7-004F2534EA1E}" type="slidenum">
              <a:rPr lang="ru-RU" smtClean="0"/>
              <a:pPr/>
              <a:t>‹#›</a:t>
            </a:fld>
            <a:endParaRPr lang="ru-RU" dirty="0"/>
          </a:p>
        </p:txBody>
      </p:sp>
    </p:spTree>
    <p:extLst>
      <p:ext uri="{BB962C8B-B14F-4D97-AF65-F5344CB8AC3E}">
        <p14:creationId xmlns:p14="http://schemas.microsoft.com/office/powerpoint/2010/main" val="3961139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029974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6084198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Рисунок 4" descr="http://5A9FAA11343EC11A72E306E41DBDD243.dms.sberbank.ru/5A9FAA11343EC11A72E306E41DBDD243-A3706015402A346BAE2C7E4161CEDD42-D9E871E8E6B5D242DC3B1ABC35E52987/1.png"/>
          <p:cNvPicPr>
            <a:picLocks/>
          </p:cNvPicPr>
          <p:nvPr userDrawn="1"/>
        </p:nvPicPr>
        <p:blipFill>
          <a:blip r:link="rId2"/>
          <a:stretch>
            <a:fillRect/>
          </a:stretch>
        </p:blipFill>
        <p:spPr>
          <a:xfrm>
            <a:off x="0" y="0"/>
            <a:ext cx="1588" cy="1588"/>
          </a:xfrm>
          <a:prstGeom prst="rect">
            <a:avLst/>
          </a:prstGeom>
        </p:spPr>
      </p:pic>
      <p:pic>
        <p:nvPicPr>
          <p:cNvPr id="6" name="Рисунок 5" descr="http://5A9FAA11343EC11A72E306E41DBDD243.dms.sberbank.ru/5A9FAA11343EC11A72E306E41DBDD243-A3706015402A346BAE2C7E4161CEDD42-D9E871E8E6B5D242DC3B1ABC35E52987/1.png"/>
          <p:cNvPicPr>
            <a:picLocks/>
          </p:cNvPicPr>
          <p:nvPr userDrawn="1"/>
        </p:nvPicPr>
        <p:blipFill>
          <a:blip r:link="rId2"/>
          <a:stretch>
            <a:fillRect/>
          </a:stretch>
        </p:blipFill>
        <p:spPr>
          <a:xfrm>
            <a:off x="0" y="0"/>
            <a:ext cx="1588" cy="1588"/>
          </a:xfrm>
          <a:prstGeom prst="rect">
            <a:avLst/>
          </a:prstGeom>
        </p:spPr>
      </p:pic>
      <p:pic>
        <p:nvPicPr>
          <p:cNvPr id="7" name="Рисунок 6" descr="http://5A9FAA11343EC11A72E306E41DBDD243.dms.sberbank.ru/5A9FAA11343EC11A72E306E41DBDD243-A3706015402A346BAE2C7E4161CEDD42-D9E871E8E6B5D242DC3B1ABC35E52987/1.png"/>
          <p:cNvPicPr>
            <a:picLocks/>
          </p:cNvPicPr>
          <p:nvPr userDrawn="1"/>
        </p:nvPicPr>
        <p:blipFill>
          <a:blip r:link="rId2"/>
          <a:stretch>
            <a:fillRect/>
          </a:stretch>
        </p:blipFill>
        <p:spPr>
          <a:xfrm>
            <a:off x="0" y="0"/>
            <a:ext cx="1588" cy="1588"/>
          </a:xfrm>
          <a:prstGeom prst="rect">
            <a:avLst/>
          </a:prstGeom>
        </p:spPr>
      </p:pic>
      <p:pic>
        <p:nvPicPr>
          <p:cNvPr id="8" name="Рисунок 7" descr="http://5A9FAA11343EC11A72E306E41DBDD243.dms.sberbank.ru/5A9FAA11343EC11A72E306E41DBDD243-A3706015402A346BAE2C7E4161CEDD42-D9E871E8E6B5D242DC3B1ABC35E52987/1.png"/>
          <p:cNvPicPr>
            <a:picLocks/>
          </p:cNvPicPr>
          <p:nvPr userDrawn="1"/>
        </p:nvPicPr>
        <p:blipFill>
          <a:blip r:link="rId2"/>
          <a:stretch>
            <a:fillRect/>
          </a:stretch>
        </p:blipFill>
        <p:spPr>
          <a:xfrm>
            <a:off x="0" y="0"/>
            <a:ext cx="1588" cy="1588"/>
          </a:xfrm>
          <a:prstGeom prst="rect">
            <a:avLst/>
          </a:prstGeom>
        </p:spPr>
      </p:pic>
      <p:pic>
        <p:nvPicPr>
          <p:cNvPr id="9" name="Рисунок 8" descr="http://5A9FAA11343EC11A72E306E41DBDD243.dms.sberbank.ru/5A9FAA11343EC11A72E306E41DBDD243-A3706015402A346BAE2C7E4161CEDD42-D9E871E8E6B5D242DC3B1ABC35E52987/1.png"/>
          <p:cNvPicPr>
            <a:picLocks/>
          </p:cNvPicPr>
          <p:nvPr userDrawn="1"/>
        </p:nvPicPr>
        <p:blipFill>
          <a:blip r:link="rId2"/>
          <a:stretch>
            <a:fillRect/>
          </a:stretch>
        </p:blipFill>
        <p:spPr>
          <a:xfrm>
            <a:off x="0" y="0"/>
            <a:ext cx="1588" cy="1588"/>
          </a:xfrm>
          <a:prstGeom prst="rect">
            <a:avLst/>
          </a:prstGeom>
        </p:spPr>
      </p:pic>
      <p:pic>
        <p:nvPicPr>
          <p:cNvPr id="10" name="Рисунок 9" descr="http://5A9FAA11343EC11A72E306E41DBDD243.dms.sberbank.ru/5A9FAA11343EC11A72E306E41DBDD243-A3706015402A346BAE2C7E4161CEDD42-D9E871E8E6B5D242DC3B1ABC35E52987/1.png"/>
          <p:cNvPicPr>
            <a:picLocks/>
          </p:cNvPicPr>
          <p:nvPr userDrawn="1"/>
        </p:nvPicPr>
        <p:blipFill>
          <a:blip r:link="rId2"/>
          <a:stretch>
            <a:fillRect/>
          </a:stretch>
        </p:blipFill>
        <p:spPr>
          <a:xfrm>
            <a:off x="0" y="0"/>
            <a:ext cx="1588" cy="1588"/>
          </a:xfrm>
          <a:prstGeom prst="rect">
            <a:avLst/>
          </a:prstGeom>
        </p:spPr>
      </p:pic>
      <p:pic>
        <p:nvPicPr>
          <p:cNvPr id="11" name="Рисунок 10" descr="http://5A9FAA11343EC11A72E306E41DBDD243.dms.sberbank.ru/5A9FAA11343EC11A72E306E41DBDD243-A3706015402A346BAE2C7E4161CEDD42-D9E871E8E6B5D242DC3B1ABC35E52987/1.png"/>
          <p:cNvPicPr>
            <a:picLocks/>
          </p:cNvPicPr>
          <p:nvPr userDrawn="1"/>
        </p:nvPicPr>
        <p:blipFill>
          <a:blip r:link="rId2"/>
          <a:stretch>
            <a:fillRect/>
          </a:stretch>
        </p:blipFill>
        <p:spPr>
          <a:xfrm>
            <a:off x="0" y="0"/>
            <a:ext cx="1588" cy="1588"/>
          </a:xfrm>
          <a:prstGeom prst="rect">
            <a:avLst/>
          </a:prstGeom>
        </p:spPr>
      </p:pic>
      <p:pic>
        <p:nvPicPr>
          <p:cNvPr id="12" name="Рисунок 11" descr="http://5A9FAA11343EC11A72E306E41DBDD243.dms.sberbank.ru/5A9FAA11343EC11A72E306E41DBDD243-A3706015402A346BAE2C7E4161CEDD42-D9E871E8E6B5D242DC3B1ABC35E52987/1.png"/>
          <p:cNvPicPr>
            <a:picLocks/>
          </p:cNvPicPr>
          <p:nvPr userDrawn="1"/>
        </p:nvPicPr>
        <p:blipFill>
          <a:blip r:link="rId2"/>
          <a:stretch>
            <a:fillRect/>
          </a:stretch>
        </p:blipFill>
        <p:spPr>
          <a:xfrm>
            <a:off x="0" y="0"/>
            <a:ext cx="1588" cy="1588"/>
          </a:xfrm>
          <a:prstGeom prst="rect">
            <a:avLst/>
          </a:prstGeom>
        </p:spPr>
      </p:pic>
      <p:pic>
        <p:nvPicPr>
          <p:cNvPr id="13" name="Рисунок 12" descr="http://5A9FAA11343EC11A72E306E41DBDD243.dms.sberbank.ru/5A9FAA11343EC11A72E306E41DBDD243-A3706015402A346BAE2C7E4161CEDD42-D9E871E8E6B5D242DC3B1ABC35E52987/1.png"/>
          <p:cNvPicPr>
            <a:picLocks/>
          </p:cNvPicPr>
          <p:nvPr userDrawn="1"/>
        </p:nvPicPr>
        <p:blipFill>
          <a:blip r:link="rId2"/>
          <a:stretch>
            <a:fillRect/>
          </a:stretch>
        </p:blipFill>
        <p:spPr>
          <a:xfrm>
            <a:off x="0" y="0"/>
            <a:ext cx="1588" cy="1588"/>
          </a:xfrm>
          <a:prstGeom prst="rect">
            <a:avLst/>
          </a:prstGeom>
        </p:spPr>
      </p:pic>
      <p:pic>
        <p:nvPicPr>
          <p:cNvPr id="14" name="Рисунок 13" descr="http://5A9FAA11343EC11A72E306E41DBDD243.dms.sberbank.ru/5A9FAA11343EC11A72E306E41DBDD243-A3706015402A346BAE2C7E4161CEDD42-D9E871E8E6B5D242DC3B1ABC35E52987/1.png"/>
          <p:cNvPicPr>
            <a:picLocks/>
          </p:cNvPicPr>
          <p:nvPr userDrawn="1"/>
        </p:nvPicPr>
        <p:blipFill>
          <a:blip r:link="rId2"/>
          <a:stretch>
            <a:fillRect/>
          </a:stretch>
        </p:blipFill>
        <p:spPr>
          <a:xfrm>
            <a:off x="0" y="0"/>
            <a:ext cx="1588" cy="1588"/>
          </a:xfrm>
          <a:prstGeom prst="rect">
            <a:avLst/>
          </a:prstGeom>
        </p:spPr>
      </p:pic>
      <p:pic>
        <p:nvPicPr>
          <p:cNvPr id="15" name="Рисунок 14" descr="http://5A9FAA11343EC11A72E306E41DBDD243.dms.sberbank.ru/5A9FAA11343EC11A72E306E41DBDD243-A3706015402A346BAE2C7E4161CEDD42-D9E871E8E6B5D242DC3B1ABC35E52987/1.png"/>
          <p:cNvPicPr>
            <a:picLocks/>
          </p:cNvPicPr>
          <p:nvPr userDrawn="1"/>
        </p:nvPicPr>
        <p:blipFill>
          <a:blip r:link="rId2"/>
          <a:stretch>
            <a:fillRect/>
          </a:stretch>
        </p:blipFill>
        <p:spPr>
          <a:xfrm>
            <a:off x="0" y="0"/>
            <a:ext cx="1588" cy="1588"/>
          </a:xfrm>
          <a:prstGeom prst="rect">
            <a:avLst/>
          </a:prstGeom>
        </p:spPr>
      </p:pic>
      <p:pic>
        <p:nvPicPr>
          <p:cNvPr id="16" name="Рисунок 15" descr="http://5A9FAA11343EC11A72E306E41DBDD243.dms.sberbank.ru/5A9FAA11343EC11A72E306E41DBDD243-A3706015402A346BAE2C7E4161CEDD42-D9E871E8E6B5D242DC3B1ABC35E52987/1.png"/>
          <p:cNvPicPr>
            <a:picLocks/>
          </p:cNvPicPr>
          <p:nvPr userDrawn="1"/>
        </p:nvPicPr>
        <p:blipFill>
          <a:blip r:link="rId2"/>
          <a:stretch>
            <a:fillRect/>
          </a:stretch>
        </p:blipFill>
        <p:spPr>
          <a:xfrm>
            <a:off x="0" y="0"/>
            <a:ext cx="1588" cy="1588"/>
          </a:xfrm>
          <a:prstGeom prst="rect">
            <a:avLst/>
          </a:prstGeom>
        </p:spPr>
      </p:pic>
      <p:pic>
        <p:nvPicPr>
          <p:cNvPr id="17" name="Рисунок 16" descr="http://5A9FAA11343EC11A72E306E41DBDD243.dms.sberbank.ru/5A9FAA11343EC11A72E306E41DBDD243-A3706015402A346BAE2C7E4161CEDD42-D9E871E8E6B5D242DC3B1ABC35E52987/1.png"/>
          <p:cNvPicPr>
            <a:picLocks/>
          </p:cNvPicPr>
          <p:nvPr userDrawn="1"/>
        </p:nvPicPr>
        <p:blipFill>
          <a:blip r:link="rId2"/>
          <a:stretch>
            <a:fillRect/>
          </a:stretch>
        </p:blipFill>
        <p:spPr>
          <a:xfrm>
            <a:off x="0" y="0"/>
            <a:ext cx="1588" cy="1588"/>
          </a:xfrm>
          <a:prstGeom prst="rect">
            <a:avLst/>
          </a:prstGeom>
        </p:spPr>
      </p:pic>
      <p:pic>
        <p:nvPicPr>
          <p:cNvPr id="18" name="Рисунок 17" descr="http://5A9FAA11343EC11A72E306E41DBDD243.dms.sberbank.ru/5A9FAA11343EC11A72E306E41DBDD243-A3706015402A346BAE2C7E4161CEDD42-D9E871E8E6B5D242DC3B1ABC35E52987/1.png"/>
          <p:cNvPicPr>
            <a:picLocks/>
          </p:cNvPicPr>
          <p:nvPr userDrawn="1"/>
        </p:nvPicPr>
        <p:blipFill>
          <a:blip r:link="rId2"/>
          <a:stretch>
            <a:fillRect/>
          </a:stretch>
        </p:blipFill>
        <p:spPr>
          <a:xfrm>
            <a:off x="0" y="0"/>
            <a:ext cx="1588" cy="1588"/>
          </a:xfrm>
          <a:prstGeom prst="rect">
            <a:avLst/>
          </a:prstGeom>
        </p:spPr>
      </p:pic>
      <p:pic>
        <p:nvPicPr>
          <p:cNvPr id="19" name="Рисунок 18" descr="http://5A9FAA11343EC11A72E306E41DBDD243.dms.sberbank.ru/5A9FAA11343EC11A72E306E41DBDD243-A3706015402A346BAE2C7E4161CEDD42-D9E871E8E6B5D242DC3B1ABC35E52987/1.png"/>
          <p:cNvPicPr>
            <a:picLocks/>
          </p:cNvPicPr>
          <p:nvPr userDrawn="1"/>
        </p:nvPicPr>
        <p:blipFill>
          <a:blip r:link="rId2"/>
          <a:stretch>
            <a:fillRect/>
          </a:stretch>
        </p:blipFill>
        <p:spPr>
          <a:xfrm>
            <a:off x="0" y="0"/>
            <a:ext cx="1588" cy="1588"/>
          </a:xfrm>
          <a:prstGeom prst="rect">
            <a:avLst/>
          </a:prstGeom>
        </p:spPr>
      </p:pic>
      <p:pic>
        <p:nvPicPr>
          <p:cNvPr id="20" name="Рисунок 19" descr="http://5A9FAA11343EC11A72E306E41DBDD243.dms.sberbank.ru/5A9FAA11343EC11A72E306E41DBDD243-A3706015402A346BAE2C7E4161CEDD42-D9E871E8E6B5D242DC3B1ABC35E52987/1.png"/>
          <p:cNvPicPr>
            <a:picLocks/>
          </p:cNvPicPr>
          <p:nvPr userDrawn="1"/>
        </p:nvPicPr>
        <p:blipFill>
          <a:blip r:link="rId2"/>
          <a:stretch>
            <a:fillRect/>
          </a:stretch>
        </p:blipFill>
        <p:spPr>
          <a:xfrm>
            <a:off x="0" y="0"/>
            <a:ext cx="1588" cy="1588"/>
          </a:xfrm>
          <a:prstGeom prst="rect">
            <a:avLst/>
          </a:prstGeom>
        </p:spPr>
      </p:pic>
      <p:pic>
        <p:nvPicPr>
          <p:cNvPr id="21" name="Рисунок 20" descr="http://5A9FAA11343EC11A72E306E41DBDD243.dms.sberbank.ru/5A9FAA11343EC11A72E306E41DBDD243-A3706015402A346BAE2C7E4161CEDD42-D9E871E8E6B5D242DC3B1ABC35E52987/1.png"/>
          <p:cNvPicPr>
            <a:picLocks/>
          </p:cNvPicPr>
          <p:nvPr userDrawn="1"/>
        </p:nvPicPr>
        <p:blipFill>
          <a:blip r:link="rId2"/>
          <a:stretch>
            <a:fillRect/>
          </a:stretch>
        </p:blipFill>
        <p:spPr>
          <a:xfrm>
            <a:off x="0" y="0"/>
            <a:ext cx="1588" cy="1588"/>
          </a:xfrm>
          <a:prstGeom prst="rect">
            <a:avLst/>
          </a:prstGeom>
        </p:spPr>
      </p:pic>
      <p:pic>
        <p:nvPicPr>
          <p:cNvPr id="22" name="Рисунок 21" descr="http://5A9FAA11343EC11A72E306E41DBDD243.dms.sberbank.ru/5A9FAA11343EC11A72E306E41DBDD243-A3706015402A346BAE2C7E4161CEDD42-D9E871E8E6B5D242DC3B1ABC35E52987/1.png"/>
          <p:cNvPicPr>
            <a:picLocks/>
          </p:cNvPicPr>
          <p:nvPr userDrawn="1"/>
        </p:nvPicPr>
        <p:blipFill>
          <a:blip r:link="rId2"/>
          <a:stretch>
            <a:fillRect/>
          </a:stretch>
        </p:blipFill>
        <p:spPr>
          <a:xfrm>
            <a:off x="0" y="0"/>
            <a:ext cx="1588" cy="1588"/>
          </a:xfrm>
          <a:prstGeom prst="rect">
            <a:avLst/>
          </a:prstGeom>
        </p:spPr>
      </p:pic>
      <p:pic>
        <p:nvPicPr>
          <p:cNvPr id="23" name="Рисунок 22" descr="http://5A9FAA11343EC11A72E306E41DBDD243.dms.sberbank.ru/5A9FAA11343EC11A72E306E41DBDD243-A3706015402A346BAE2C7E4161CEDD42-D9E871E8E6B5D242DC3B1ABC35E52987/1.png"/>
          <p:cNvPicPr>
            <a:picLocks/>
          </p:cNvPicPr>
          <p:nvPr userDrawn="1"/>
        </p:nvPicPr>
        <p:blipFill>
          <a:blip r:link="rId2"/>
          <a:stretch>
            <a:fillRect/>
          </a:stretch>
        </p:blipFill>
        <p:spPr>
          <a:xfrm>
            <a:off x="0" y="0"/>
            <a:ext cx="1588" cy="1588"/>
          </a:xfrm>
          <a:prstGeom prst="rect">
            <a:avLst/>
          </a:prstGeom>
        </p:spPr>
      </p:pic>
      <p:pic>
        <p:nvPicPr>
          <p:cNvPr id="24" name="Рисунок 23" descr="http://5A9FAA11343EC11A72E306E41DBDD243.dms.sberbank.ru/5A9FAA11343EC11A72E306E41DBDD243-A3706015402A346BAE2C7E4161CEDD42-D9E871E8E6B5D242DC3B1ABC35E52987/1.png"/>
          <p:cNvPicPr>
            <a:picLocks/>
          </p:cNvPicPr>
          <p:nvPr userDrawn="1"/>
        </p:nvPicPr>
        <p:blipFill>
          <a:blip r:link="rId2"/>
          <a:stretch>
            <a:fillRect/>
          </a:stretch>
        </p:blipFill>
        <p:spPr>
          <a:xfrm>
            <a:off x="0" y="0"/>
            <a:ext cx="1588" cy="1588"/>
          </a:xfrm>
          <a:prstGeom prst="rect">
            <a:avLst/>
          </a:prstGeom>
        </p:spPr>
      </p:pic>
      <p:pic>
        <p:nvPicPr>
          <p:cNvPr id="25" name="Рисунок 24" descr="http://5A9FAA11343EC11A72E306E41DBDD243.dms.sberbank.ru/5A9FAA11343EC11A72E306E41DBDD243-A3706015402A346BAE2C7E4161CEDD42-D9E871E8E6B5D242DC3B1ABC35E52987/1.png"/>
          <p:cNvPicPr>
            <a:picLocks/>
          </p:cNvPicPr>
          <p:nvPr userDrawn="1"/>
        </p:nvPicPr>
        <p:blipFill>
          <a:blip r:link="rId2"/>
          <a:stretch>
            <a:fillRect/>
          </a:stretch>
        </p:blipFill>
        <p:spPr>
          <a:xfrm>
            <a:off x="0" y="0"/>
            <a:ext cx="1588" cy="1588"/>
          </a:xfrm>
          <a:prstGeom prst="rect">
            <a:avLst/>
          </a:prstGeom>
        </p:spPr>
      </p:pic>
      <p:pic>
        <p:nvPicPr>
          <p:cNvPr id="26" name="Рисунок 25" descr="http://5A9FAA11343EC11A72E306E41DBDD243.dms.sberbank.ru/5A9FAA11343EC11A72E306E41DBDD243-A3706015402A346BAE2C7E4161CEDD42-D9E871E8E6B5D242DC3B1ABC35E52987/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38879677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1576846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0320063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7749743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1526337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Пользовательский макет">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471" imgH="472" progId="TCLayout.ActiveDocument.1">
                  <p:embed/>
                </p:oleObj>
              </mc:Choice>
              <mc:Fallback>
                <p:oleObj name="Слайд think-cell" r:id="rId4" imgW="471" imgH="472" progId="TCLayout.ActiveDocument.1">
                  <p:embed/>
                  <p:pic>
                    <p:nvPicPr>
                      <p:cNvPr id="5" name="Объект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Прямоугольник 3" hidden="1"/>
          <p:cNvSpPr/>
          <p:nvPr userDrawn="1">
            <p:custDataLst>
              <p:tags r:id="rId2"/>
            </p:custDataLst>
          </p:nvPr>
        </p:nvSpPr>
        <p:spPr>
          <a:xfrm>
            <a:off x="0" y="0"/>
            <a:ext cx="158750" cy="158750"/>
          </a:xfrm>
          <a:prstGeom prst="rect">
            <a:avLst/>
          </a:prstGeom>
          <a:solidFill>
            <a:schemeClr val="accent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ru-RU" sz="2000" b="0" i="0" baseline="0" dirty="0">
              <a:latin typeface="Segoe UI" panose="020B0502040204020203" pitchFamily="34" charset="0"/>
              <a:ea typeface="+mj-ea"/>
              <a:cs typeface="+mj-cs"/>
              <a:sym typeface="Segoe UI" panose="020B0502040204020203" pitchFamily="34" charset="0"/>
            </a:endParaRPr>
          </a:p>
        </p:txBody>
      </p:sp>
      <p:sp>
        <p:nvSpPr>
          <p:cNvPr id="2" name="Заголовок 1"/>
          <p:cNvSpPr>
            <a:spLocks noGrp="1"/>
          </p:cNvSpPr>
          <p:nvPr>
            <p:ph type="title"/>
          </p:nvPr>
        </p:nvSpPr>
        <p:spPr>
          <a:xfrm>
            <a:off x="391265" y="192075"/>
            <a:ext cx="10555873" cy="276999"/>
          </a:xfrm>
        </p:spPr>
        <p:txBody>
          <a:bodyPr/>
          <a:lstStyle>
            <a:lvl1pPr>
              <a:defRPr sz="2000"/>
            </a:lvl1pPr>
          </a:lstStyle>
          <a:p>
            <a:r>
              <a:rPr lang="ru-RU"/>
              <a:t>Образец заголовка</a:t>
            </a:r>
            <a:endParaRPr lang="ru-RU" dirty="0"/>
          </a:p>
        </p:txBody>
      </p:sp>
      <p:sp>
        <p:nvSpPr>
          <p:cNvPr id="3" name="Номер слайда 2"/>
          <p:cNvSpPr>
            <a:spLocks noGrp="1"/>
          </p:cNvSpPr>
          <p:nvPr>
            <p:ph type="sldNum" sz="quarter" idx="10"/>
          </p:nvPr>
        </p:nvSpPr>
        <p:spPr>
          <a:xfrm>
            <a:off x="11810470" y="6576020"/>
            <a:ext cx="589856" cy="365125"/>
          </a:xfrm>
          <a:prstGeom prst="rect">
            <a:avLst/>
          </a:prstGeom>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pic>
        <p:nvPicPr>
          <p:cNvPr id="14" name="Рисунок 13" descr="http://05311BFB0B7396CBCF59420FADC09062.dms.sberbank.ru/05311BFB0B7396CBCF59420FADC09062-A43BE17F84EBF8A14D2FBB31548AE660-EA03F1F07397044467A7D5A37B53EE79/1.png"/>
          <p:cNvPicPr>
            <a:picLocks/>
          </p:cNvPicPr>
          <p:nvPr userDrawn="1"/>
        </p:nvPicPr>
        <p:blipFill>
          <a:blip r:link="rId6"/>
          <a:stretch>
            <a:fillRect/>
          </a:stretch>
        </p:blipFill>
        <p:spPr>
          <a:xfrm>
            <a:off x="0" y="0"/>
            <a:ext cx="1588" cy="1588"/>
          </a:xfrm>
          <a:prstGeom prst="rect">
            <a:avLst/>
          </a:prstGeom>
        </p:spPr>
      </p:pic>
      <p:pic>
        <p:nvPicPr>
          <p:cNvPr id="15" name="Рисунок 14" descr="http://05311BFB0B7396CBCF59420FADC09062.dms.sberbank.ru/05311BFB0B7396CBCF59420FADC09062-A43BE17F84EBF8A14D2FBB31548AE660-EA03F1F07397044467A7D5A37B53EE79/1.png"/>
          <p:cNvPicPr>
            <a:picLocks/>
          </p:cNvPicPr>
          <p:nvPr userDrawn="1"/>
        </p:nvPicPr>
        <p:blipFill>
          <a:blip r:link="rId6"/>
          <a:stretch>
            <a:fillRect/>
          </a:stretch>
        </p:blipFill>
        <p:spPr>
          <a:xfrm>
            <a:off x="0" y="0"/>
            <a:ext cx="1588" cy="1588"/>
          </a:xfrm>
          <a:prstGeom prst="rect">
            <a:avLst/>
          </a:prstGeom>
        </p:spPr>
      </p:pic>
    </p:spTree>
    <p:extLst>
      <p:ext uri="{BB962C8B-B14F-4D97-AF65-F5344CB8AC3E}">
        <p14:creationId xmlns:p14="http://schemas.microsoft.com/office/powerpoint/2010/main" val="412181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Полный">
    <p:spTree>
      <p:nvGrpSpPr>
        <p:cNvPr id="1" name=""/>
        <p:cNvGrpSpPr/>
        <p:nvPr/>
      </p:nvGrpSpPr>
      <p:grpSpPr>
        <a:xfrm>
          <a:off x="0" y="0"/>
          <a:ext cx="0" cy="0"/>
          <a:chOff x="0" y="0"/>
          <a:chExt cx="0" cy="0"/>
        </a:xfrm>
      </p:grpSpPr>
      <p:sp>
        <p:nvSpPr>
          <p:cNvPr id="61" name="Прямоугольник 60">
            <a:extLst>
              <a:ext uri="{FF2B5EF4-FFF2-40B4-BE49-F238E27FC236}">
                <a16:creationId xmlns:a16="http://schemas.microsoft.com/office/drawing/2014/main" id="{1039A48A-BAC9-7648-90C0-DA5E4F3CBAEC}"/>
              </a:ext>
            </a:extLst>
          </p:cNvPr>
          <p:cNvSpPr/>
          <p:nvPr userDrawn="1"/>
        </p:nvSpPr>
        <p:spPr>
          <a:xfrm>
            <a:off x="2134800" y="1"/>
            <a:ext cx="1006795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sp>
        <p:nvSpPr>
          <p:cNvPr id="9" name="Title 1"/>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grpSp>
        <p:nvGrpSpPr>
          <p:cNvPr id="45" name="Группа 44">
            <a:extLst>
              <a:ext uri="{FF2B5EF4-FFF2-40B4-BE49-F238E27FC236}">
                <a16:creationId xmlns:a16="http://schemas.microsoft.com/office/drawing/2014/main" id="{0C8A99B0-BB0F-594E-BBB2-4F6C422A5D73}"/>
              </a:ext>
            </a:extLst>
          </p:cNvPr>
          <p:cNvGrpSpPr/>
          <p:nvPr userDrawn="1"/>
        </p:nvGrpSpPr>
        <p:grpSpPr>
          <a:xfrm>
            <a:off x="0" y="-7200"/>
            <a:ext cx="2148770" cy="553998"/>
            <a:chOff x="0" y="11193"/>
            <a:chExt cx="2148770" cy="553998"/>
          </a:xfrm>
        </p:grpSpPr>
        <p:sp>
          <p:nvSpPr>
            <p:cNvPr id="25" name="Прямоугольник 24">
              <a:extLst>
                <a:ext uri="{FF2B5EF4-FFF2-40B4-BE49-F238E27FC236}">
                  <a16:creationId xmlns:a16="http://schemas.microsoft.com/office/drawing/2014/main" id="{E5D7A035-431C-6942-AA7F-02341277A576}"/>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4596D7C1-5BF8-8C45-930B-067DE7DAA062}"/>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46" name="TextBox 45">
              <a:extLst>
                <a:ext uri="{FF2B5EF4-FFF2-40B4-BE49-F238E27FC236}">
                  <a16:creationId xmlns:a16="http://schemas.microsoft.com/office/drawing/2014/main" id="{7D6EA4F5-6C93-9D43-8A29-61D5D1098B38}"/>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112" name="Прямоугольник 111">
            <a:extLst>
              <a:ext uri="{FF2B5EF4-FFF2-40B4-BE49-F238E27FC236}">
                <a16:creationId xmlns:a16="http://schemas.microsoft.com/office/drawing/2014/main" id="{2BB5DBF7-97FA-8B40-8DF1-98E4F0DF7AE2}"/>
              </a:ext>
            </a:extLst>
          </p:cNvPr>
          <p:cNvSpPr/>
          <p:nvPr userDrawn="1"/>
        </p:nvSpPr>
        <p:spPr>
          <a:xfrm>
            <a:off x="-5093665" y="-106734"/>
            <a:ext cx="2134800" cy="504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3" name="Группа 32">
            <a:extLst>
              <a:ext uri="{FF2B5EF4-FFF2-40B4-BE49-F238E27FC236}">
                <a16:creationId xmlns:a16="http://schemas.microsoft.com/office/drawing/2014/main" id="{B7C010CF-AB15-AD4D-B9F9-D700BF9DD6A8}"/>
              </a:ext>
            </a:extLst>
          </p:cNvPr>
          <p:cNvGrpSpPr/>
          <p:nvPr userDrawn="1"/>
        </p:nvGrpSpPr>
        <p:grpSpPr>
          <a:xfrm>
            <a:off x="-5093665" y="540000"/>
            <a:ext cx="4660570" cy="6048000"/>
            <a:chOff x="-5093665" y="529200"/>
            <a:chExt cx="4660570" cy="6048000"/>
          </a:xfrm>
        </p:grpSpPr>
        <p:sp>
          <p:nvSpPr>
            <p:cNvPr id="148" name="Прямоугольник 147">
              <a:extLst>
                <a:ext uri="{FF2B5EF4-FFF2-40B4-BE49-F238E27FC236}">
                  <a16:creationId xmlns:a16="http://schemas.microsoft.com/office/drawing/2014/main" id="{0BCCC7D5-D56B-C54C-A0E1-59522836691A}"/>
                </a:ext>
              </a:extLst>
            </p:cNvPr>
            <p:cNvSpPr/>
            <p:nvPr userDrawn="1"/>
          </p:nvSpPr>
          <p:spPr>
            <a:xfrm>
              <a:off x="-5093665" y="3121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TextBox 148">
              <a:extLst>
                <a:ext uri="{FF2B5EF4-FFF2-40B4-BE49-F238E27FC236}">
                  <a16:creationId xmlns:a16="http://schemas.microsoft.com/office/drawing/2014/main" id="{8A8BDD25-F40E-4640-BEC3-23D47557F343}"/>
                </a:ext>
              </a:extLst>
            </p:cNvPr>
            <p:cNvSpPr txBox="1"/>
            <p:nvPr userDrawn="1"/>
          </p:nvSpPr>
          <p:spPr>
            <a:xfrm>
              <a:off x="-4489176" y="32217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8" name="Рисунок 7">
              <a:extLst>
                <a:ext uri="{FF2B5EF4-FFF2-40B4-BE49-F238E27FC236}">
                  <a16:creationId xmlns:a16="http://schemas.microsoft.com/office/drawing/2014/main" id="{89F55528-EE2E-614E-BC99-45B57B76FB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4394" y="3193200"/>
              <a:ext cx="288000" cy="288000"/>
            </a:xfrm>
            <a:prstGeom prst="rect">
              <a:avLst/>
            </a:prstGeom>
          </p:spPr>
        </p:pic>
        <p:sp>
          <p:nvSpPr>
            <p:cNvPr id="173" name="Прямоугольник 172">
              <a:extLst>
                <a:ext uri="{FF2B5EF4-FFF2-40B4-BE49-F238E27FC236}">
                  <a16:creationId xmlns:a16="http://schemas.microsoft.com/office/drawing/2014/main" id="{EDD205B0-5168-E449-81AB-28D8BB3B0B5E}"/>
                </a:ext>
              </a:extLst>
            </p:cNvPr>
            <p:cNvSpPr/>
            <p:nvPr userDrawn="1"/>
          </p:nvSpPr>
          <p:spPr>
            <a:xfrm>
              <a:off x="-2567895" y="3121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TextBox 173">
              <a:extLst>
                <a:ext uri="{FF2B5EF4-FFF2-40B4-BE49-F238E27FC236}">
                  <a16:creationId xmlns:a16="http://schemas.microsoft.com/office/drawing/2014/main" id="{A5021444-A504-6D42-8440-4E11125F4BD8}"/>
                </a:ext>
              </a:extLst>
            </p:cNvPr>
            <p:cNvSpPr txBox="1"/>
            <p:nvPr userDrawn="1"/>
          </p:nvSpPr>
          <p:spPr>
            <a:xfrm>
              <a:off x="-1963406" y="3221784"/>
              <a:ext cx="1439290" cy="230832"/>
            </a:xfrm>
            <a:prstGeom prst="rect">
              <a:avLst/>
            </a:prstGeom>
            <a:noFill/>
          </p:spPr>
          <p:txBody>
            <a:bodyPr wrap="square" rtlCol="0" anchor="ctr">
              <a:spAutoFit/>
            </a:bodyPr>
            <a:lstStyle/>
            <a:p>
              <a:r>
                <a:rPr lang="en-US" sz="900" b="1" dirty="0">
                  <a:solidFill>
                    <a:schemeClr val="bg1"/>
                  </a:solidFill>
                </a:rPr>
                <a:t>Risk Model Governance</a:t>
              </a:r>
              <a:endParaRPr lang="ru-RU" sz="900" b="1" dirty="0">
                <a:solidFill>
                  <a:schemeClr val="bg1"/>
                </a:solidFill>
              </a:endParaRPr>
            </a:p>
          </p:txBody>
        </p:sp>
        <p:pic>
          <p:nvPicPr>
            <p:cNvPr id="11" name="Рисунок 10">
              <a:extLst>
                <a:ext uri="{FF2B5EF4-FFF2-40B4-BE49-F238E27FC236}">
                  <a16:creationId xmlns:a16="http://schemas.microsoft.com/office/drawing/2014/main" id="{A20E0070-84B6-3A46-997F-B5A6450338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6372" y="3193200"/>
              <a:ext cx="288000" cy="288000"/>
            </a:xfrm>
            <a:prstGeom prst="rect">
              <a:avLst/>
            </a:prstGeom>
          </p:spPr>
        </p:pic>
        <p:sp>
          <p:nvSpPr>
            <p:cNvPr id="134" name="Прямоугольник 133">
              <a:extLst>
                <a:ext uri="{FF2B5EF4-FFF2-40B4-BE49-F238E27FC236}">
                  <a16:creationId xmlns:a16="http://schemas.microsoft.com/office/drawing/2014/main" id="{E4F134CD-7C79-5145-8F1E-408ABC47E45D}"/>
                </a:ext>
              </a:extLst>
            </p:cNvPr>
            <p:cNvSpPr/>
            <p:nvPr userDrawn="1"/>
          </p:nvSpPr>
          <p:spPr>
            <a:xfrm>
              <a:off x="-5093665" y="2689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TextBox 137">
              <a:extLst>
                <a:ext uri="{FF2B5EF4-FFF2-40B4-BE49-F238E27FC236}">
                  <a16:creationId xmlns:a16="http://schemas.microsoft.com/office/drawing/2014/main" id="{6A7F204B-A2EB-F540-A2BA-B216240095A7}"/>
                </a:ext>
              </a:extLst>
            </p:cNvPr>
            <p:cNvSpPr txBox="1"/>
            <p:nvPr userDrawn="1"/>
          </p:nvSpPr>
          <p:spPr>
            <a:xfrm>
              <a:off x="-4489176" y="27897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13" name="Рисунок 12">
              <a:extLst>
                <a:ext uri="{FF2B5EF4-FFF2-40B4-BE49-F238E27FC236}">
                  <a16:creationId xmlns:a16="http://schemas.microsoft.com/office/drawing/2014/main" id="{8B5010DC-8F0F-C742-9B07-4672A539685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24394" y="2761200"/>
              <a:ext cx="288000" cy="288000"/>
            </a:xfrm>
            <a:prstGeom prst="rect">
              <a:avLst/>
            </a:prstGeom>
          </p:spPr>
        </p:pic>
        <p:sp>
          <p:nvSpPr>
            <p:cNvPr id="177" name="Прямоугольник 176">
              <a:extLst>
                <a:ext uri="{FF2B5EF4-FFF2-40B4-BE49-F238E27FC236}">
                  <a16:creationId xmlns:a16="http://schemas.microsoft.com/office/drawing/2014/main" id="{DC119702-A83D-0E40-8552-CF747ED5DD0F}"/>
                </a:ext>
              </a:extLst>
            </p:cNvPr>
            <p:cNvSpPr/>
            <p:nvPr userDrawn="1"/>
          </p:nvSpPr>
          <p:spPr>
            <a:xfrm>
              <a:off x="-2567895" y="2689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8" name="TextBox 177">
              <a:extLst>
                <a:ext uri="{FF2B5EF4-FFF2-40B4-BE49-F238E27FC236}">
                  <a16:creationId xmlns:a16="http://schemas.microsoft.com/office/drawing/2014/main" id="{DE855EAC-9911-8247-9CE0-83420387339D}"/>
                </a:ext>
              </a:extLst>
            </p:cNvPr>
            <p:cNvSpPr txBox="1"/>
            <p:nvPr userDrawn="1"/>
          </p:nvSpPr>
          <p:spPr>
            <a:xfrm>
              <a:off x="-1963406" y="2789784"/>
              <a:ext cx="1439290" cy="230832"/>
            </a:xfrm>
            <a:prstGeom prst="rect">
              <a:avLst/>
            </a:prstGeom>
            <a:noFill/>
          </p:spPr>
          <p:txBody>
            <a:bodyPr wrap="square" rtlCol="0" anchor="ctr">
              <a:spAutoFit/>
            </a:bodyPr>
            <a:lstStyle/>
            <a:p>
              <a:r>
                <a:rPr lang="en-US" sz="900" b="1" dirty="0">
                  <a:solidFill>
                    <a:schemeClr val="bg1"/>
                  </a:solidFill>
                </a:rPr>
                <a:t>Risk Data Governance</a:t>
              </a:r>
              <a:endParaRPr lang="ru-RU" sz="900" b="1" dirty="0">
                <a:solidFill>
                  <a:schemeClr val="bg1"/>
                </a:solidFill>
              </a:endParaRPr>
            </a:p>
          </p:txBody>
        </p:sp>
        <p:pic>
          <p:nvPicPr>
            <p:cNvPr id="15" name="Рисунок 14">
              <a:extLst>
                <a:ext uri="{FF2B5EF4-FFF2-40B4-BE49-F238E27FC236}">
                  <a16:creationId xmlns:a16="http://schemas.microsoft.com/office/drawing/2014/main" id="{A214EE19-7D1C-0A42-A27F-2C94B6F3C7C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96372" y="2761200"/>
              <a:ext cx="288000" cy="288000"/>
            </a:xfrm>
            <a:prstGeom prst="rect">
              <a:avLst/>
            </a:prstGeom>
          </p:spPr>
        </p:pic>
        <p:sp>
          <p:nvSpPr>
            <p:cNvPr id="122" name="Прямоугольник 121">
              <a:extLst>
                <a:ext uri="{FF2B5EF4-FFF2-40B4-BE49-F238E27FC236}">
                  <a16:creationId xmlns:a16="http://schemas.microsoft.com/office/drawing/2014/main" id="{7CF405AE-EB41-8F46-8EFA-7384F9413BEE}"/>
                </a:ext>
              </a:extLst>
            </p:cNvPr>
            <p:cNvSpPr/>
            <p:nvPr userDrawn="1"/>
          </p:nvSpPr>
          <p:spPr>
            <a:xfrm>
              <a:off x="-5093665" y="2257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TextBox 122">
              <a:extLst>
                <a:ext uri="{FF2B5EF4-FFF2-40B4-BE49-F238E27FC236}">
                  <a16:creationId xmlns:a16="http://schemas.microsoft.com/office/drawing/2014/main" id="{D0210663-C867-9241-AC1B-35C1B953B450}"/>
                </a:ext>
              </a:extLst>
            </p:cNvPr>
            <p:cNvSpPr txBox="1"/>
            <p:nvPr userDrawn="1"/>
          </p:nvSpPr>
          <p:spPr>
            <a:xfrm>
              <a:off x="-4489176" y="22885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17" name="Рисунок 16">
              <a:extLst>
                <a:ext uri="{FF2B5EF4-FFF2-40B4-BE49-F238E27FC236}">
                  <a16:creationId xmlns:a16="http://schemas.microsoft.com/office/drawing/2014/main" id="{D140F756-D879-864E-A918-8653D8D3849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24394" y="2329200"/>
              <a:ext cx="288000" cy="288000"/>
            </a:xfrm>
            <a:prstGeom prst="rect">
              <a:avLst/>
            </a:prstGeom>
          </p:spPr>
        </p:pic>
        <p:sp>
          <p:nvSpPr>
            <p:cNvPr id="181" name="Прямоугольник 180">
              <a:extLst>
                <a:ext uri="{FF2B5EF4-FFF2-40B4-BE49-F238E27FC236}">
                  <a16:creationId xmlns:a16="http://schemas.microsoft.com/office/drawing/2014/main" id="{C0E56B4C-0F01-8E41-8712-133EAFFDF318}"/>
                </a:ext>
              </a:extLst>
            </p:cNvPr>
            <p:cNvSpPr/>
            <p:nvPr userDrawn="1"/>
          </p:nvSpPr>
          <p:spPr>
            <a:xfrm>
              <a:off x="-2567895" y="2257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2" name="TextBox 181">
              <a:extLst>
                <a:ext uri="{FF2B5EF4-FFF2-40B4-BE49-F238E27FC236}">
                  <a16:creationId xmlns:a16="http://schemas.microsoft.com/office/drawing/2014/main" id="{A4FA2114-73AD-C948-802E-06F1B3B83224}"/>
                </a:ext>
              </a:extLst>
            </p:cNvPr>
            <p:cNvSpPr txBox="1"/>
            <p:nvPr userDrawn="1"/>
          </p:nvSpPr>
          <p:spPr>
            <a:xfrm>
              <a:off x="-1963406" y="2288534"/>
              <a:ext cx="1439290" cy="369332"/>
            </a:xfrm>
            <a:prstGeom prst="rect">
              <a:avLst/>
            </a:prstGeom>
            <a:noFill/>
          </p:spPr>
          <p:txBody>
            <a:bodyPr wrap="square" rtlCol="0" anchor="ctr">
              <a:spAutoFit/>
            </a:bodyPr>
            <a:lstStyle/>
            <a:p>
              <a:r>
                <a:rPr lang="ru-RU" sz="900" b="1" dirty="0" err="1">
                  <a:solidFill>
                    <a:schemeClr val="bg1"/>
                  </a:solidFill>
                </a:rPr>
                <a:t>Страновой</a:t>
              </a:r>
              <a:r>
                <a:rPr lang="ru-RU" sz="900" b="1" dirty="0">
                  <a:solidFill>
                    <a:schemeClr val="bg1"/>
                  </a:solidFill>
                </a:rPr>
                <a:t> риск, залоги, групповая методология</a:t>
              </a:r>
            </a:p>
          </p:txBody>
        </p:sp>
        <p:pic>
          <p:nvPicPr>
            <p:cNvPr id="19" name="Рисунок 18">
              <a:extLst>
                <a:ext uri="{FF2B5EF4-FFF2-40B4-BE49-F238E27FC236}">
                  <a16:creationId xmlns:a16="http://schemas.microsoft.com/office/drawing/2014/main" id="{643203A8-8EE1-524A-AAD7-B25022D5544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396372" y="2329200"/>
              <a:ext cx="288000" cy="288000"/>
            </a:xfrm>
            <a:prstGeom prst="rect">
              <a:avLst/>
            </a:prstGeom>
          </p:spPr>
        </p:pic>
        <p:sp>
          <p:nvSpPr>
            <p:cNvPr id="154" name="Прямоугольник 153">
              <a:extLst>
                <a:ext uri="{FF2B5EF4-FFF2-40B4-BE49-F238E27FC236}">
                  <a16:creationId xmlns:a16="http://schemas.microsoft.com/office/drawing/2014/main" id="{AE0DA309-B548-6C45-880A-4111FD2997E9}"/>
                </a:ext>
              </a:extLst>
            </p:cNvPr>
            <p:cNvSpPr/>
            <p:nvPr userDrawn="1"/>
          </p:nvSpPr>
          <p:spPr>
            <a:xfrm>
              <a:off x="-5093665" y="1825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TextBox 154">
              <a:extLst>
                <a:ext uri="{FF2B5EF4-FFF2-40B4-BE49-F238E27FC236}">
                  <a16:creationId xmlns:a16="http://schemas.microsoft.com/office/drawing/2014/main" id="{5E78940A-D3EB-AB41-8A98-9227FDE0EDF3}"/>
                </a:ext>
              </a:extLst>
            </p:cNvPr>
            <p:cNvSpPr txBox="1"/>
            <p:nvPr userDrawn="1"/>
          </p:nvSpPr>
          <p:spPr>
            <a:xfrm>
              <a:off x="-4489176" y="18565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21" name="Рисунок 20">
              <a:extLst>
                <a:ext uri="{FF2B5EF4-FFF2-40B4-BE49-F238E27FC236}">
                  <a16:creationId xmlns:a16="http://schemas.microsoft.com/office/drawing/2014/main" id="{7369BE88-04AB-8E43-AF57-44758B7751F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924394" y="1897200"/>
              <a:ext cx="288000" cy="288000"/>
            </a:xfrm>
            <a:prstGeom prst="rect">
              <a:avLst/>
            </a:prstGeom>
          </p:spPr>
        </p:pic>
        <p:sp>
          <p:nvSpPr>
            <p:cNvPr id="185" name="Прямоугольник 184">
              <a:extLst>
                <a:ext uri="{FF2B5EF4-FFF2-40B4-BE49-F238E27FC236}">
                  <a16:creationId xmlns:a16="http://schemas.microsoft.com/office/drawing/2014/main" id="{19D2482E-4C6F-EB41-833A-424246AA0CE4}"/>
                </a:ext>
              </a:extLst>
            </p:cNvPr>
            <p:cNvSpPr/>
            <p:nvPr userDrawn="1"/>
          </p:nvSpPr>
          <p:spPr>
            <a:xfrm>
              <a:off x="-2567895" y="1825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 name="TextBox 185">
              <a:extLst>
                <a:ext uri="{FF2B5EF4-FFF2-40B4-BE49-F238E27FC236}">
                  <a16:creationId xmlns:a16="http://schemas.microsoft.com/office/drawing/2014/main" id="{3D4A0E51-846B-FD4A-89E3-0C65AFC8E304}"/>
                </a:ext>
              </a:extLst>
            </p:cNvPr>
            <p:cNvSpPr txBox="1"/>
            <p:nvPr userDrawn="1"/>
          </p:nvSpPr>
          <p:spPr>
            <a:xfrm>
              <a:off x="-1963406" y="1856534"/>
              <a:ext cx="1439290" cy="369332"/>
            </a:xfrm>
            <a:prstGeom prst="rect">
              <a:avLst/>
            </a:prstGeom>
            <a:noFill/>
          </p:spPr>
          <p:txBody>
            <a:bodyPr wrap="square" rtlCol="0" anchor="ctr">
              <a:spAutoFit/>
            </a:bodyPr>
            <a:lstStyle/>
            <a:p>
              <a:r>
                <a:rPr lang="ru-RU" sz="900" b="1" dirty="0">
                  <a:solidFill>
                    <a:schemeClr val="bg1"/>
                  </a:solidFill>
                </a:rPr>
                <a:t>Портфельный риск-менеджмент</a:t>
              </a:r>
            </a:p>
          </p:txBody>
        </p:sp>
        <p:pic>
          <p:nvPicPr>
            <p:cNvPr id="23" name="Рисунок 22">
              <a:extLst>
                <a:ext uri="{FF2B5EF4-FFF2-40B4-BE49-F238E27FC236}">
                  <a16:creationId xmlns:a16="http://schemas.microsoft.com/office/drawing/2014/main" id="{DACB067C-EA14-C24C-A84D-ABC193FEB944}"/>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96372" y="1897200"/>
              <a:ext cx="288000" cy="288000"/>
            </a:xfrm>
            <a:prstGeom prst="rect">
              <a:avLst/>
            </a:prstGeom>
          </p:spPr>
        </p:pic>
        <p:sp>
          <p:nvSpPr>
            <p:cNvPr id="157" name="Прямоугольник 156">
              <a:extLst>
                <a:ext uri="{FF2B5EF4-FFF2-40B4-BE49-F238E27FC236}">
                  <a16:creationId xmlns:a16="http://schemas.microsoft.com/office/drawing/2014/main" id="{6366698E-E20D-5342-BE12-8DB24B5317B7}"/>
                </a:ext>
              </a:extLst>
            </p:cNvPr>
            <p:cNvSpPr/>
            <p:nvPr userDrawn="1"/>
          </p:nvSpPr>
          <p:spPr>
            <a:xfrm>
              <a:off x="-5093665" y="4417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8" name="TextBox 157">
              <a:extLst>
                <a:ext uri="{FF2B5EF4-FFF2-40B4-BE49-F238E27FC236}">
                  <a16:creationId xmlns:a16="http://schemas.microsoft.com/office/drawing/2014/main" id="{6A0722BC-B1F8-3A4F-98CC-C2699CD46F5D}"/>
                </a:ext>
              </a:extLst>
            </p:cNvPr>
            <p:cNvSpPr txBox="1"/>
            <p:nvPr userDrawn="1"/>
          </p:nvSpPr>
          <p:spPr>
            <a:xfrm>
              <a:off x="-4489176" y="45177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27" name="Рисунок 26">
              <a:extLst>
                <a:ext uri="{FF2B5EF4-FFF2-40B4-BE49-F238E27FC236}">
                  <a16:creationId xmlns:a16="http://schemas.microsoft.com/office/drawing/2014/main" id="{F964ECB3-7626-8F4C-A49F-243CE247FE2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924394" y="4489200"/>
              <a:ext cx="288000" cy="288000"/>
            </a:xfrm>
            <a:prstGeom prst="rect">
              <a:avLst/>
            </a:prstGeom>
          </p:spPr>
        </p:pic>
        <p:sp>
          <p:nvSpPr>
            <p:cNvPr id="193" name="Прямоугольник 192">
              <a:extLst>
                <a:ext uri="{FF2B5EF4-FFF2-40B4-BE49-F238E27FC236}">
                  <a16:creationId xmlns:a16="http://schemas.microsoft.com/office/drawing/2014/main" id="{FE89E3EE-0176-5841-8972-605EC194E2E3}"/>
                </a:ext>
              </a:extLst>
            </p:cNvPr>
            <p:cNvSpPr/>
            <p:nvPr userDrawn="1"/>
          </p:nvSpPr>
          <p:spPr>
            <a:xfrm>
              <a:off x="-2567895" y="4417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 name="TextBox 193">
              <a:extLst>
                <a:ext uri="{FF2B5EF4-FFF2-40B4-BE49-F238E27FC236}">
                  <a16:creationId xmlns:a16="http://schemas.microsoft.com/office/drawing/2014/main" id="{7694C2C3-1CC6-5949-BB3D-1B2FD64C740B}"/>
                </a:ext>
              </a:extLst>
            </p:cNvPr>
            <p:cNvSpPr txBox="1"/>
            <p:nvPr userDrawn="1"/>
          </p:nvSpPr>
          <p:spPr>
            <a:xfrm>
              <a:off x="-1963406" y="4517784"/>
              <a:ext cx="1439290" cy="230832"/>
            </a:xfrm>
            <a:prstGeom prst="rect">
              <a:avLst/>
            </a:prstGeom>
            <a:noFill/>
          </p:spPr>
          <p:txBody>
            <a:bodyPr wrap="square" rtlCol="0" anchor="ctr">
              <a:spAutoFit/>
            </a:bodyPr>
            <a:lstStyle/>
            <a:p>
              <a:r>
                <a:rPr lang="ru-RU" sz="900" b="1" dirty="0" err="1">
                  <a:solidFill>
                    <a:schemeClr val="bg1"/>
                  </a:solidFill>
                </a:rPr>
                <a:t>Технориск</a:t>
              </a:r>
              <a:endParaRPr lang="ru-RU" sz="900" b="1" dirty="0">
                <a:solidFill>
                  <a:schemeClr val="bg1"/>
                </a:solidFill>
              </a:endParaRPr>
            </a:p>
          </p:txBody>
        </p:sp>
        <p:pic>
          <p:nvPicPr>
            <p:cNvPr id="29" name="Рисунок 28">
              <a:extLst>
                <a:ext uri="{FF2B5EF4-FFF2-40B4-BE49-F238E27FC236}">
                  <a16:creationId xmlns:a16="http://schemas.microsoft.com/office/drawing/2014/main" id="{B45933BA-EAD5-4048-9BA5-AC4A9DA9647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396372" y="4489200"/>
              <a:ext cx="288000" cy="288000"/>
            </a:xfrm>
            <a:prstGeom prst="rect">
              <a:avLst/>
            </a:prstGeom>
          </p:spPr>
        </p:pic>
        <p:sp>
          <p:nvSpPr>
            <p:cNvPr id="115" name="Прямоугольник 114">
              <a:extLst>
                <a:ext uri="{FF2B5EF4-FFF2-40B4-BE49-F238E27FC236}">
                  <a16:creationId xmlns:a16="http://schemas.microsoft.com/office/drawing/2014/main" id="{DD1B3AF4-485B-DE46-808B-C013A0ADBBDA}"/>
                </a:ext>
              </a:extLst>
            </p:cNvPr>
            <p:cNvSpPr/>
            <p:nvPr userDrawn="1"/>
          </p:nvSpPr>
          <p:spPr>
            <a:xfrm>
              <a:off x="-5093665" y="3553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TextBox 125">
              <a:extLst>
                <a:ext uri="{FF2B5EF4-FFF2-40B4-BE49-F238E27FC236}">
                  <a16:creationId xmlns:a16="http://schemas.microsoft.com/office/drawing/2014/main" id="{483A3CE9-ECF2-354C-B0EE-EBBC58D027A1}"/>
                </a:ext>
              </a:extLst>
            </p:cNvPr>
            <p:cNvSpPr txBox="1"/>
            <p:nvPr userDrawn="1"/>
          </p:nvSpPr>
          <p:spPr>
            <a:xfrm>
              <a:off x="-4489176" y="36537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145" name="Рисунок 144">
              <a:extLst>
                <a:ext uri="{FF2B5EF4-FFF2-40B4-BE49-F238E27FC236}">
                  <a16:creationId xmlns:a16="http://schemas.microsoft.com/office/drawing/2014/main" id="{CA3B877C-EAEC-774D-ACA1-03AABCC7EDB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924394" y="3625200"/>
              <a:ext cx="288000" cy="288000"/>
            </a:xfrm>
            <a:prstGeom prst="rect">
              <a:avLst/>
            </a:prstGeom>
          </p:spPr>
        </p:pic>
        <p:sp>
          <p:nvSpPr>
            <p:cNvPr id="205" name="Прямоугольник 204">
              <a:extLst>
                <a:ext uri="{FF2B5EF4-FFF2-40B4-BE49-F238E27FC236}">
                  <a16:creationId xmlns:a16="http://schemas.microsoft.com/office/drawing/2014/main" id="{72F23E4B-8CF7-7644-BAEF-D87686B5E10E}"/>
                </a:ext>
              </a:extLst>
            </p:cNvPr>
            <p:cNvSpPr/>
            <p:nvPr userDrawn="1"/>
          </p:nvSpPr>
          <p:spPr>
            <a:xfrm>
              <a:off x="-2567895" y="3553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6" name="TextBox 205">
              <a:extLst>
                <a:ext uri="{FF2B5EF4-FFF2-40B4-BE49-F238E27FC236}">
                  <a16:creationId xmlns:a16="http://schemas.microsoft.com/office/drawing/2014/main" id="{B909337F-C312-794D-9746-2749ABF3D320}"/>
                </a:ext>
              </a:extLst>
            </p:cNvPr>
            <p:cNvSpPr txBox="1"/>
            <p:nvPr userDrawn="1"/>
          </p:nvSpPr>
          <p:spPr>
            <a:xfrm>
              <a:off x="-1963406" y="3653784"/>
              <a:ext cx="1439290" cy="230832"/>
            </a:xfrm>
            <a:prstGeom prst="rect">
              <a:avLst/>
            </a:prstGeom>
            <a:noFill/>
          </p:spPr>
          <p:txBody>
            <a:bodyPr wrap="square" rtlCol="0" anchor="ctr">
              <a:spAutoFit/>
            </a:bodyPr>
            <a:lstStyle/>
            <a:p>
              <a:r>
                <a:rPr lang="ru-RU" sz="900" b="1" dirty="0">
                  <a:solidFill>
                    <a:schemeClr val="bg1"/>
                  </a:solidFill>
                </a:rPr>
                <a:t>Риски банковской книги</a:t>
              </a:r>
            </a:p>
          </p:txBody>
        </p:sp>
        <p:pic>
          <p:nvPicPr>
            <p:cNvPr id="326" name="Рисунок 325">
              <a:extLst>
                <a:ext uri="{FF2B5EF4-FFF2-40B4-BE49-F238E27FC236}">
                  <a16:creationId xmlns:a16="http://schemas.microsoft.com/office/drawing/2014/main" id="{87B70CB0-23FC-0F4F-A9AD-05CC25CDD16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96372" y="3625200"/>
              <a:ext cx="288000" cy="288000"/>
            </a:xfrm>
            <a:prstGeom prst="rect">
              <a:avLst/>
            </a:prstGeom>
          </p:spPr>
        </p:pic>
        <p:sp>
          <p:nvSpPr>
            <p:cNvPr id="116" name="Прямоугольник 115">
              <a:extLst>
                <a:ext uri="{FF2B5EF4-FFF2-40B4-BE49-F238E27FC236}">
                  <a16:creationId xmlns:a16="http://schemas.microsoft.com/office/drawing/2014/main" id="{3B765EBC-D8E8-454A-B76C-1A1255B5332E}"/>
                </a:ext>
              </a:extLst>
            </p:cNvPr>
            <p:cNvSpPr/>
            <p:nvPr userDrawn="1"/>
          </p:nvSpPr>
          <p:spPr>
            <a:xfrm>
              <a:off x="-5093665" y="3985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7" name="TextBox 126">
              <a:extLst>
                <a:ext uri="{FF2B5EF4-FFF2-40B4-BE49-F238E27FC236}">
                  <a16:creationId xmlns:a16="http://schemas.microsoft.com/office/drawing/2014/main" id="{CBDC2A0B-7B80-234D-9134-A69C042CB616}"/>
                </a:ext>
              </a:extLst>
            </p:cNvPr>
            <p:cNvSpPr txBox="1"/>
            <p:nvPr userDrawn="1"/>
          </p:nvSpPr>
          <p:spPr>
            <a:xfrm>
              <a:off x="-4489176" y="40857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147" name="Рисунок 146">
              <a:extLst>
                <a:ext uri="{FF2B5EF4-FFF2-40B4-BE49-F238E27FC236}">
                  <a16:creationId xmlns:a16="http://schemas.microsoft.com/office/drawing/2014/main" id="{FDC2491B-9C30-FA4F-AB32-75BBEB2DE97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24394" y="4057200"/>
              <a:ext cx="288000" cy="288000"/>
            </a:xfrm>
            <a:prstGeom prst="rect">
              <a:avLst/>
            </a:prstGeom>
          </p:spPr>
        </p:pic>
        <p:sp>
          <p:nvSpPr>
            <p:cNvPr id="209" name="Прямоугольник 208">
              <a:extLst>
                <a:ext uri="{FF2B5EF4-FFF2-40B4-BE49-F238E27FC236}">
                  <a16:creationId xmlns:a16="http://schemas.microsoft.com/office/drawing/2014/main" id="{DA4CB310-1C70-D045-BF41-279B84260565}"/>
                </a:ext>
              </a:extLst>
            </p:cNvPr>
            <p:cNvSpPr/>
            <p:nvPr userDrawn="1"/>
          </p:nvSpPr>
          <p:spPr>
            <a:xfrm>
              <a:off x="-2567895" y="3985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0" name="TextBox 209">
              <a:extLst>
                <a:ext uri="{FF2B5EF4-FFF2-40B4-BE49-F238E27FC236}">
                  <a16:creationId xmlns:a16="http://schemas.microsoft.com/office/drawing/2014/main" id="{4E70CA8F-896E-8548-B2CF-CC03DD022B2F}"/>
                </a:ext>
              </a:extLst>
            </p:cNvPr>
            <p:cNvSpPr txBox="1"/>
            <p:nvPr userDrawn="1"/>
          </p:nvSpPr>
          <p:spPr>
            <a:xfrm>
              <a:off x="-1963406" y="4085784"/>
              <a:ext cx="1439290" cy="230832"/>
            </a:xfrm>
            <a:prstGeom prst="rect">
              <a:avLst/>
            </a:prstGeom>
            <a:noFill/>
          </p:spPr>
          <p:txBody>
            <a:bodyPr wrap="square" rtlCol="0" anchor="ctr">
              <a:spAutoFit/>
            </a:bodyPr>
            <a:lstStyle/>
            <a:p>
              <a:r>
                <a:rPr lang="en-US" sz="900" b="1" dirty="0" err="1">
                  <a:solidFill>
                    <a:schemeClr val="bg1"/>
                  </a:solidFill>
                </a:rPr>
                <a:t>Опер</a:t>
              </a:r>
              <a:r>
                <a:rPr lang="ru-RU" sz="900" b="1" dirty="0" err="1">
                  <a:solidFill>
                    <a:schemeClr val="bg1"/>
                  </a:solidFill>
                </a:rPr>
                <a:t>ационный</a:t>
              </a:r>
              <a:r>
                <a:rPr lang="ru-RU" sz="900" b="1" dirty="0">
                  <a:solidFill>
                    <a:schemeClr val="bg1"/>
                  </a:solidFill>
                </a:rPr>
                <a:t> риск</a:t>
              </a:r>
            </a:p>
          </p:txBody>
        </p:sp>
        <p:pic>
          <p:nvPicPr>
            <p:cNvPr id="328" name="Рисунок 327">
              <a:extLst>
                <a:ext uri="{FF2B5EF4-FFF2-40B4-BE49-F238E27FC236}">
                  <a16:creationId xmlns:a16="http://schemas.microsoft.com/office/drawing/2014/main" id="{873AE595-7C28-F046-BC11-883F77D4FD7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396372" y="4057200"/>
              <a:ext cx="288000" cy="288000"/>
            </a:xfrm>
            <a:prstGeom prst="rect">
              <a:avLst/>
            </a:prstGeom>
          </p:spPr>
        </p:pic>
        <p:sp>
          <p:nvSpPr>
            <p:cNvPr id="117" name="Прямоугольник 116">
              <a:extLst>
                <a:ext uri="{FF2B5EF4-FFF2-40B4-BE49-F238E27FC236}">
                  <a16:creationId xmlns:a16="http://schemas.microsoft.com/office/drawing/2014/main" id="{C601E0F1-8973-6C4D-B3FA-49ED1DDE1998}"/>
                </a:ext>
              </a:extLst>
            </p:cNvPr>
            <p:cNvSpPr/>
            <p:nvPr userDrawn="1"/>
          </p:nvSpPr>
          <p:spPr>
            <a:xfrm>
              <a:off x="-5093665" y="961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8" name="TextBox 127">
              <a:extLst>
                <a:ext uri="{FF2B5EF4-FFF2-40B4-BE49-F238E27FC236}">
                  <a16:creationId xmlns:a16="http://schemas.microsoft.com/office/drawing/2014/main" id="{37A22729-1229-D244-9FE6-20283DE0AEE0}"/>
                </a:ext>
              </a:extLst>
            </p:cNvPr>
            <p:cNvSpPr txBox="1"/>
            <p:nvPr userDrawn="1"/>
          </p:nvSpPr>
          <p:spPr>
            <a:xfrm>
              <a:off x="-4489176" y="10617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144" name="Рисунок 143">
              <a:extLst>
                <a:ext uri="{FF2B5EF4-FFF2-40B4-BE49-F238E27FC236}">
                  <a16:creationId xmlns:a16="http://schemas.microsoft.com/office/drawing/2014/main" id="{67E7FB88-5B5B-BD4A-B5E6-F8A56EBCF4F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924394" y="1033200"/>
              <a:ext cx="288000" cy="288000"/>
            </a:xfrm>
            <a:prstGeom prst="rect">
              <a:avLst/>
            </a:prstGeom>
          </p:spPr>
        </p:pic>
        <p:sp>
          <p:nvSpPr>
            <p:cNvPr id="197" name="Прямоугольник 196">
              <a:extLst>
                <a:ext uri="{FF2B5EF4-FFF2-40B4-BE49-F238E27FC236}">
                  <a16:creationId xmlns:a16="http://schemas.microsoft.com/office/drawing/2014/main" id="{746541A8-F671-2F48-9AA2-D7A4B6A1306B}"/>
                </a:ext>
              </a:extLst>
            </p:cNvPr>
            <p:cNvSpPr/>
            <p:nvPr userDrawn="1"/>
          </p:nvSpPr>
          <p:spPr>
            <a:xfrm>
              <a:off x="-2567895" y="961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8" name="TextBox 197">
              <a:extLst>
                <a:ext uri="{FF2B5EF4-FFF2-40B4-BE49-F238E27FC236}">
                  <a16:creationId xmlns:a16="http://schemas.microsoft.com/office/drawing/2014/main" id="{B883A239-187E-264D-93E3-03E7D26097FE}"/>
                </a:ext>
              </a:extLst>
            </p:cNvPr>
            <p:cNvSpPr txBox="1"/>
            <p:nvPr userDrawn="1"/>
          </p:nvSpPr>
          <p:spPr>
            <a:xfrm>
              <a:off x="-1963406" y="1061784"/>
              <a:ext cx="1439290" cy="230832"/>
            </a:xfrm>
            <a:prstGeom prst="rect">
              <a:avLst/>
            </a:prstGeom>
            <a:noFill/>
          </p:spPr>
          <p:txBody>
            <a:bodyPr wrap="square" rtlCol="0" anchor="ctr">
              <a:spAutoFit/>
            </a:bodyPr>
            <a:lstStyle/>
            <a:p>
              <a:r>
                <a:rPr lang="ru-RU" sz="900" b="1" dirty="0">
                  <a:solidFill>
                    <a:schemeClr val="bg1"/>
                  </a:solidFill>
                </a:rPr>
                <a:t>Календарь событий</a:t>
              </a:r>
            </a:p>
          </p:txBody>
        </p:sp>
        <p:pic>
          <p:nvPicPr>
            <p:cNvPr id="330" name="Рисунок 329">
              <a:extLst>
                <a:ext uri="{FF2B5EF4-FFF2-40B4-BE49-F238E27FC236}">
                  <a16:creationId xmlns:a16="http://schemas.microsoft.com/office/drawing/2014/main" id="{FE26512F-84A6-FF45-8DF7-756D6D3AD88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396372" y="1033200"/>
              <a:ext cx="288000" cy="288000"/>
            </a:xfrm>
            <a:prstGeom prst="rect">
              <a:avLst/>
            </a:prstGeom>
          </p:spPr>
        </p:pic>
        <p:sp>
          <p:nvSpPr>
            <p:cNvPr id="118" name="Прямоугольник 117">
              <a:extLst>
                <a:ext uri="{FF2B5EF4-FFF2-40B4-BE49-F238E27FC236}">
                  <a16:creationId xmlns:a16="http://schemas.microsoft.com/office/drawing/2014/main" id="{D6EC83E3-EFBE-3E40-A296-12D7FD4C4D6D}"/>
                </a:ext>
              </a:extLst>
            </p:cNvPr>
            <p:cNvSpPr/>
            <p:nvPr userDrawn="1"/>
          </p:nvSpPr>
          <p:spPr>
            <a:xfrm>
              <a:off x="-5093665" y="4849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TextBox 128">
              <a:extLst>
                <a:ext uri="{FF2B5EF4-FFF2-40B4-BE49-F238E27FC236}">
                  <a16:creationId xmlns:a16="http://schemas.microsoft.com/office/drawing/2014/main" id="{492A81A1-7154-F944-9FAB-51B0E7A26CC0}"/>
                </a:ext>
              </a:extLst>
            </p:cNvPr>
            <p:cNvSpPr txBox="1"/>
            <p:nvPr userDrawn="1"/>
          </p:nvSpPr>
          <p:spPr>
            <a:xfrm>
              <a:off x="-4489176" y="49497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143" name="Рисунок 142">
              <a:extLst>
                <a:ext uri="{FF2B5EF4-FFF2-40B4-BE49-F238E27FC236}">
                  <a16:creationId xmlns:a16="http://schemas.microsoft.com/office/drawing/2014/main" id="{451983D5-6575-014D-891F-BD09BC63C47C}"/>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4924394" y="4921200"/>
              <a:ext cx="288000" cy="288000"/>
            </a:xfrm>
            <a:prstGeom prst="rect">
              <a:avLst/>
            </a:prstGeom>
          </p:spPr>
        </p:pic>
        <p:sp>
          <p:nvSpPr>
            <p:cNvPr id="213" name="Прямоугольник 212">
              <a:extLst>
                <a:ext uri="{FF2B5EF4-FFF2-40B4-BE49-F238E27FC236}">
                  <a16:creationId xmlns:a16="http://schemas.microsoft.com/office/drawing/2014/main" id="{9E79646C-4B55-4E44-BCA2-EEC6BDF8EC27}"/>
                </a:ext>
              </a:extLst>
            </p:cNvPr>
            <p:cNvSpPr/>
            <p:nvPr userDrawn="1"/>
          </p:nvSpPr>
          <p:spPr>
            <a:xfrm>
              <a:off x="-2567895" y="4849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4" name="TextBox 213">
              <a:extLst>
                <a:ext uri="{FF2B5EF4-FFF2-40B4-BE49-F238E27FC236}">
                  <a16:creationId xmlns:a16="http://schemas.microsoft.com/office/drawing/2014/main" id="{7877A512-72E9-1749-90A5-C74086F31521}"/>
                </a:ext>
              </a:extLst>
            </p:cNvPr>
            <p:cNvSpPr txBox="1"/>
            <p:nvPr userDrawn="1"/>
          </p:nvSpPr>
          <p:spPr>
            <a:xfrm>
              <a:off x="-1963406" y="4949784"/>
              <a:ext cx="1439290" cy="230832"/>
            </a:xfrm>
            <a:prstGeom prst="rect">
              <a:avLst/>
            </a:prstGeom>
            <a:noFill/>
          </p:spPr>
          <p:txBody>
            <a:bodyPr wrap="square" rtlCol="0" anchor="ctr">
              <a:spAutoFit/>
            </a:bodyPr>
            <a:lstStyle/>
            <a:p>
              <a:r>
                <a:rPr lang="ru-RU" sz="900" b="1" dirty="0">
                  <a:solidFill>
                    <a:schemeClr val="bg1"/>
                  </a:solidFill>
                </a:rPr>
                <a:t>Пруденциальный офис</a:t>
              </a:r>
            </a:p>
          </p:txBody>
        </p:sp>
        <p:pic>
          <p:nvPicPr>
            <p:cNvPr id="332" name="Рисунок 331">
              <a:extLst>
                <a:ext uri="{FF2B5EF4-FFF2-40B4-BE49-F238E27FC236}">
                  <a16:creationId xmlns:a16="http://schemas.microsoft.com/office/drawing/2014/main" id="{7FD524C6-3EF6-3843-B04B-984B42047FA5}"/>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2396372" y="4921200"/>
              <a:ext cx="288000" cy="288000"/>
            </a:xfrm>
            <a:prstGeom prst="rect">
              <a:avLst/>
            </a:prstGeom>
          </p:spPr>
        </p:pic>
        <p:sp>
          <p:nvSpPr>
            <p:cNvPr id="119" name="Прямоугольник 118">
              <a:extLst>
                <a:ext uri="{FF2B5EF4-FFF2-40B4-BE49-F238E27FC236}">
                  <a16:creationId xmlns:a16="http://schemas.microsoft.com/office/drawing/2014/main" id="{04B24462-DEAC-1B41-A199-31BAD37678FA}"/>
                </a:ext>
              </a:extLst>
            </p:cNvPr>
            <p:cNvSpPr/>
            <p:nvPr userDrawn="1"/>
          </p:nvSpPr>
          <p:spPr>
            <a:xfrm>
              <a:off x="-5093665" y="1393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TextBox 129">
              <a:extLst>
                <a:ext uri="{FF2B5EF4-FFF2-40B4-BE49-F238E27FC236}">
                  <a16:creationId xmlns:a16="http://schemas.microsoft.com/office/drawing/2014/main" id="{9B1B8B48-2F62-9744-BE30-90F20E05D2A8}"/>
                </a:ext>
              </a:extLst>
            </p:cNvPr>
            <p:cNvSpPr txBox="1"/>
            <p:nvPr userDrawn="1"/>
          </p:nvSpPr>
          <p:spPr>
            <a:xfrm>
              <a:off x="-4489176" y="14937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42" name="Рисунок 141">
              <a:extLst>
                <a:ext uri="{FF2B5EF4-FFF2-40B4-BE49-F238E27FC236}">
                  <a16:creationId xmlns:a16="http://schemas.microsoft.com/office/drawing/2014/main" id="{D8A78993-0C7C-0B48-9715-DF7273F9007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924395" y="1465200"/>
              <a:ext cx="288000" cy="288000"/>
            </a:xfrm>
            <a:prstGeom prst="rect">
              <a:avLst/>
            </a:prstGeom>
          </p:spPr>
        </p:pic>
        <p:sp>
          <p:nvSpPr>
            <p:cNvPr id="201" name="Прямоугольник 200">
              <a:extLst>
                <a:ext uri="{FF2B5EF4-FFF2-40B4-BE49-F238E27FC236}">
                  <a16:creationId xmlns:a16="http://schemas.microsoft.com/office/drawing/2014/main" id="{C3F941D9-43D1-2F4A-8C21-F3882F82AD20}"/>
                </a:ext>
              </a:extLst>
            </p:cNvPr>
            <p:cNvSpPr/>
            <p:nvPr userDrawn="1"/>
          </p:nvSpPr>
          <p:spPr>
            <a:xfrm>
              <a:off x="-2567895" y="1393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2" name="TextBox 201">
              <a:extLst>
                <a:ext uri="{FF2B5EF4-FFF2-40B4-BE49-F238E27FC236}">
                  <a16:creationId xmlns:a16="http://schemas.microsoft.com/office/drawing/2014/main" id="{83287356-20D3-5342-9BB9-FB2A8135CA1B}"/>
                </a:ext>
              </a:extLst>
            </p:cNvPr>
            <p:cNvSpPr txBox="1"/>
            <p:nvPr userDrawn="1"/>
          </p:nvSpPr>
          <p:spPr>
            <a:xfrm>
              <a:off x="-1963406" y="1493784"/>
              <a:ext cx="1439290" cy="230832"/>
            </a:xfrm>
            <a:prstGeom prst="rect">
              <a:avLst/>
            </a:prstGeom>
            <a:noFill/>
          </p:spPr>
          <p:txBody>
            <a:bodyPr wrap="square" rtlCol="0" anchor="ctr">
              <a:spAutoFit/>
            </a:bodyPr>
            <a:lstStyle/>
            <a:p>
              <a:r>
                <a:rPr lang="ru-RU" sz="900" b="1" dirty="0">
                  <a:solidFill>
                    <a:schemeClr val="bg1"/>
                  </a:solidFill>
                </a:rPr>
                <a:t>Приоритеты недели</a:t>
              </a:r>
            </a:p>
          </p:txBody>
        </p:sp>
        <p:pic>
          <p:nvPicPr>
            <p:cNvPr id="334" name="Рисунок 333">
              <a:extLst>
                <a:ext uri="{FF2B5EF4-FFF2-40B4-BE49-F238E27FC236}">
                  <a16:creationId xmlns:a16="http://schemas.microsoft.com/office/drawing/2014/main" id="{E9A4BDFD-E859-8D42-9A54-4F15D6A68FB5}"/>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396372" y="1465200"/>
              <a:ext cx="288000" cy="288000"/>
            </a:xfrm>
            <a:prstGeom prst="rect">
              <a:avLst/>
            </a:prstGeom>
          </p:spPr>
        </p:pic>
        <p:sp>
          <p:nvSpPr>
            <p:cNvPr id="120" name="Прямоугольник 119">
              <a:extLst>
                <a:ext uri="{FF2B5EF4-FFF2-40B4-BE49-F238E27FC236}">
                  <a16:creationId xmlns:a16="http://schemas.microsoft.com/office/drawing/2014/main" id="{A16E63B7-CF49-1744-822B-C5A24F1B4455}"/>
                </a:ext>
              </a:extLst>
            </p:cNvPr>
            <p:cNvSpPr/>
            <p:nvPr userDrawn="1"/>
          </p:nvSpPr>
          <p:spPr>
            <a:xfrm>
              <a:off x="-5093665" y="5281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TextBox 130">
              <a:extLst>
                <a:ext uri="{FF2B5EF4-FFF2-40B4-BE49-F238E27FC236}">
                  <a16:creationId xmlns:a16="http://schemas.microsoft.com/office/drawing/2014/main" id="{9D526FD2-5272-7A42-81E1-942A5E48A30E}"/>
                </a:ext>
              </a:extLst>
            </p:cNvPr>
            <p:cNvSpPr txBox="1"/>
            <p:nvPr userDrawn="1"/>
          </p:nvSpPr>
          <p:spPr>
            <a:xfrm>
              <a:off x="-4489176" y="53817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41" name="Рисунок 140">
              <a:extLst>
                <a:ext uri="{FF2B5EF4-FFF2-40B4-BE49-F238E27FC236}">
                  <a16:creationId xmlns:a16="http://schemas.microsoft.com/office/drawing/2014/main" id="{5BEDC640-F231-C647-9E2B-6E4B994B8033}"/>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924395" y="5353200"/>
              <a:ext cx="288000" cy="288000"/>
            </a:xfrm>
            <a:prstGeom prst="rect">
              <a:avLst/>
            </a:prstGeom>
          </p:spPr>
        </p:pic>
        <p:sp>
          <p:nvSpPr>
            <p:cNvPr id="165" name="Прямоугольник 164">
              <a:extLst>
                <a:ext uri="{FF2B5EF4-FFF2-40B4-BE49-F238E27FC236}">
                  <a16:creationId xmlns:a16="http://schemas.microsoft.com/office/drawing/2014/main" id="{2990B3B4-D800-B246-8433-0950B5F8F4CC}"/>
                </a:ext>
              </a:extLst>
            </p:cNvPr>
            <p:cNvSpPr/>
            <p:nvPr userDrawn="1"/>
          </p:nvSpPr>
          <p:spPr>
            <a:xfrm>
              <a:off x="-2567895" y="5281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TextBox 165">
              <a:extLst>
                <a:ext uri="{FF2B5EF4-FFF2-40B4-BE49-F238E27FC236}">
                  <a16:creationId xmlns:a16="http://schemas.microsoft.com/office/drawing/2014/main" id="{6A6A5D67-506B-D140-A799-3E2678AE55A4}"/>
                </a:ext>
              </a:extLst>
            </p:cNvPr>
            <p:cNvSpPr txBox="1"/>
            <p:nvPr userDrawn="1"/>
          </p:nvSpPr>
          <p:spPr>
            <a:xfrm>
              <a:off x="-1963406" y="5381784"/>
              <a:ext cx="1439290" cy="230832"/>
            </a:xfrm>
            <a:prstGeom prst="rect">
              <a:avLst/>
            </a:prstGeom>
            <a:noFill/>
          </p:spPr>
          <p:txBody>
            <a:bodyPr wrap="square" rtlCol="0" anchor="ctr">
              <a:spAutoFit/>
            </a:bodyPr>
            <a:lstStyle/>
            <a:p>
              <a:r>
                <a:rPr lang="en-US" sz="900" b="1" dirty="0">
                  <a:solidFill>
                    <a:schemeClr val="bg1"/>
                  </a:solidFill>
                </a:rPr>
                <a:t>IT-</a:t>
              </a:r>
              <a:r>
                <a:rPr lang="ru-RU" sz="900" b="1" dirty="0">
                  <a:solidFill>
                    <a:schemeClr val="bg1"/>
                  </a:solidFill>
                </a:rPr>
                <a:t>внедрения</a:t>
              </a:r>
            </a:p>
          </p:txBody>
        </p:sp>
        <p:pic>
          <p:nvPicPr>
            <p:cNvPr id="336" name="Рисунок 335">
              <a:extLst>
                <a:ext uri="{FF2B5EF4-FFF2-40B4-BE49-F238E27FC236}">
                  <a16:creationId xmlns:a16="http://schemas.microsoft.com/office/drawing/2014/main" id="{5281E1D3-E28C-8746-BC62-E7C985CE77F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396372" y="5353200"/>
              <a:ext cx="288000" cy="288000"/>
            </a:xfrm>
            <a:prstGeom prst="rect">
              <a:avLst/>
            </a:prstGeom>
          </p:spPr>
        </p:pic>
        <p:sp>
          <p:nvSpPr>
            <p:cNvPr id="121" name="Прямоугольник 120">
              <a:extLst>
                <a:ext uri="{FF2B5EF4-FFF2-40B4-BE49-F238E27FC236}">
                  <a16:creationId xmlns:a16="http://schemas.microsoft.com/office/drawing/2014/main" id="{B5384705-97FD-994A-898C-75CFF06C53B7}"/>
                </a:ext>
              </a:extLst>
            </p:cNvPr>
            <p:cNvSpPr/>
            <p:nvPr userDrawn="1"/>
          </p:nvSpPr>
          <p:spPr>
            <a:xfrm>
              <a:off x="-5093665" y="529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TextBox 131">
              <a:extLst>
                <a:ext uri="{FF2B5EF4-FFF2-40B4-BE49-F238E27FC236}">
                  <a16:creationId xmlns:a16="http://schemas.microsoft.com/office/drawing/2014/main" id="{C13090A7-6507-A64B-B919-790EF1493424}"/>
                </a:ext>
              </a:extLst>
            </p:cNvPr>
            <p:cNvSpPr txBox="1"/>
            <p:nvPr userDrawn="1"/>
          </p:nvSpPr>
          <p:spPr>
            <a:xfrm>
              <a:off x="-4489176" y="6297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40" name="Рисунок 139">
              <a:extLst>
                <a:ext uri="{FF2B5EF4-FFF2-40B4-BE49-F238E27FC236}">
                  <a16:creationId xmlns:a16="http://schemas.microsoft.com/office/drawing/2014/main" id="{F98EFA87-BD59-A44A-BFA7-190F7C8BE2CC}"/>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4924394" y="601200"/>
              <a:ext cx="288000" cy="288000"/>
            </a:xfrm>
            <a:prstGeom prst="rect">
              <a:avLst/>
            </a:prstGeom>
          </p:spPr>
        </p:pic>
        <p:sp>
          <p:nvSpPr>
            <p:cNvPr id="189" name="Прямоугольник 188">
              <a:extLst>
                <a:ext uri="{FF2B5EF4-FFF2-40B4-BE49-F238E27FC236}">
                  <a16:creationId xmlns:a16="http://schemas.microsoft.com/office/drawing/2014/main" id="{D741B3A2-E329-1F44-816B-BE37A24E34E9}"/>
                </a:ext>
              </a:extLst>
            </p:cNvPr>
            <p:cNvSpPr/>
            <p:nvPr userDrawn="1"/>
          </p:nvSpPr>
          <p:spPr>
            <a:xfrm>
              <a:off x="-2567895" y="529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0" name="TextBox 189">
              <a:extLst>
                <a:ext uri="{FF2B5EF4-FFF2-40B4-BE49-F238E27FC236}">
                  <a16:creationId xmlns:a16="http://schemas.microsoft.com/office/drawing/2014/main" id="{7B8AA586-144C-4746-AD9F-F13CC405DCCE}"/>
                </a:ext>
              </a:extLst>
            </p:cNvPr>
            <p:cNvSpPr txBox="1"/>
            <p:nvPr userDrawn="1"/>
          </p:nvSpPr>
          <p:spPr>
            <a:xfrm>
              <a:off x="-1963406" y="629784"/>
              <a:ext cx="1439290" cy="230832"/>
            </a:xfrm>
            <a:prstGeom prst="rect">
              <a:avLst/>
            </a:prstGeom>
            <a:noFill/>
          </p:spPr>
          <p:txBody>
            <a:bodyPr wrap="square" rtlCol="0" anchor="ctr">
              <a:spAutoFit/>
            </a:bodyPr>
            <a:lstStyle/>
            <a:p>
              <a:r>
                <a:rPr lang="ru-RU" sz="900" b="1" dirty="0">
                  <a:solidFill>
                    <a:schemeClr val="bg1"/>
                  </a:solidFill>
                </a:rPr>
                <a:t>Мониторинг КПЭ</a:t>
              </a:r>
            </a:p>
          </p:txBody>
        </p:sp>
        <p:pic>
          <p:nvPicPr>
            <p:cNvPr id="338" name="Рисунок 337">
              <a:extLst>
                <a:ext uri="{FF2B5EF4-FFF2-40B4-BE49-F238E27FC236}">
                  <a16:creationId xmlns:a16="http://schemas.microsoft.com/office/drawing/2014/main" id="{6AD49057-C1CD-B44A-AF66-D972E201F0ED}"/>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2396372" y="601200"/>
              <a:ext cx="288000" cy="288000"/>
            </a:xfrm>
            <a:prstGeom prst="rect">
              <a:avLst/>
            </a:prstGeom>
          </p:spPr>
        </p:pic>
        <p:sp>
          <p:nvSpPr>
            <p:cNvPr id="124" name="Прямоугольник 123">
              <a:extLst>
                <a:ext uri="{FF2B5EF4-FFF2-40B4-BE49-F238E27FC236}">
                  <a16:creationId xmlns:a16="http://schemas.microsoft.com/office/drawing/2014/main" id="{8F81D259-5F68-E844-A80B-AF91C96F14A8}"/>
                </a:ext>
              </a:extLst>
            </p:cNvPr>
            <p:cNvSpPr/>
            <p:nvPr userDrawn="1"/>
          </p:nvSpPr>
          <p:spPr>
            <a:xfrm>
              <a:off x="-5093665" y="5713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TextBox 134">
              <a:extLst>
                <a:ext uri="{FF2B5EF4-FFF2-40B4-BE49-F238E27FC236}">
                  <a16:creationId xmlns:a16="http://schemas.microsoft.com/office/drawing/2014/main" id="{AB143CA4-A188-3848-BB0B-A3FA835D841D}"/>
                </a:ext>
              </a:extLst>
            </p:cNvPr>
            <p:cNvSpPr txBox="1"/>
            <p:nvPr userDrawn="1"/>
          </p:nvSpPr>
          <p:spPr>
            <a:xfrm>
              <a:off x="-4489176" y="58137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37" name="Рисунок 136">
              <a:extLst>
                <a:ext uri="{FF2B5EF4-FFF2-40B4-BE49-F238E27FC236}">
                  <a16:creationId xmlns:a16="http://schemas.microsoft.com/office/drawing/2014/main" id="{90510E33-CA11-F14E-A863-2DF7B4082C59}"/>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924394" y="5785200"/>
              <a:ext cx="288000" cy="288000"/>
            </a:xfrm>
            <a:prstGeom prst="rect">
              <a:avLst/>
            </a:prstGeom>
          </p:spPr>
        </p:pic>
        <p:sp>
          <p:nvSpPr>
            <p:cNvPr id="217" name="Прямоугольник 216">
              <a:extLst>
                <a:ext uri="{FF2B5EF4-FFF2-40B4-BE49-F238E27FC236}">
                  <a16:creationId xmlns:a16="http://schemas.microsoft.com/office/drawing/2014/main" id="{55F1BF3E-C3B7-584A-A6F9-EC8004508276}"/>
                </a:ext>
              </a:extLst>
            </p:cNvPr>
            <p:cNvSpPr/>
            <p:nvPr userDrawn="1"/>
          </p:nvSpPr>
          <p:spPr>
            <a:xfrm>
              <a:off x="-2567895" y="5713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8" name="TextBox 217">
              <a:extLst>
                <a:ext uri="{FF2B5EF4-FFF2-40B4-BE49-F238E27FC236}">
                  <a16:creationId xmlns:a16="http://schemas.microsoft.com/office/drawing/2014/main" id="{AC821BF5-A328-5B4E-9D52-F365F9EE0893}"/>
                </a:ext>
              </a:extLst>
            </p:cNvPr>
            <p:cNvSpPr txBox="1"/>
            <p:nvPr userDrawn="1"/>
          </p:nvSpPr>
          <p:spPr>
            <a:xfrm>
              <a:off x="-1963406" y="5813784"/>
              <a:ext cx="1439290" cy="230832"/>
            </a:xfrm>
            <a:prstGeom prst="rect">
              <a:avLst/>
            </a:prstGeom>
            <a:noFill/>
          </p:spPr>
          <p:txBody>
            <a:bodyPr wrap="square" rtlCol="0" anchor="ctr">
              <a:spAutoFit/>
            </a:bodyPr>
            <a:lstStyle/>
            <a:p>
              <a:r>
                <a:rPr lang="en-US" sz="900" b="1" dirty="0">
                  <a:solidFill>
                    <a:schemeClr val="bg1"/>
                  </a:solidFill>
                </a:rPr>
                <a:t>Housekeeping dashboard</a:t>
              </a:r>
              <a:endParaRPr lang="ru-RU" sz="900" b="1" dirty="0">
                <a:solidFill>
                  <a:schemeClr val="bg1"/>
                </a:solidFill>
              </a:endParaRPr>
            </a:p>
          </p:txBody>
        </p:sp>
        <p:pic>
          <p:nvPicPr>
            <p:cNvPr id="340" name="Рисунок 339">
              <a:extLst>
                <a:ext uri="{FF2B5EF4-FFF2-40B4-BE49-F238E27FC236}">
                  <a16:creationId xmlns:a16="http://schemas.microsoft.com/office/drawing/2014/main" id="{F1B954CD-F432-3F4D-8A1B-A1646C40FEF4}"/>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396372" y="5785200"/>
              <a:ext cx="288000" cy="288000"/>
            </a:xfrm>
            <a:prstGeom prst="rect">
              <a:avLst/>
            </a:prstGeom>
          </p:spPr>
        </p:pic>
        <p:sp>
          <p:nvSpPr>
            <p:cNvPr id="125" name="Прямоугольник 124">
              <a:extLst>
                <a:ext uri="{FF2B5EF4-FFF2-40B4-BE49-F238E27FC236}">
                  <a16:creationId xmlns:a16="http://schemas.microsoft.com/office/drawing/2014/main" id="{F8BA2D93-3381-3F41-A673-E1B470476389}"/>
                </a:ext>
              </a:extLst>
            </p:cNvPr>
            <p:cNvSpPr/>
            <p:nvPr userDrawn="1"/>
          </p:nvSpPr>
          <p:spPr>
            <a:xfrm>
              <a:off x="-5093665" y="61452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TextBox 135">
              <a:extLst>
                <a:ext uri="{FF2B5EF4-FFF2-40B4-BE49-F238E27FC236}">
                  <a16:creationId xmlns:a16="http://schemas.microsoft.com/office/drawing/2014/main" id="{CF97D0CF-B80E-4846-ABF6-06736C7556E8}"/>
                </a:ext>
              </a:extLst>
            </p:cNvPr>
            <p:cNvSpPr txBox="1"/>
            <p:nvPr userDrawn="1"/>
          </p:nvSpPr>
          <p:spPr>
            <a:xfrm>
              <a:off x="-4489176" y="62457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46" name="Рисунок 145">
              <a:extLst>
                <a:ext uri="{FF2B5EF4-FFF2-40B4-BE49-F238E27FC236}">
                  <a16:creationId xmlns:a16="http://schemas.microsoft.com/office/drawing/2014/main" id="{A987CB5B-BE98-A342-BE63-2B9C70A990B1}"/>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4924394" y="6217200"/>
              <a:ext cx="288000" cy="288000"/>
            </a:xfrm>
            <a:prstGeom prst="rect">
              <a:avLst/>
            </a:prstGeom>
          </p:spPr>
        </p:pic>
        <p:sp>
          <p:nvSpPr>
            <p:cNvPr id="161" name="Прямоугольник 160">
              <a:extLst>
                <a:ext uri="{FF2B5EF4-FFF2-40B4-BE49-F238E27FC236}">
                  <a16:creationId xmlns:a16="http://schemas.microsoft.com/office/drawing/2014/main" id="{D8A668F4-7A40-354E-9F3F-F546A77CD83E}"/>
                </a:ext>
              </a:extLst>
            </p:cNvPr>
            <p:cNvSpPr/>
            <p:nvPr userDrawn="1"/>
          </p:nvSpPr>
          <p:spPr>
            <a:xfrm>
              <a:off x="-2567895" y="61452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TextBox 161">
              <a:extLst>
                <a:ext uri="{FF2B5EF4-FFF2-40B4-BE49-F238E27FC236}">
                  <a16:creationId xmlns:a16="http://schemas.microsoft.com/office/drawing/2014/main" id="{42FAF9B6-A2BA-2543-B4B0-80B4978F0E11}"/>
                </a:ext>
              </a:extLst>
            </p:cNvPr>
            <p:cNvSpPr txBox="1"/>
            <p:nvPr userDrawn="1"/>
          </p:nvSpPr>
          <p:spPr>
            <a:xfrm>
              <a:off x="-1963406" y="6245784"/>
              <a:ext cx="1439290" cy="230832"/>
            </a:xfrm>
            <a:prstGeom prst="rect">
              <a:avLst/>
            </a:prstGeom>
            <a:noFill/>
          </p:spPr>
          <p:txBody>
            <a:bodyPr wrap="square" rtlCol="0" anchor="ctr">
              <a:spAutoFit/>
            </a:bodyPr>
            <a:lstStyle/>
            <a:p>
              <a:r>
                <a:rPr lang="ru-RU" sz="900" b="1" dirty="0">
                  <a:solidFill>
                    <a:schemeClr val="bg1"/>
                  </a:solidFill>
                </a:rPr>
                <a:t>Дополнительно</a:t>
              </a:r>
            </a:p>
          </p:txBody>
        </p:sp>
        <p:pic>
          <p:nvPicPr>
            <p:cNvPr id="342" name="Рисунок 341">
              <a:extLst>
                <a:ext uri="{FF2B5EF4-FFF2-40B4-BE49-F238E27FC236}">
                  <a16:creationId xmlns:a16="http://schemas.microsoft.com/office/drawing/2014/main" id="{7BFE5B7C-FBDE-6546-BA3D-8114632BF92E}"/>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2396372" y="6217200"/>
              <a:ext cx="288000" cy="288000"/>
            </a:xfrm>
            <a:prstGeom prst="rect">
              <a:avLst/>
            </a:prstGeom>
          </p:spPr>
        </p:pic>
      </p:grpSp>
      <p:sp>
        <p:nvSpPr>
          <p:cNvPr id="207" name="Прямоугольник 206">
            <a:extLst>
              <a:ext uri="{FF2B5EF4-FFF2-40B4-BE49-F238E27FC236}">
                <a16:creationId xmlns:a16="http://schemas.microsoft.com/office/drawing/2014/main" id="{0A0A5862-03DB-A440-A69A-FAD6F62D35C2}"/>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8" name="TextBox 207">
            <a:extLst>
              <a:ext uri="{FF2B5EF4-FFF2-40B4-BE49-F238E27FC236}">
                <a16:creationId xmlns:a16="http://schemas.microsoft.com/office/drawing/2014/main" id="{42C836AA-8970-C349-863B-6E901350852B}"/>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211" name="Рисунок 210">
            <a:extLst>
              <a:ext uri="{FF2B5EF4-FFF2-40B4-BE49-F238E27FC236}">
                <a16:creationId xmlns:a16="http://schemas.microsoft.com/office/drawing/2014/main" id="{23722B29-4A6A-D04F-9A91-9F31C700AF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212" name="Прямоугольник 211">
            <a:extLst>
              <a:ext uri="{FF2B5EF4-FFF2-40B4-BE49-F238E27FC236}">
                <a16:creationId xmlns:a16="http://schemas.microsoft.com/office/drawing/2014/main" id="{968152FB-9C8C-0141-9784-F761E39A9120}"/>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5" name="TextBox 214">
            <a:extLst>
              <a:ext uri="{FF2B5EF4-FFF2-40B4-BE49-F238E27FC236}">
                <a16:creationId xmlns:a16="http://schemas.microsoft.com/office/drawing/2014/main" id="{5CBBF507-561A-4140-8F9A-30016B3EB579}"/>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216" name="Рисунок 215">
            <a:extLst>
              <a:ext uri="{FF2B5EF4-FFF2-40B4-BE49-F238E27FC236}">
                <a16:creationId xmlns:a16="http://schemas.microsoft.com/office/drawing/2014/main" id="{EEE81BA0-F509-AF40-BDE7-B6EB56C087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219" name="Прямоугольник 218">
            <a:extLst>
              <a:ext uri="{FF2B5EF4-FFF2-40B4-BE49-F238E27FC236}">
                <a16:creationId xmlns:a16="http://schemas.microsoft.com/office/drawing/2014/main" id="{65A89517-AD68-8D4B-A470-8E49B6A32360}"/>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0" name="TextBox 219">
            <a:extLst>
              <a:ext uri="{FF2B5EF4-FFF2-40B4-BE49-F238E27FC236}">
                <a16:creationId xmlns:a16="http://schemas.microsoft.com/office/drawing/2014/main" id="{B3A7A76B-3DC5-F34E-BA0C-5C87135B9EF0}"/>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221" name="Рисунок 220">
            <a:extLst>
              <a:ext uri="{FF2B5EF4-FFF2-40B4-BE49-F238E27FC236}">
                <a16:creationId xmlns:a16="http://schemas.microsoft.com/office/drawing/2014/main" id="{AC30EFA7-9B2C-534C-8F71-FE4498E2673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222" name="Прямоугольник 221">
            <a:extLst>
              <a:ext uri="{FF2B5EF4-FFF2-40B4-BE49-F238E27FC236}">
                <a16:creationId xmlns:a16="http://schemas.microsoft.com/office/drawing/2014/main" id="{B4024505-4889-AA44-B923-120D73D4BD01}"/>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3" name="TextBox 222">
            <a:extLst>
              <a:ext uri="{FF2B5EF4-FFF2-40B4-BE49-F238E27FC236}">
                <a16:creationId xmlns:a16="http://schemas.microsoft.com/office/drawing/2014/main" id="{A5D25E99-9377-A544-80A1-12016A7AA5DD}"/>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224" name="Рисунок 223">
            <a:extLst>
              <a:ext uri="{FF2B5EF4-FFF2-40B4-BE49-F238E27FC236}">
                <a16:creationId xmlns:a16="http://schemas.microsoft.com/office/drawing/2014/main" id="{DC1DF41E-13AD-1347-8110-FB771122975D}"/>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225" name="Прямоугольник 224">
            <a:extLst>
              <a:ext uri="{FF2B5EF4-FFF2-40B4-BE49-F238E27FC236}">
                <a16:creationId xmlns:a16="http://schemas.microsoft.com/office/drawing/2014/main" id="{AED58F0E-5BCE-5044-B8AD-3D907988CCD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6" name="TextBox 225">
            <a:extLst>
              <a:ext uri="{FF2B5EF4-FFF2-40B4-BE49-F238E27FC236}">
                <a16:creationId xmlns:a16="http://schemas.microsoft.com/office/drawing/2014/main" id="{72340C4A-2C86-9042-AB11-DA90A7C5D804}"/>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227" name="Рисунок 226">
            <a:extLst>
              <a:ext uri="{FF2B5EF4-FFF2-40B4-BE49-F238E27FC236}">
                <a16:creationId xmlns:a16="http://schemas.microsoft.com/office/drawing/2014/main" id="{E0BDE77D-CC0B-6040-AAA5-8045D9F85A3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228" name="Прямоугольник 227">
            <a:extLst>
              <a:ext uri="{FF2B5EF4-FFF2-40B4-BE49-F238E27FC236}">
                <a16:creationId xmlns:a16="http://schemas.microsoft.com/office/drawing/2014/main" id="{E1E48A4B-F12A-0944-94E6-5525B1575E20}"/>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9" name="TextBox 228">
            <a:extLst>
              <a:ext uri="{FF2B5EF4-FFF2-40B4-BE49-F238E27FC236}">
                <a16:creationId xmlns:a16="http://schemas.microsoft.com/office/drawing/2014/main" id="{BB838640-8F34-B547-9D92-E06C6DD46C97}"/>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230" name="Рисунок 229">
            <a:extLst>
              <a:ext uri="{FF2B5EF4-FFF2-40B4-BE49-F238E27FC236}">
                <a16:creationId xmlns:a16="http://schemas.microsoft.com/office/drawing/2014/main" id="{8B333188-16AB-7646-8A6A-05EB031C70B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231" name="Прямоугольник 230">
            <a:extLst>
              <a:ext uri="{FF2B5EF4-FFF2-40B4-BE49-F238E27FC236}">
                <a16:creationId xmlns:a16="http://schemas.microsoft.com/office/drawing/2014/main" id="{A663349D-7BA6-3345-A25C-53166DA20F90}"/>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2" name="TextBox 231">
            <a:extLst>
              <a:ext uri="{FF2B5EF4-FFF2-40B4-BE49-F238E27FC236}">
                <a16:creationId xmlns:a16="http://schemas.microsoft.com/office/drawing/2014/main" id="{3481EBA2-23C4-114D-91BB-A94A9E081374}"/>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233" name="Рисунок 232">
            <a:extLst>
              <a:ext uri="{FF2B5EF4-FFF2-40B4-BE49-F238E27FC236}">
                <a16:creationId xmlns:a16="http://schemas.microsoft.com/office/drawing/2014/main" id="{11AA79E8-0299-AD4C-9045-DE365DA2CFD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234" name="Прямоугольник 233">
            <a:extLst>
              <a:ext uri="{FF2B5EF4-FFF2-40B4-BE49-F238E27FC236}">
                <a16:creationId xmlns:a16="http://schemas.microsoft.com/office/drawing/2014/main" id="{F12BD24E-BD37-DF43-B294-C89212BC587D}"/>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5" name="TextBox 234">
            <a:extLst>
              <a:ext uri="{FF2B5EF4-FFF2-40B4-BE49-F238E27FC236}">
                <a16:creationId xmlns:a16="http://schemas.microsoft.com/office/drawing/2014/main" id="{681D3870-C128-4C48-AC42-5CAB252D82EF}"/>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236" name="Рисунок 235">
            <a:extLst>
              <a:ext uri="{FF2B5EF4-FFF2-40B4-BE49-F238E27FC236}">
                <a16:creationId xmlns:a16="http://schemas.microsoft.com/office/drawing/2014/main" id="{A5E72FB6-4D59-394B-ACC0-813870D237A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237" name="Прямоугольник 236">
            <a:extLst>
              <a:ext uri="{FF2B5EF4-FFF2-40B4-BE49-F238E27FC236}">
                <a16:creationId xmlns:a16="http://schemas.microsoft.com/office/drawing/2014/main" id="{F32BD1D7-6E30-CB40-8A38-FAB11E37DE00}"/>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8" name="TextBox 237">
            <a:extLst>
              <a:ext uri="{FF2B5EF4-FFF2-40B4-BE49-F238E27FC236}">
                <a16:creationId xmlns:a16="http://schemas.microsoft.com/office/drawing/2014/main" id="{810B3434-A831-5D48-9A7B-8E2C231CE96E}"/>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239" name="Рисунок 238">
            <a:extLst>
              <a:ext uri="{FF2B5EF4-FFF2-40B4-BE49-F238E27FC236}">
                <a16:creationId xmlns:a16="http://schemas.microsoft.com/office/drawing/2014/main" id="{94B4312E-88C9-9641-A630-B1ED93C0BB77}"/>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240" name="Прямоугольник 239">
            <a:extLst>
              <a:ext uri="{FF2B5EF4-FFF2-40B4-BE49-F238E27FC236}">
                <a16:creationId xmlns:a16="http://schemas.microsoft.com/office/drawing/2014/main" id="{0E85EDA0-A6A8-B841-8A3E-89C73C214DEC}"/>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1" name="TextBox 240">
            <a:extLst>
              <a:ext uri="{FF2B5EF4-FFF2-40B4-BE49-F238E27FC236}">
                <a16:creationId xmlns:a16="http://schemas.microsoft.com/office/drawing/2014/main" id="{1F03F0F9-E8AD-284C-B4B1-C66B2E49417B}"/>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242" name="Рисунок 241">
            <a:extLst>
              <a:ext uri="{FF2B5EF4-FFF2-40B4-BE49-F238E27FC236}">
                <a16:creationId xmlns:a16="http://schemas.microsoft.com/office/drawing/2014/main" id="{E736CA39-155B-1E43-B0E4-7E085570FAB5}"/>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243" name="Прямоугольник 242">
            <a:extLst>
              <a:ext uri="{FF2B5EF4-FFF2-40B4-BE49-F238E27FC236}">
                <a16:creationId xmlns:a16="http://schemas.microsoft.com/office/drawing/2014/main" id="{08357720-E8B4-E948-A2B3-4976B5918BFE}"/>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4" name="TextBox 243">
            <a:extLst>
              <a:ext uri="{FF2B5EF4-FFF2-40B4-BE49-F238E27FC236}">
                <a16:creationId xmlns:a16="http://schemas.microsoft.com/office/drawing/2014/main" id="{C68115D2-7233-5F40-8AFD-9294540BCBF8}"/>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245" name="Рисунок 244">
            <a:extLst>
              <a:ext uri="{FF2B5EF4-FFF2-40B4-BE49-F238E27FC236}">
                <a16:creationId xmlns:a16="http://schemas.microsoft.com/office/drawing/2014/main" id="{7210B3AA-B3BB-F942-B2E6-3D66060E2DBF}"/>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246" name="Прямоугольник 245">
            <a:extLst>
              <a:ext uri="{FF2B5EF4-FFF2-40B4-BE49-F238E27FC236}">
                <a16:creationId xmlns:a16="http://schemas.microsoft.com/office/drawing/2014/main" id="{9061AAAB-8F17-C04A-B527-E6B7A72A24B2}"/>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7" name="TextBox 246">
            <a:extLst>
              <a:ext uri="{FF2B5EF4-FFF2-40B4-BE49-F238E27FC236}">
                <a16:creationId xmlns:a16="http://schemas.microsoft.com/office/drawing/2014/main" id="{2D15E669-6A8E-1043-9336-D5E60947C37F}"/>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248" name="Рисунок 247">
            <a:extLst>
              <a:ext uri="{FF2B5EF4-FFF2-40B4-BE49-F238E27FC236}">
                <a16:creationId xmlns:a16="http://schemas.microsoft.com/office/drawing/2014/main" id="{C8605465-ECE5-2A4D-BBC5-AB91AF8EC813}"/>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249" name="Прямоугольник 248">
            <a:extLst>
              <a:ext uri="{FF2B5EF4-FFF2-40B4-BE49-F238E27FC236}">
                <a16:creationId xmlns:a16="http://schemas.microsoft.com/office/drawing/2014/main" id="{96EE7546-CDA5-D641-A768-00B23BC7534D}"/>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0" name="TextBox 249">
            <a:extLst>
              <a:ext uri="{FF2B5EF4-FFF2-40B4-BE49-F238E27FC236}">
                <a16:creationId xmlns:a16="http://schemas.microsoft.com/office/drawing/2014/main" id="{044C208F-BB8B-594E-BCF6-081894CBE930}"/>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251" name="Рисунок 250">
            <a:extLst>
              <a:ext uri="{FF2B5EF4-FFF2-40B4-BE49-F238E27FC236}">
                <a16:creationId xmlns:a16="http://schemas.microsoft.com/office/drawing/2014/main" id="{1114ADE5-33A7-4E40-BF1A-1343F8391AC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252" name="Прямоугольник 251">
            <a:extLst>
              <a:ext uri="{FF2B5EF4-FFF2-40B4-BE49-F238E27FC236}">
                <a16:creationId xmlns:a16="http://schemas.microsoft.com/office/drawing/2014/main" id="{7478E0D9-AFC9-4041-9434-AEF3C633E38F}"/>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3" name="TextBox 252">
            <a:extLst>
              <a:ext uri="{FF2B5EF4-FFF2-40B4-BE49-F238E27FC236}">
                <a16:creationId xmlns:a16="http://schemas.microsoft.com/office/drawing/2014/main" id="{4C1DD18C-C511-6B4D-8D3A-84F3B11F9425}"/>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254" name="Рисунок 253">
            <a:extLst>
              <a:ext uri="{FF2B5EF4-FFF2-40B4-BE49-F238E27FC236}">
                <a16:creationId xmlns:a16="http://schemas.microsoft.com/office/drawing/2014/main" id="{CD974F71-B1CE-964C-BB01-E956C2C34EB8}"/>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9" name="Прямоугольник 138">
            <a:extLst>
              <a:ext uri="{FF2B5EF4-FFF2-40B4-BE49-F238E27FC236}">
                <a16:creationId xmlns:a16="http://schemas.microsoft.com/office/drawing/2014/main" id="{F7A6714F-3C4B-794A-828D-DB2F8A2A9501}"/>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0" name="Рисунок 149">
            <a:extLst>
              <a:ext uri="{FF2B5EF4-FFF2-40B4-BE49-F238E27FC236}">
                <a16:creationId xmlns:a16="http://schemas.microsoft.com/office/drawing/2014/main" id="{63F3A46F-5FB4-0248-8F8A-34F250DB0B02}"/>
              </a:ext>
            </a:extLst>
          </p:cNvPr>
          <p:cNvPicPr>
            <a:picLocks noChangeAspect="1"/>
          </p:cNvPicPr>
          <p:nvPr userDrawn="1"/>
        </p:nvPicPr>
        <p:blipFill rotWithShape="1">
          <a:blip r:embed="rId30"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spTree>
    <p:extLst>
      <p:ext uri="{BB962C8B-B14F-4D97-AF65-F5344CB8AC3E}">
        <p14:creationId xmlns:p14="http://schemas.microsoft.com/office/powerpoint/2010/main" val="1798370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Мониторинг КПЭ">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D2911D6F-3963-2549-BAB8-156C2C9A370A}"/>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F58A97C1-CBDC-F341-AB90-EB0671A1DA02}"/>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4" name="TextBox 93">
            <a:extLst>
              <a:ext uri="{FF2B5EF4-FFF2-40B4-BE49-F238E27FC236}">
                <a16:creationId xmlns:a16="http://schemas.microsoft.com/office/drawing/2014/main" id="{8ABAD0E0-B078-FF4E-83AF-D94F3678245B}"/>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78900C2C-F08F-9440-B651-250A8B029F67}"/>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A3BD6C48-99AC-894A-AF32-B3CEBA025F95}"/>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6FEF088B-0C1A-7D41-B42F-465F2D10AFB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DA80E793-28E0-7B45-BE3D-BB9C5DCF7F93}"/>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7B529092-BF87-4541-B368-D4F955B45031}"/>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B144134F-E7F4-4C4B-A2A6-06BE4CCCDA83}"/>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4D2C5F92-922B-8644-9267-2C4DF30504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B8B515C9-560A-9E4E-A889-11AA28B2692D}"/>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72B6C16D-E325-0F49-AB28-E7483C3CC610}"/>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EEFBB6DF-9976-CC49-AAB9-2F5FDDD17D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A162622E-7B42-4F4D-BC60-9CF0CD50A9B6}"/>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05F87F52-8A16-9940-BF55-7C8122753BDF}"/>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6184F337-D850-3C43-ACB0-9CA2D515368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11282BBF-74E1-364A-AD7B-8EED4E77E62A}"/>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7F5E27E4-4326-704E-9D37-9E217EAB2919}"/>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DC170A73-B2CF-CE41-AF47-990A7D25EC4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E7600665-B2A6-0C42-A9B5-6D24D1C43550}"/>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66263EC6-0B06-A84D-9995-C971C4D2311C}"/>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F1E9AF0-EC07-AA4A-8901-C6EA51A80E2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7A77D292-2F3A-8D44-9C87-0610F32007A5}"/>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277F4D72-D372-3B44-AB36-1F2870FB3B7B}"/>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F3434A6-FDE7-1C4B-898D-B90C7EBC06F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12A64E19-416F-E146-BE1F-97A8CE8739C2}"/>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004F0EF6-5935-4044-B21A-B735745880CB}"/>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7CF8E0FE-8BFD-BA44-8309-1927C4C07B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3D5BA67D-5BA8-F94A-8D0E-782B8EEEB444}"/>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D00AFB0D-849B-684C-92C3-914C68B8C606}"/>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5AC32FC8-8DDB-E549-A765-2FB44019845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0BAFE81B-9687-4A44-B835-DA6DEAAE46BD}"/>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3672D2D8-0DB0-C34E-ADBC-3E6602C63F32}"/>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7C5A18B2-905E-F641-A171-F5CEEFA9D98C}"/>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FB17682F-79D6-3442-9587-4018B4E2135A}"/>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TextBox 89">
            <a:extLst>
              <a:ext uri="{FF2B5EF4-FFF2-40B4-BE49-F238E27FC236}">
                <a16:creationId xmlns:a16="http://schemas.microsoft.com/office/drawing/2014/main" id="{77102DF2-3E64-CA48-A02F-770198EA1A83}"/>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91" name="Рисунок 90">
            <a:extLst>
              <a:ext uri="{FF2B5EF4-FFF2-40B4-BE49-F238E27FC236}">
                <a16:creationId xmlns:a16="http://schemas.microsoft.com/office/drawing/2014/main" id="{28CDA5E5-FFFF-DF4D-9248-AB3308DC9DD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92" name="Прямоугольник 91">
            <a:extLst>
              <a:ext uri="{FF2B5EF4-FFF2-40B4-BE49-F238E27FC236}">
                <a16:creationId xmlns:a16="http://schemas.microsoft.com/office/drawing/2014/main" id="{5B9C4F70-5EAB-F940-951E-41402FA17D14}"/>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TextBox 92">
            <a:extLst>
              <a:ext uri="{FF2B5EF4-FFF2-40B4-BE49-F238E27FC236}">
                <a16:creationId xmlns:a16="http://schemas.microsoft.com/office/drawing/2014/main" id="{9C17B975-6313-B547-A4D5-7F4D89686AA8}"/>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95" name="Рисунок 94">
            <a:extLst>
              <a:ext uri="{FF2B5EF4-FFF2-40B4-BE49-F238E27FC236}">
                <a16:creationId xmlns:a16="http://schemas.microsoft.com/office/drawing/2014/main" id="{9D065C59-C937-E743-8584-757F7F538FA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99" name="Прямоугольник 98">
            <a:extLst>
              <a:ext uri="{FF2B5EF4-FFF2-40B4-BE49-F238E27FC236}">
                <a16:creationId xmlns:a16="http://schemas.microsoft.com/office/drawing/2014/main" id="{8DC1477B-F7CB-474C-8BC6-362B252DB823}"/>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TextBox 99">
            <a:extLst>
              <a:ext uri="{FF2B5EF4-FFF2-40B4-BE49-F238E27FC236}">
                <a16:creationId xmlns:a16="http://schemas.microsoft.com/office/drawing/2014/main" id="{69C38114-DC3E-0947-921E-9EE99E080FB0}"/>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01" name="Рисунок 100">
            <a:extLst>
              <a:ext uri="{FF2B5EF4-FFF2-40B4-BE49-F238E27FC236}">
                <a16:creationId xmlns:a16="http://schemas.microsoft.com/office/drawing/2014/main" id="{5FC149C7-097E-134B-BA79-FE7F5A785FB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02" name="Прямоугольник 101">
            <a:extLst>
              <a:ext uri="{FF2B5EF4-FFF2-40B4-BE49-F238E27FC236}">
                <a16:creationId xmlns:a16="http://schemas.microsoft.com/office/drawing/2014/main" id="{103C7277-784E-8540-B91F-A778287DD6B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BEEB009F-7CDB-E242-9E6A-BBE0B3879C36}"/>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04" name="Рисунок 103">
            <a:extLst>
              <a:ext uri="{FF2B5EF4-FFF2-40B4-BE49-F238E27FC236}">
                <a16:creationId xmlns:a16="http://schemas.microsoft.com/office/drawing/2014/main" id="{2BFE543A-F061-5645-911D-194E0734B8B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8" name="Прямоугольник 137">
            <a:extLst>
              <a:ext uri="{FF2B5EF4-FFF2-40B4-BE49-F238E27FC236}">
                <a16:creationId xmlns:a16="http://schemas.microsoft.com/office/drawing/2014/main" id="{4CC2323C-6A9E-4240-BA4D-40C1CEBA5495}"/>
              </a:ext>
            </a:extLst>
          </p:cNvPr>
          <p:cNvSpPr/>
          <p:nvPr userDrawn="1"/>
        </p:nvSpPr>
        <p:spPr>
          <a:xfrm>
            <a:off x="0" y="540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9" name="TextBox 138">
            <a:extLst>
              <a:ext uri="{FF2B5EF4-FFF2-40B4-BE49-F238E27FC236}">
                <a16:creationId xmlns:a16="http://schemas.microsoft.com/office/drawing/2014/main" id="{36064FD3-4795-9E4B-A0A0-C4E2F733B33B}"/>
              </a:ext>
            </a:extLst>
          </p:cNvPr>
          <p:cNvSpPr txBox="1"/>
          <p:nvPr userDrawn="1"/>
        </p:nvSpPr>
        <p:spPr>
          <a:xfrm>
            <a:off x="604489" y="640584"/>
            <a:ext cx="1439290" cy="230832"/>
          </a:xfrm>
          <a:prstGeom prst="rect">
            <a:avLst/>
          </a:prstGeom>
          <a:noFill/>
        </p:spPr>
        <p:txBody>
          <a:bodyPr wrap="square" rtlCol="0" anchor="ctr">
            <a:spAutoFit/>
          </a:bodyPr>
          <a:lstStyle/>
          <a:p>
            <a:r>
              <a:rPr lang="ru-RU" sz="900" b="1" dirty="0">
                <a:solidFill>
                  <a:schemeClr val="bg1"/>
                </a:solidFill>
              </a:rPr>
              <a:t>Мониторинг КПЭ</a:t>
            </a:r>
          </a:p>
        </p:txBody>
      </p:sp>
      <p:pic>
        <p:nvPicPr>
          <p:cNvPr id="140" name="Рисунок 139">
            <a:extLst>
              <a:ext uri="{FF2B5EF4-FFF2-40B4-BE49-F238E27FC236}">
                <a16:creationId xmlns:a16="http://schemas.microsoft.com/office/drawing/2014/main" id="{E0C967F9-2C44-3C48-BA7D-10F706D9C1A5}"/>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612000"/>
            <a:ext cx="288000" cy="288000"/>
          </a:xfrm>
          <a:prstGeom prst="rect">
            <a:avLst/>
          </a:prstGeom>
        </p:spPr>
      </p:pic>
      <p:sp>
        <p:nvSpPr>
          <p:cNvPr id="53" name="Прямоугольник 52">
            <a:extLst>
              <a:ext uri="{FF2B5EF4-FFF2-40B4-BE49-F238E27FC236}">
                <a16:creationId xmlns:a16="http://schemas.microsoft.com/office/drawing/2014/main" id="{646ECFDF-F0B2-4043-BE56-E3A909CF6811}"/>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D172D85-9CC8-A345-945D-3FC86717EB04}"/>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713876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727696" y="6126266"/>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4149955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Календарь событий">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9AC7A6EF-2731-F046-9340-D8335C227DB3}"/>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BE371AA9-EFBB-9A4A-B006-D9977C8192DE}"/>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6F21F700-E318-0C4C-80E2-474F50DE3366}"/>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0CBEBAB2-0138-3545-94E3-F318AFF46406}"/>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A0BF67A6-BE76-FB48-B823-EAF335E0C2AF}"/>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8200AA02-9FB0-684B-9A73-A35A4AE123C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88BE1DA0-5352-1142-82F6-110C2AD79A3A}"/>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DAFD95B1-1D63-C849-9294-0E250A160415}"/>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181926F7-A984-2A41-A3B2-2BBF79A55CFA}"/>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4A7D4B31-059D-4842-8F61-1E6B21F42B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182F7E04-5079-D14B-B22F-E55C13F9F46B}"/>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99F63D9E-6D8B-3944-9EB0-80F5CAD5642C}"/>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F1757DEE-9547-1145-B0E5-1250AE1BE0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08247C9C-9324-D043-9F5F-94BB6C1E8D2A}"/>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E7CFB55A-9149-0542-8D1E-98195292148F}"/>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C87CBAA0-785A-A94D-882D-CBF1CB1AA28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0D7251ED-27D2-0044-B602-59739F3C3296}"/>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A32AD8FB-CC58-2848-A460-BCCD853CC468}"/>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72444AC0-D840-CA41-B669-0A4F16FEFC77}"/>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A13EE542-E774-9246-BE7A-FDCF37EEC4DE}"/>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60397C1A-3DEA-4446-B270-AC540AC8150E}"/>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45AD05D-F4BD-7244-B219-409C4429FC3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7AB27106-DCE4-E24C-A707-B03E74E18239}"/>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DFD80163-178B-2D41-AC43-23AAA1598A41}"/>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423DDE2E-4AD5-F24A-AF06-B1A86986F49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CC6B15D4-147A-5649-8CEF-147DF6E2D3F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9B07AA80-4EA0-2C40-8A70-1C532093464F}"/>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77E0E205-27A6-7641-9673-944997353D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6" name="Прямоугольник 85">
            <a:extLst>
              <a:ext uri="{FF2B5EF4-FFF2-40B4-BE49-F238E27FC236}">
                <a16:creationId xmlns:a16="http://schemas.microsoft.com/office/drawing/2014/main" id="{664E5CCC-FA5C-DE46-8C49-6B8F75CAB68E}"/>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EDD7AB78-01B4-DB44-B678-EBF8D7E2EBF2}"/>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B20FBA94-3750-BC41-A29E-A2ADD3C55BE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E1A9A21B-F4E7-EF41-BBA3-EF3B2088F127}"/>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0650505C-451A-8C4E-8A92-7D51AA6BACA0}"/>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57FE7CE8-5631-6746-BE81-1347C15B7CB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0EC76742-38B6-7043-8608-9E21820A8E33}"/>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224C703D-2BE6-CB49-99B3-FA8CE9027ABA}"/>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AF5DF4B9-DA5C-3B46-BA60-39BCD4AB299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C65FD8C4-A7B6-9545-945E-47424E255D30}"/>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AAFD8516-83DB-FF4C-8AD7-0E54274ECD26}"/>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EF42D8E7-1760-D94E-87DC-625A6E3B5889}"/>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527A3BF6-FE6C-F34C-8724-863B35B459F9}"/>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B4A1EE02-C394-B149-BD71-D124B9FC27A2}"/>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6" name="Рисунок 115">
            <a:extLst>
              <a:ext uri="{FF2B5EF4-FFF2-40B4-BE49-F238E27FC236}">
                <a16:creationId xmlns:a16="http://schemas.microsoft.com/office/drawing/2014/main" id="{89EF3026-DCCE-6B43-A867-50213472160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7" name="Прямоугольник 116">
            <a:extLst>
              <a:ext uri="{FF2B5EF4-FFF2-40B4-BE49-F238E27FC236}">
                <a16:creationId xmlns:a16="http://schemas.microsoft.com/office/drawing/2014/main" id="{C521788E-9CDF-C94B-BC80-5736D1CA91E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TextBox 117">
            <a:extLst>
              <a:ext uri="{FF2B5EF4-FFF2-40B4-BE49-F238E27FC236}">
                <a16:creationId xmlns:a16="http://schemas.microsoft.com/office/drawing/2014/main" id="{84258B79-D0F7-A24A-8A4A-52502D590BFA}"/>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9" name="Рисунок 118">
            <a:extLst>
              <a:ext uri="{FF2B5EF4-FFF2-40B4-BE49-F238E27FC236}">
                <a16:creationId xmlns:a16="http://schemas.microsoft.com/office/drawing/2014/main" id="{8C253F3C-90C4-1444-8AAD-B1A8DC31228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59" name="Прямоугольник 158">
            <a:extLst>
              <a:ext uri="{FF2B5EF4-FFF2-40B4-BE49-F238E27FC236}">
                <a16:creationId xmlns:a16="http://schemas.microsoft.com/office/drawing/2014/main" id="{548D4854-4171-1F41-8F6F-258A2DCB6E27}"/>
              </a:ext>
            </a:extLst>
          </p:cNvPr>
          <p:cNvSpPr/>
          <p:nvPr userDrawn="1"/>
        </p:nvSpPr>
        <p:spPr>
          <a:xfrm>
            <a:off x="0" y="972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5" name="TextBox 174">
            <a:extLst>
              <a:ext uri="{FF2B5EF4-FFF2-40B4-BE49-F238E27FC236}">
                <a16:creationId xmlns:a16="http://schemas.microsoft.com/office/drawing/2014/main" id="{E5BE9831-0B6C-E04C-97A5-D36F50959E20}"/>
              </a:ext>
            </a:extLst>
          </p:cNvPr>
          <p:cNvSpPr txBox="1"/>
          <p:nvPr userDrawn="1"/>
        </p:nvSpPr>
        <p:spPr>
          <a:xfrm>
            <a:off x="604489" y="1072584"/>
            <a:ext cx="1439290" cy="230832"/>
          </a:xfrm>
          <a:prstGeom prst="rect">
            <a:avLst/>
          </a:prstGeom>
          <a:noFill/>
        </p:spPr>
        <p:txBody>
          <a:bodyPr wrap="square" rtlCol="0" anchor="ctr">
            <a:spAutoFit/>
          </a:bodyPr>
          <a:lstStyle/>
          <a:p>
            <a:r>
              <a:rPr lang="ru-RU" sz="900" b="1" dirty="0">
                <a:solidFill>
                  <a:schemeClr val="bg1"/>
                </a:solidFill>
              </a:rPr>
              <a:t>Календарь событий</a:t>
            </a:r>
          </a:p>
        </p:txBody>
      </p:sp>
      <p:pic>
        <p:nvPicPr>
          <p:cNvPr id="176" name="Рисунок 175">
            <a:extLst>
              <a:ext uri="{FF2B5EF4-FFF2-40B4-BE49-F238E27FC236}">
                <a16:creationId xmlns:a16="http://schemas.microsoft.com/office/drawing/2014/main" id="{E673772C-EDB8-294A-8C21-8F8AC1C21C8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1044000"/>
            <a:ext cx="288000" cy="288000"/>
          </a:xfrm>
          <a:prstGeom prst="rect">
            <a:avLst/>
          </a:prstGeom>
        </p:spPr>
      </p:pic>
      <p:sp>
        <p:nvSpPr>
          <p:cNvPr id="53" name="Прямоугольник 52">
            <a:extLst>
              <a:ext uri="{FF2B5EF4-FFF2-40B4-BE49-F238E27FC236}">
                <a16:creationId xmlns:a16="http://schemas.microsoft.com/office/drawing/2014/main" id="{1B975F0A-56CC-514F-BE4D-9A634947AB32}"/>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C8316A8-8131-6549-ABA6-F553F0A73886}"/>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764272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Приоритеты недели">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C7C0D7C3-CC59-3B49-ABC6-4F8464497852}"/>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46692CE3-CF99-6C4D-AF87-4EEE237AD060}"/>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E3D8E97D-D9AF-1B47-B901-3877729DACA8}"/>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FB99702D-BE99-3C48-82DF-F0156E50206C}"/>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780E29A5-9D79-834B-93D1-74EC3CE41E56}"/>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733B57FE-B444-084B-A8A8-48BF6BF3E11E}"/>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D46261A-B3EA-824B-87A4-9883D3ABB52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419E23B9-6290-744E-96C0-98100FB04ACD}"/>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847FD6FF-C589-EE48-BDB5-01C265C9059D}"/>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9C22DFD4-262F-064D-843A-C0550669B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1BD48109-ED40-6044-B297-4A5709FA33E8}"/>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2ECBBF4D-D2BA-DE47-B942-752346F0F287}"/>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3CD0BAC3-0E12-0149-A0AF-FA1659F858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E97D1CA2-FB55-BB44-A76A-C3520AE45D4E}"/>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0193CA87-C392-374F-BCDB-1D816A3CD514}"/>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4FC98A43-2BEE-674C-A26A-63BFC595D40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49C6E907-A248-4E41-8C5F-E3B7AB993B1B}"/>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2FB38145-B4F8-1947-841A-7489A4C072CB}"/>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A543066D-AD39-7F43-AB66-47779AF6D16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134917F6-DBDC-944A-9D78-7EAE0EA9A92A}"/>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FD7681A0-7D78-5845-A7D1-9A4FD7DF7377}"/>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CA15904-8A47-3A46-8CF2-1636F18BEED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517ABE55-0EB2-B443-9C4F-356573931BC4}"/>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DC95BDB0-BCF3-254D-AF7B-59B854D81E30}"/>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2695740B-A6DF-CA41-8C3C-8D63BDF0A45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1117B474-9292-BF45-A978-B9DD25D5F048}"/>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B4E3AE74-7B37-354C-8992-1EAA3F66A57B}"/>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8DE1D619-ABB7-D140-B706-1A7901FE6C0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9B3A3999-4787-4045-96CD-37CF655B5D7B}"/>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AB970C35-9DF5-714B-96B9-8BD3FA7D41EE}"/>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3EA545D1-32E2-9642-80B9-4802AFC3189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241095CC-BB37-4140-AEDC-D7BA82E384E0}"/>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46952689-3042-8145-B6FD-FDEC427B8979}"/>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524C1871-396A-374E-980F-84FE3F7235D5}"/>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103" name="Прямоугольник 102">
            <a:extLst>
              <a:ext uri="{FF2B5EF4-FFF2-40B4-BE49-F238E27FC236}">
                <a16:creationId xmlns:a16="http://schemas.microsoft.com/office/drawing/2014/main" id="{0BF70237-463B-5D42-9019-E76CF12EDB65}"/>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94BA032B-6CE2-A447-AE92-58F24F3BBA99}"/>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33253CB4-F2CF-AA47-A33F-F44B13D0F95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3E521EA4-18CB-074D-8443-BD464BFFA23D}"/>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AAF62C9D-E3B9-4348-861C-E0B50BF537F3}"/>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FE6EDD20-3194-204B-AFD6-9F2E770E2C5E}"/>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735EF0D8-D28B-2F4B-8606-05C774033EFC}"/>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TextBox 111">
            <a:extLst>
              <a:ext uri="{FF2B5EF4-FFF2-40B4-BE49-F238E27FC236}">
                <a16:creationId xmlns:a16="http://schemas.microsoft.com/office/drawing/2014/main" id="{7D5C3F6F-C897-C741-8F9C-6A9CAA3BBAC1}"/>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3" name="Рисунок 112">
            <a:extLst>
              <a:ext uri="{FF2B5EF4-FFF2-40B4-BE49-F238E27FC236}">
                <a16:creationId xmlns:a16="http://schemas.microsoft.com/office/drawing/2014/main" id="{4233A461-53D4-CE41-B251-21CBD19D13A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4" name="Прямоугольник 113">
            <a:extLst>
              <a:ext uri="{FF2B5EF4-FFF2-40B4-BE49-F238E27FC236}">
                <a16:creationId xmlns:a16="http://schemas.microsoft.com/office/drawing/2014/main" id="{7C62A594-4746-F645-9A18-50BA4C1CDD77}"/>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1766E0F2-0B94-D746-B79B-3FC4654A92CC}"/>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A7D139B0-FFF9-1248-B19D-E55DD08B3AD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80" name="Прямоугольник 179">
            <a:extLst>
              <a:ext uri="{FF2B5EF4-FFF2-40B4-BE49-F238E27FC236}">
                <a16:creationId xmlns:a16="http://schemas.microsoft.com/office/drawing/2014/main" id="{A615C458-A4CD-0E42-B2DD-12C2369304AC}"/>
              </a:ext>
            </a:extLst>
          </p:cNvPr>
          <p:cNvSpPr/>
          <p:nvPr userDrawn="1"/>
        </p:nvSpPr>
        <p:spPr>
          <a:xfrm>
            <a:off x="0" y="1404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1" name="TextBox 180">
            <a:extLst>
              <a:ext uri="{FF2B5EF4-FFF2-40B4-BE49-F238E27FC236}">
                <a16:creationId xmlns:a16="http://schemas.microsoft.com/office/drawing/2014/main" id="{EDCBED69-FADA-404F-9F68-7556C2E9EB70}"/>
              </a:ext>
            </a:extLst>
          </p:cNvPr>
          <p:cNvSpPr txBox="1"/>
          <p:nvPr userDrawn="1"/>
        </p:nvSpPr>
        <p:spPr>
          <a:xfrm>
            <a:off x="604489" y="1504584"/>
            <a:ext cx="1439290" cy="230832"/>
          </a:xfrm>
          <a:prstGeom prst="rect">
            <a:avLst/>
          </a:prstGeom>
          <a:noFill/>
        </p:spPr>
        <p:txBody>
          <a:bodyPr wrap="square" rtlCol="0" anchor="ctr">
            <a:spAutoFit/>
          </a:bodyPr>
          <a:lstStyle/>
          <a:p>
            <a:r>
              <a:rPr lang="ru-RU" sz="900" b="1" dirty="0">
                <a:solidFill>
                  <a:schemeClr val="bg1"/>
                </a:solidFill>
              </a:rPr>
              <a:t>Приоритеты недели</a:t>
            </a:r>
          </a:p>
        </p:txBody>
      </p:sp>
      <p:pic>
        <p:nvPicPr>
          <p:cNvPr id="182" name="Рисунок 181">
            <a:extLst>
              <a:ext uri="{FF2B5EF4-FFF2-40B4-BE49-F238E27FC236}">
                <a16:creationId xmlns:a16="http://schemas.microsoft.com/office/drawing/2014/main" id="{B8010064-2EC8-8C4A-BFA6-5D1749681A8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1476000"/>
            <a:ext cx="288000" cy="288000"/>
          </a:xfrm>
          <a:prstGeom prst="rect">
            <a:avLst/>
          </a:prstGeom>
        </p:spPr>
      </p:pic>
      <p:sp>
        <p:nvSpPr>
          <p:cNvPr id="53" name="Прямоугольник 52">
            <a:extLst>
              <a:ext uri="{FF2B5EF4-FFF2-40B4-BE49-F238E27FC236}">
                <a16:creationId xmlns:a16="http://schemas.microsoft.com/office/drawing/2014/main" id="{338763F2-7232-9949-8015-2EA3D3DF23EE}"/>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7C1A55B1-14CA-224B-AFA8-F5B7395D9FD7}"/>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777014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Портфельный риск-менеджмент">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73E1E39B-1814-8147-9752-F1FE09CD76A2}"/>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59A6F886-2BEF-B44B-A03F-A462C1C5D914}"/>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F0D8B3B3-4D60-EC43-97F3-28037DE4CEBE}"/>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FE571792-41BE-044E-A382-58BF11315746}"/>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9501F2AD-2F64-C348-AC4D-361CA45A4F9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954685BD-9540-3049-87BB-AB628EE6C699}"/>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B8DA9FC-8867-C64D-B28B-688F516DE887}"/>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39075473-F00A-FF42-B0C0-45862F7097D9}"/>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6BF8BFF8-9986-BE4C-A231-D8A3CA679EF2}"/>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D1C033A7-8A30-704B-A65F-A568397268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6869E661-3207-6F43-A317-C35107195BF0}"/>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185D85F9-4991-4D45-9BEF-35AF3B113B01}"/>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F711F24C-721B-6E4E-8017-877B24D3F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04D1E3E9-74AB-6A49-8069-38515D5FCFE1}"/>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7610C761-9C2A-C14F-8C1E-2C2EC9CCB27A}"/>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F1C418CF-E54B-894E-9364-5EAF041BE06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4" name="Прямоугольник 73">
            <a:extLst>
              <a:ext uri="{FF2B5EF4-FFF2-40B4-BE49-F238E27FC236}">
                <a16:creationId xmlns:a16="http://schemas.microsoft.com/office/drawing/2014/main" id="{A47472AD-F631-0144-8534-5C2830DACDA9}"/>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A0CA46DF-2246-3145-962D-2628F60DA537}"/>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5E078F42-0017-8B45-BCC0-DD8E369F881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36E9A61B-B187-A14D-A693-78F7E2EB394D}"/>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B9D67A45-79CC-D749-9964-C4D551F6B394}"/>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30C183C9-FAE9-F34A-B80C-8818DA5C9EF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9DD89A2C-3F8A-7D4F-825F-8C578F62AD92}"/>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620E374E-CBBE-1846-8AA7-498BF4F52ED1}"/>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92838A78-C6F2-4D4D-8400-2E19C0A26E3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1D9C07CD-2B19-1B4D-BFFA-0B10AE0E72F7}"/>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D2BFBB58-C2B2-5D46-84C0-028DFBFA9B2E}"/>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1D26728-1112-9449-81D9-BBFD8D69B13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19D60F62-6CF6-B546-9629-9F4F733156BF}"/>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70D6A0F0-7206-3E4A-86D5-BD616B54C5FD}"/>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E6DA6343-0DC7-5D4A-AB7F-1C518D92623C}"/>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39225957-E776-AC42-A99C-708454306C05}"/>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81D014D7-04E5-E445-96B3-09DD9D2E7EFD}"/>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8B5AD4A3-1F8B-AE4B-A31B-5A8C1EE8830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DFB000EB-6D46-AF4F-9536-1A21846F805C}"/>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515A4E5F-AF81-E84C-8E74-EF8FFBFB166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57D5B978-0ED8-3748-994A-D1F7369AF9F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00983BB8-1A88-084D-9589-21D03DC769EE}"/>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A41A5CB8-70EF-694C-A175-E5B1A81D4E11}"/>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FA3ADB7C-35FF-B94B-95AD-BEE6D409E2A3}"/>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2" name="Прямоугольник 111">
            <a:extLst>
              <a:ext uri="{FF2B5EF4-FFF2-40B4-BE49-F238E27FC236}">
                <a16:creationId xmlns:a16="http://schemas.microsoft.com/office/drawing/2014/main" id="{97E4D32C-767C-DB4E-8167-0DF2BCD81FDF}"/>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TextBox 112">
            <a:extLst>
              <a:ext uri="{FF2B5EF4-FFF2-40B4-BE49-F238E27FC236}">
                <a16:creationId xmlns:a16="http://schemas.microsoft.com/office/drawing/2014/main" id="{5A099F52-94B5-E64D-AAB9-50E0A6CA01EE}"/>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4" name="Рисунок 113">
            <a:extLst>
              <a:ext uri="{FF2B5EF4-FFF2-40B4-BE49-F238E27FC236}">
                <a16:creationId xmlns:a16="http://schemas.microsoft.com/office/drawing/2014/main" id="{46F635AD-D716-8C48-9D78-83E26C165F1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5" name="Прямоугольник 114">
            <a:extLst>
              <a:ext uri="{FF2B5EF4-FFF2-40B4-BE49-F238E27FC236}">
                <a16:creationId xmlns:a16="http://schemas.microsoft.com/office/drawing/2014/main" id="{D7434F03-FCED-0949-8985-C24ACEDB9C69}"/>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1FB97586-DF4B-A646-B2FE-30050AC45513}"/>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540A3E7E-4857-3248-9BF6-397BC210D6D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28" name="Прямоугольник 127">
            <a:extLst>
              <a:ext uri="{FF2B5EF4-FFF2-40B4-BE49-F238E27FC236}">
                <a16:creationId xmlns:a16="http://schemas.microsoft.com/office/drawing/2014/main" id="{9B2F3EEE-F99F-5041-B9CA-29B70B786862}"/>
              </a:ext>
            </a:extLst>
          </p:cNvPr>
          <p:cNvSpPr/>
          <p:nvPr userDrawn="1"/>
        </p:nvSpPr>
        <p:spPr>
          <a:xfrm>
            <a:off x="0" y="1836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TextBox 128">
            <a:extLst>
              <a:ext uri="{FF2B5EF4-FFF2-40B4-BE49-F238E27FC236}">
                <a16:creationId xmlns:a16="http://schemas.microsoft.com/office/drawing/2014/main" id="{82411F23-258C-AC49-9F1B-12CA96E37D44}"/>
              </a:ext>
            </a:extLst>
          </p:cNvPr>
          <p:cNvSpPr txBox="1"/>
          <p:nvPr userDrawn="1"/>
        </p:nvSpPr>
        <p:spPr>
          <a:xfrm>
            <a:off x="604489" y="1867334"/>
            <a:ext cx="1439290" cy="369332"/>
          </a:xfrm>
          <a:prstGeom prst="rect">
            <a:avLst/>
          </a:prstGeom>
          <a:noFill/>
        </p:spPr>
        <p:txBody>
          <a:bodyPr wrap="square" rtlCol="0" anchor="ctr">
            <a:spAutoFit/>
          </a:bodyPr>
          <a:lstStyle/>
          <a:p>
            <a:r>
              <a:rPr lang="ru-RU" sz="900" b="1" dirty="0">
                <a:solidFill>
                  <a:schemeClr val="bg1"/>
                </a:solidFill>
              </a:rPr>
              <a:t>Портфельный риск-менеджмент</a:t>
            </a:r>
          </a:p>
        </p:txBody>
      </p:sp>
      <p:pic>
        <p:nvPicPr>
          <p:cNvPr id="130" name="Рисунок 129">
            <a:extLst>
              <a:ext uri="{FF2B5EF4-FFF2-40B4-BE49-F238E27FC236}">
                <a16:creationId xmlns:a16="http://schemas.microsoft.com/office/drawing/2014/main" id="{0F7A0598-4D09-C449-AB3C-83E51EDA7823}"/>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1908000"/>
            <a:ext cx="288000" cy="288000"/>
          </a:xfrm>
          <a:prstGeom prst="rect">
            <a:avLst/>
          </a:prstGeom>
        </p:spPr>
      </p:pic>
      <p:sp>
        <p:nvSpPr>
          <p:cNvPr id="53" name="Прямоугольник 52">
            <a:extLst>
              <a:ext uri="{FF2B5EF4-FFF2-40B4-BE49-F238E27FC236}">
                <a16:creationId xmlns:a16="http://schemas.microsoft.com/office/drawing/2014/main" id="{DFCB072C-B873-F54E-9C99-0E5D7FA1CEF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2A5EE6B1-40FB-424E-A773-1078BBF93B87}"/>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3495800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5_Страновой, залоги, групповая методология">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3807C4EF-6726-D84F-B42D-20B02D62A823}"/>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3A9C5A4E-FDDF-2147-84D1-B4F34142A8A5}"/>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63ED4D20-E30A-2C47-83A6-1D299E95BD30}"/>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A5889E63-13E4-8740-BA96-1233984F0218}"/>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8E531D1F-D312-4942-9B08-86823E3BABAC}"/>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530FF116-3347-B847-BAE1-E870BC16F47D}"/>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6ADCA98F-A92D-C041-9768-7175B0664835}"/>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A9B76353-335B-644C-B349-BDD784081C35}"/>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C82875D3-4536-8F4D-AFA6-3E75FF2BC326}"/>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CC157F77-3FDE-8C46-81D9-1C85BB2847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C2EAB52D-FA92-2146-AACC-F4178B8044B1}"/>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9C755012-9877-5D46-BFC9-E37D6AB777FB}"/>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757E7F78-AD10-8942-870D-EAF936469C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71" name="Прямоугольник 70">
            <a:extLst>
              <a:ext uri="{FF2B5EF4-FFF2-40B4-BE49-F238E27FC236}">
                <a16:creationId xmlns:a16="http://schemas.microsoft.com/office/drawing/2014/main" id="{7CC65114-C1C7-4C49-A9DE-BA11BDEFC3FC}"/>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EA1167BA-5B39-5F44-95BA-DB2F16484651}"/>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E839270E-D05B-0B4C-B4DA-B51E730F282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CB4499D8-9F0C-924A-9BBB-F8C7E10879E0}"/>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86D06AB7-7B0F-6140-857E-6AE1F2B6E266}"/>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125AC044-542C-344B-9C4E-D6B2D3BAF31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B07AE368-14DA-F648-B727-E7336B987ADA}"/>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AB90E303-582F-DF4A-AA51-E086249454D0}"/>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C239B0E-82F7-5B4F-A96A-95B7931825E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F7447F37-EC02-6C41-A7F8-E6B1324ED5CE}"/>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75A561D9-FDE5-C342-B3D4-0CF005DE0379}"/>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55994C36-45D8-8C48-B4B7-C7E711AEDC5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FCAC4E3E-C51B-9245-8A53-CCD3C1691991}"/>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356C6830-9754-844E-8DA9-75EA162BD3A2}"/>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064EC08-0EFB-394B-845A-CDD2CE56FF0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7D3E9C06-31F6-FE49-88A2-1CDF04F8CFBC}"/>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E4E495A5-6C72-9343-94F7-5FD4F82C82E9}"/>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FEFF2823-1084-1846-9142-D3F96F571D47}"/>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2B3321CC-62E2-0A48-9221-EEFCF7FC8904}"/>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1EBD213D-AAFE-D44B-9ADC-DDB97BC46C1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2FC68E0D-843D-9F45-8B53-AA7A58FBEDA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D58D3FED-EEFA-8B4B-AA83-918E1E6EACCD}"/>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422B1D2E-ED14-2B44-916C-5F934303C462}"/>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240DCBE2-7E1E-C94F-A6EB-D565A6B99F8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0F961D5C-3510-1448-A5D3-F54FADA3B83C}"/>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EF5AE1FC-8862-4742-B5A7-B2CA5D6FE50A}"/>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DD377A89-5905-3E4F-AA0C-51235F051B5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28E62A3A-B582-FE4A-B332-B0C1E0B35A94}"/>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TextBox 112">
            <a:extLst>
              <a:ext uri="{FF2B5EF4-FFF2-40B4-BE49-F238E27FC236}">
                <a16:creationId xmlns:a16="http://schemas.microsoft.com/office/drawing/2014/main" id="{26E88F79-85E0-684C-9A93-C876630E907D}"/>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4" name="Рисунок 113">
            <a:extLst>
              <a:ext uri="{FF2B5EF4-FFF2-40B4-BE49-F238E27FC236}">
                <a16:creationId xmlns:a16="http://schemas.microsoft.com/office/drawing/2014/main" id="{1B3ACC01-0544-5B4E-A9F7-462F2A48C60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5" name="Прямоугольник 114">
            <a:extLst>
              <a:ext uri="{FF2B5EF4-FFF2-40B4-BE49-F238E27FC236}">
                <a16:creationId xmlns:a16="http://schemas.microsoft.com/office/drawing/2014/main" id="{C16F8D47-98CC-F847-ABE4-52F5440AC7CD}"/>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91DDF903-073D-8F4F-AAA4-0B28F740CABC}"/>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BABDBF7D-1605-AE40-AA7B-D1EFDC6C28B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25" name="Прямоугольник 124">
            <a:extLst>
              <a:ext uri="{FF2B5EF4-FFF2-40B4-BE49-F238E27FC236}">
                <a16:creationId xmlns:a16="http://schemas.microsoft.com/office/drawing/2014/main" id="{E8BEAED8-BCD2-EC4C-AD15-EB2C0CDC3E41}"/>
              </a:ext>
            </a:extLst>
          </p:cNvPr>
          <p:cNvSpPr/>
          <p:nvPr userDrawn="1"/>
        </p:nvSpPr>
        <p:spPr>
          <a:xfrm>
            <a:off x="0" y="2268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 name="TextBox 125">
            <a:extLst>
              <a:ext uri="{FF2B5EF4-FFF2-40B4-BE49-F238E27FC236}">
                <a16:creationId xmlns:a16="http://schemas.microsoft.com/office/drawing/2014/main" id="{30D5BC70-966F-DF44-8B84-F7CE302A04AA}"/>
              </a:ext>
            </a:extLst>
          </p:cNvPr>
          <p:cNvSpPr txBox="1"/>
          <p:nvPr userDrawn="1"/>
        </p:nvSpPr>
        <p:spPr>
          <a:xfrm>
            <a:off x="604489" y="2299334"/>
            <a:ext cx="1439290" cy="369332"/>
          </a:xfrm>
          <a:prstGeom prst="rect">
            <a:avLst/>
          </a:prstGeom>
          <a:noFill/>
        </p:spPr>
        <p:txBody>
          <a:bodyPr wrap="square" rtlCol="0" anchor="ctr">
            <a:spAutoFit/>
          </a:bodyPr>
          <a:lstStyle/>
          <a:p>
            <a:r>
              <a:rPr lang="ru-RU" sz="900" b="1" dirty="0" err="1">
                <a:solidFill>
                  <a:schemeClr val="bg1"/>
                </a:solidFill>
              </a:rPr>
              <a:t>Страновой</a:t>
            </a:r>
            <a:r>
              <a:rPr lang="ru-RU" sz="900" b="1" dirty="0">
                <a:solidFill>
                  <a:schemeClr val="bg1"/>
                </a:solidFill>
              </a:rPr>
              <a:t> риск, залоги, групповая методология</a:t>
            </a:r>
          </a:p>
        </p:txBody>
      </p:sp>
      <p:pic>
        <p:nvPicPr>
          <p:cNvPr id="127" name="Рисунок 126">
            <a:extLst>
              <a:ext uri="{FF2B5EF4-FFF2-40B4-BE49-F238E27FC236}">
                <a16:creationId xmlns:a16="http://schemas.microsoft.com/office/drawing/2014/main" id="{A836928C-161D-3547-B2CC-1413B4340F23}"/>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2340000"/>
            <a:ext cx="288000" cy="288000"/>
          </a:xfrm>
          <a:prstGeom prst="rect">
            <a:avLst/>
          </a:prstGeom>
        </p:spPr>
      </p:pic>
      <p:sp>
        <p:nvSpPr>
          <p:cNvPr id="53" name="Прямоугольник 52">
            <a:extLst>
              <a:ext uri="{FF2B5EF4-FFF2-40B4-BE49-F238E27FC236}">
                <a16:creationId xmlns:a16="http://schemas.microsoft.com/office/drawing/2014/main" id="{9A9F3B59-68A4-544B-BF50-9B53FF713F2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145BFD92-0CCC-2548-B93F-9662405F6A16}"/>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3819464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_RDG">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C31705CD-5D0D-7A4C-AB46-2243AE0560DC}"/>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04ECA7A3-B03F-5941-9662-A1CFDEAF9B58}"/>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D471E5CA-35F9-EA46-9D8E-E098CBA0CB16}"/>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BE15C263-324D-2D4F-803D-7D09AE541695}"/>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8CA8CEA2-B50B-E74F-9F40-EDFC0D3A035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AF9C2CDA-09E4-8644-9F9C-8B1B1BD47C91}"/>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8778F962-DBBE-FE4E-BF2B-755875EA8262}"/>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91DC37E6-EE61-B34B-B3EA-4BA8EF0F8F69}"/>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476D5459-A01B-7B43-8DF4-C23D8A497ED8}"/>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90757B9F-EA84-A14B-9EE1-80D7F3A806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8" name="Прямоугольник 67">
            <a:extLst>
              <a:ext uri="{FF2B5EF4-FFF2-40B4-BE49-F238E27FC236}">
                <a16:creationId xmlns:a16="http://schemas.microsoft.com/office/drawing/2014/main" id="{D3F20275-0E71-664A-A6FC-2FB58EB17711}"/>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DF998A21-899E-A943-BE5D-96CED6B1FD1A}"/>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3932A2EB-D54F-D941-8E12-3035CA74FE3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8B8D5288-4388-194A-8BD5-24B1B2CDFC5C}"/>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77AB0A61-548F-9A4D-B91C-BE34EF7EAEE7}"/>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DEA178B8-F46E-E745-B636-957DA4E989C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9575B87F-5B79-FB46-AD18-DD367AB7763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25337AFB-204B-D149-87F4-53C5DBD90A51}"/>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12275692-C073-5040-B2CA-4EA5287ED72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053A7ECE-DEDE-BF4F-AA8D-E64B10F0F126}"/>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B68D1F76-7C68-3E4C-81F5-FD85BD0893F9}"/>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3F45673-C16A-C645-8938-C10E36A6B40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3CB9BB49-388F-5A4D-AFB4-1BA6CB11CD3F}"/>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ED72030C-7730-264E-8EDB-CDBB4776AF20}"/>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A6559E0E-D093-2740-97D2-914A9CF924F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7429F954-5476-1F49-B2F4-7B63C9AE080A}"/>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4E933976-FA65-0F4F-92E4-F0180A0A9DA7}"/>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1FB117D1-659B-4645-B7C3-4A9B825ADBC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3E7A7033-207E-CA48-BD71-4BE6CEF1B4C9}"/>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FF6487A2-2972-E847-BE73-050BC5BAFC58}"/>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C358E523-0036-064C-8EC5-9AB4437B7CF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F50D433A-4477-AD44-B60A-088010CD1F3A}"/>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52EE9C38-33B1-FF48-83E0-64B88E5C9E3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1B8CCF4D-5DF3-834C-89AB-786C4A53AB2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0CDDA1D0-D26D-B14E-BFD8-B59FCAF6FC62}"/>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9637DAA0-9116-2744-96BD-75117EF24823}"/>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A8C6FCB2-989A-E04F-BBAB-79EA8134366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6031055C-5649-9448-9F7F-A20EE252D107}"/>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C00EEA30-24AD-2441-B5DA-394AABBD799A}"/>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27CFFECB-4B79-5046-A5DC-C628D4B5C87D}"/>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7A4B72CD-BDC3-704B-9979-895C86EC8121}"/>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TextBox 111">
            <a:extLst>
              <a:ext uri="{FF2B5EF4-FFF2-40B4-BE49-F238E27FC236}">
                <a16:creationId xmlns:a16="http://schemas.microsoft.com/office/drawing/2014/main" id="{DD4E8B20-6FCD-E84A-B608-F434E5959C6C}"/>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3" name="Рисунок 112">
            <a:extLst>
              <a:ext uri="{FF2B5EF4-FFF2-40B4-BE49-F238E27FC236}">
                <a16:creationId xmlns:a16="http://schemas.microsoft.com/office/drawing/2014/main" id="{B8918800-96B1-294E-8BBC-078DF784A6A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5" name="Прямоугольник 114">
            <a:extLst>
              <a:ext uri="{FF2B5EF4-FFF2-40B4-BE49-F238E27FC236}">
                <a16:creationId xmlns:a16="http://schemas.microsoft.com/office/drawing/2014/main" id="{2178BD51-1247-8548-810F-034F5A0AE99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TextBox 115">
            <a:extLst>
              <a:ext uri="{FF2B5EF4-FFF2-40B4-BE49-F238E27FC236}">
                <a16:creationId xmlns:a16="http://schemas.microsoft.com/office/drawing/2014/main" id="{4EEC7D48-6B50-834B-B973-9A917AD49181}"/>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0DB427EC-AAF6-A74D-8E23-02197E5F369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21" name="Прямоугольник 120">
            <a:extLst>
              <a:ext uri="{FF2B5EF4-FFF2-40B4-BE49-F238E27FC236}">
                <a16:creationId xmlns:a16="http://schemas.microsoft.com/office/drawing/2014/main" id="{76B9DF58-897B-9746-8239-36E5B9079C4A}"/>
              </a:ext>
            </a:extLst>
          </p:cNvPr>
          <p:cNvSpPr/>
          <p:nvPr userDrawn="1"/>
        </p:nvSpPr>
        <p:spPr>
          <a:xfrm>
            <a:off x="0" y="2700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2" name="TextBox 121">
            <a:extLst>
              <a:ext uri="{FF2B5EF4-FFF2-40B4-BE49-F238E27FC236}">
                <a16:creationId xmlns:a16="http://schemas.microsoft.com/office/drawing/2014/main" id="{86312993-8EBF-4049-9E9B-1367AC493F3E}"/>
              </a:ext>
            </a:extLst>
          </p:cNvPr>
          <p:cNvSpPr txBox="1"/>
          <p:nvPr userDrawn="1"/>
        </p:nvSpPr>
        <p:spPr>
          <a:xfrm>
            <a:off x="604489" y="2800584"/>
            <a:ext cx="1439290" cy="230832"/>
          </a:xfrm>
          <a:prstGeom prst="rect">
            <a:avLst/>
          </a:prstGeom>
          <a:noFill/>
        </p:spPr>
        <p:txBody>
          <a:bodyPr wrap="square" rtlCol="0" anchor="ctr">
            <a:spAutoFit/>
          </a:bodyPr>
          <a:lstStyle/>
          <a:p>
            <a:r>
              <a:rPr lang="en-US" sz="900" b="1" dirty="0">
                <a:solidFill>
                  <a:schemeClr val="bg1"/>
                </a:solidFill>
              </a:rPr>
              <a:t>Risk Data Governance</a:t>
            </a:r>
            <a:endParaRPr lang="ru-RU" sz="900" b="1" dirty="0">
              <a:solidFill>
                <a:schemeClr val="bg1"/>
              </a:solidFill>
            </a:endParaRPr>
          </a:p>
        </p:txBody>
      </p:sp>
      <p:pic>
        <p:nvPicPr>
          <p:cNvPr id="124" name="Рисунок 123">
            <a:extLst>
              <a:ext uri="{FF2B5EF4-FFF2-40B4-BE49-F238E27FC236}">
                <a16:creationId xmlns:a16="http://schemas.microsoft.com/office/drawing/2014/main" id="{3EDFE196-BDED-3141-9409-E027BA1D887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2772000"/>
            <a:ext cx="288000" cy="288000"/>
          </a:xfrm>
          <a:prstGeom prst="rect">
            <a:avLst/>
          </a:prstGeom>
        </p:spPr>
      </p:pic>
      <p:sp>
        <p:nvSpPr>
          <p:cNvPr id="53" name="Прямоугольник 52">
            <a:extLst>
              <a:ext uri="{FF2B5EF4-FFF2-40B4-BE49-F238E27FC236}">
                <a16:creationId xmlns:a16="http://schemas.microsoft.com/office/drawing/2014/main" id="{4021FC77-B251-3E42-BA6C-F1994A1FB0A5}"/>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2CD09D0B-D2C5-2641-8FEE-56732EEF3148}"/>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14" name="Рисунок 13" descr="http://C19E03B9ACCBFA56DC6DEDE59F81EABF.dms.sberbank.ru/C19E03B9ACCBFA56DC6DEDE59F81EABF-C84D87D17A171F6D15A801A76AF179A3-ABD1954582B367FE0B5E580EEE7824CD/1.png"/>
          <p:cNvPicPr>
            <a:picLocks/>
          </p:cNvPicPr>
          <p:nvPr userDrawn="1"/>
        </p:nvPicPr>
        <p:blipFill>
          <a:blip r:link="rId17"/>
          <a:stretch>
            <a:fillRect/>
          </a:stretch>
        </p:blipFill>
        <p:spPr>
          <a:xfrm>
            <a:off x="0" y="0"/>
            <a:ext cx="1588" cy="1588"/>
          </a:xfrm>
          <a:prstGeom prst="rect">
            <a:avLst/>
          </a:prstGeom>
        </p:spPr>
      </p:pic>
      <p:pic>
        <p:nvPicPr>
          <p:cNvPr id="15" name="Рисунок 14" descr="http://C19E03B9ACCBFA56DC6DEDE59F81EABF.dms.sberbank.ru/C19E03B9ACCBFA56DC6DEDE59F81EABF-C84D87D17A171F6D15A801A76AF179A3-ABD1954582B367FE0B5E580EEE7824CD/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3635606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7_RMG">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399BA92D-4ABE-4E4A-BB8B-D824CF0755F8}"/>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C2534959-7665-9549-891B-D8754FD4A5F3}"/>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35848C8C-DAE5-E94B-B0F3-CEA4D805FCD8}"/>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897D154F-1AEE-834D-B0A2-248344F7C9C2}"/>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328A1084-B5D7-9B4D-B50A-E6B3A731960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539FB6A1-7179-FE4F-B74B-774E3649A8CD}"/>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EA81CB6B-DE7C-1041-8C60-F4AC01D1495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5" name="Прямоугольник 64">
            <a:extLst>
              <a:ext uri="{FF2B5EF4-FFF2-40B4-BE49-F238E27FC236}">
                <a16:creationId xmlns:a16="http://schemas.microsoft.com/office/drawing/2014/main" id="{0BBC7E69-F409-864B-B9E4-EF819D25771E}"/>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CC87237E-293E-2240-875F-3255CBF7F35B}"/>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76A69FC9-CE77-DB44-A7E4-89CD403C01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0F23D643-A8CA-274F-8ABB-810E3C801430}"/>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068DADCE-137C-5646-BBDA-8A150E44C90B}"/>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C4DFC0C1-8940-B04C-B95A-83CBFC2F583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EAE2FE64-2AD6-8448-B1A0-749FA20458D3}"/>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56FF69D4-F550-6444-9997-638AC0B27B13}"/>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AEB1FFFE-365D-F642-A899-23C9326D53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4F4C5236-EF18-DF44-9925-BB4A166D6E2B}"/>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CF5706A9-78A1-9144-82AF-F2B34C2EBF88}"/>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70921371-6842-8147-8CDE-6190BF028B4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5070B045-5359-494D-9AA1-019C2F108A8F}"/>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B8156FBA-26A9-A945-9CD6-2D9AA26FB5DE}"/>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10A75F89-2361-3149-BC0E-FF2DA4B418E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400E5F07-8B12-D94C-97AF-FC8F1C3E19FF}"/>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F8F7826A-66F5-3944-AAD4-A76E1CCCD7B1}"/>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DB73DA07-D8CE-1149-9E02-A823DFD0023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51DD222B-9019-BE47-BADB-4652BC1F1EC6}"/>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9717A874-B1DF-7D43-A756-10B0FF458187}"/>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1229E5EC-2DCC-4A4E-81C2-E0E0288A46B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1F8D99E8-67F2-9943-A339-73168B5BD34A}"/>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C18F9CCA-8F6C-374F-B930-47082FBC03B1}"/>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0B92972C-1EFD-B240-8D1D-BD9B44EADB07}"/>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CC764F7C-71CC-BC49-9FFD-2BC274F3B44D}"/>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a:extLst>
              <a:ext uri="{FF2B5EF4-FFF2-40B4-BE49-F238E27FC236}">
                <a16:creationId xmlns:a16="http://schemas.microsoft.com/office/drawing/2014/main" id="{AA2E1947-0D2B-1749-88C7-EFE60CF9E81E}"/>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2" name="Рисунок 101">
            <a:extLst>
              <a:ext uri="{FF2B5EF4-FFF2-40B4-BE49-F238E27FC236}">
                <a16:creationId xmlns:a16="http://schemas.microsoft.com/office/drawing/2014/main" id="{2928D337-074F-4744-A2F9-33C66AA4405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3" name="Прямоугольник 102">
            <a:extLst>
              <a:ext uri="{FF2B5EF4-FFF2-40B4-BE49-F238E27FC236}">
                <a16:creationId xmlns:a16="http://schemas.microsoft.com/office/drawing/2014/main" id="{BF20818A-9327-B045-8D81-B23A2CE76A46}"/>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a:extLst>
              <a:ext uri="{FF2B5EF4-FFF2-40B4-BE49-F238E27FC236}">
                <a16:creationId xmlns:a16="http://schemas.microsoft.com/office/drawing/2014/main" id="{1437CB49-0ECC-F04B-B662-9A0B986AF4B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5" name="Рисунок 104">
            <a:extLst>
              <a:ext uri="{FF2B5EF4-FFF2-40B4-BE49-F238E27FC236}">
                <a16:creationId xmlns:a16="http://schemas.microsoft.com/office/drawing/2014/main" id="{F31EBA68-E793-7B4F-AB27-AE7F1F1035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8" name="Прямоугольник 107">
            <a:extLst>
              <a:ext uri="{FF2B5EF4-FFF2-40B4-BE49-F238E27FC236}">
                <a16:creationId xmlns:a16="http://schemas.microsoft.com/office/drawing/2014/main" id="{96BD6286-0548-AF4C-ADEA-5075359C1399}"/>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TextBox 108">
            <a:extLst>
              <a:ext uri="{FF2B5EF4-FFF2-40B4-BE49-F238E27FC236}">
                <a16:creationId xmlns:a16="http://schemas.microsoft.com/office/drawing/2014/main" id="{D3F6EC01-24CB-BB45-ABDB-BCB7BA5D3788}"/>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0" name="Рисунок 109">
            <a:extLst>
              <a:ext uri="{FF2B5EF4-FFF2-40B4-BE49-F238E27FC236}">
                <a16:creationId xmlns:a16="http://schemas.microsoft.com/office/drawing/2014/main" id="{266BDD3D-3D9F-984E-88BF-9B727A8DF018}"/>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1" name="Прямоугольник 110">
            <a:extLst>
              <a:ext uri="{FF2B5EF4-FFF2-40B4-BE49-F238E27FC236}">
                <a16:creationId xmlns:a16="http://schemas.microsoft.com/office/drawing/2014/main" id="{DE8615D2-9B07-724F-8E94-7E6BC6C98DEB}"/>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TextBox 111">
            <a:extLst>
              <a:ext uri="{FF2B5EF4-FFF2-40B4-BE49-F238E27FC236}">
                <a16:creationId xmlns:a16="http://schemas.microsoft.com/office/drawing/2014/main" id="{0674BE85-84DB-0D43-8E74-22D3F2892061}"/>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3" name="Рисунок 112">
            <a:extLst>
              <a:ext uri="{FF2B5EF4-FFF2-40B4-BE49-F238E27FC236}">
                <a16:creationId xmlns:a16="http://schemas.microsoft.com/office/drawing/2014/main" id="{E76F844F-5564-1345-8981-A242F2973E0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4" name="Прямоугольник 113">
            <a:extLst>
              <a:ext uri="{FF2B5EF4-FFF2-40B4-BE49-F238E27FC236}">
                <a16:creationId xmlns:a16="http://schemas.microsoft.com/office/drawing/2014/main" id="{DB9C625A-E503-9E4A-AB43-2EF34F6D846A}"/>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5" name="TextBox 114">
            <a:extLst>
              <a:ext uri="{FF2B5EF4-FFF2-40B4-BE49-F238E27FC236}">
                <a16:creationId xmlns:a16="http://schemas.microsoft.com/office/drawing/2014/main" id="{0687BB7F-1DA5-3E41-902D-693CFA51B675}"/>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7" name="Рисунок 116">
            <a:extLst>
              <a:ext uri="{FF2B5EF4-FFF2-40B4-BE49-F238E27FC236}">
                <a16:creationId xmlns:a16="http://schemas.microsoft.com/office/drawing/2014/main" id="{5E525C3D-EBBD-1441-86AA-EB024CEC95E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18" name="Прямоугольник 117">
            <a:extLst>
              <a:ext uri="{FF2B5EF4-FFF2-40B4-BE49-F238E27FC236}">
                <a16:creationId xmlns:a16="http://schemas.microsoft.com/office/drawing/2014/main" id="{6EE78AE9-3780-FC47-A744-2B9C9AFA3089}"/>
              </a:ext>
            </a:extLst>
          </p:cNvPr>
          <p:cNvSpPr/>
          <p:nvPr userDrawn="1"/>
        </p:nvSpPr>
        <p:spPr>
          <a:xfrm>
            <a:off x="0" y="3132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TextBox 118">
            <a:extLst>
              <a:ext uri="{FF2B5EF4-FFF2-40B4-BE49-F238E27FC236}">
                <a16:creationId xmlns:a16="http://schemas.microsoft.com/office/drawing/2014/main" id="{AD09A97B-2BE3-FE42-8498-EF01D31587D3}"/>
              </a:ext>
            </a:extLst>
          </p:cNvPr>
          <p:cNvSpPr txBox="1"/>
          <p:nvPr userDrawn="1"/>
        </p:nvSpPr>
        <p:spPr>
          <a:xfrm>
            <a:off x="604489" y="3232584"/>
            <a:ext cx="1439290" cy="230832"/>
          </a:xfrm>
          <a:prstGeom prst="rect">
            <a:avLst/>
          </a:prstGeom>
          <a:noFill/>
        </p:spPr>
        <p:txBody>
          <a:bodyPr wrap="square" rtlCol="0" anchor="ctr">
            <a:spAutoFit/>
          </a:bodyPr>
          <a:lstStyle/>
          <a:p>
            <a:r>
              <a:rPr lang="en-US" sz="900" b="1" dirty="0">
                <a:solidFill>
                  <a:schemeClr val="bg1"/>
                </a:solidFill>
              </a:rPr>
              <a:t>Risk Model Governance</a:t>
            </a:r>
            <a:endParaRPr lang="ru-RU" sz="900" b="1" dirty="0">
              <a:solidFill>
                <a:schemeClr val="bg1"/>
              </a:solidFill>
            </a:endParaRPr>
          </a:p>
        </p:txBody>
      </p:sp>
      <p:pic>
        <p:nvPicPr>
          <p:cNvPr id="120" name="Рисунок 119">
            <a:extLst>
              <a:ext uri="{FF2B5EF4-FFF2-40B4-BE49-F238E27FC236}">
                <a16:creationId xmlns:a16="http://schemas.microsoft.com/office/drawing/2014/main" id="{CE46A9A9-290E-BC42-9307-3B40C5B3FCC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3204000"/>
            <a:ext cx="288000" cy="288000"/>
          </a:xfrm>
          <a:prstGeom prst="rect">
            <a:avLst/>
          </a:prstGeom>
        </p:spPr>
      </p:pic>
      <p:sp>
        <p:nvSpPr>
          <p:cNvPr id="53" name="Прямоугольник 52">
            <a:extLst>
              <a:ext uri="{FF2B5EF4-FFF2-40B4-BE49-F238E27FC236}">
                <a16:creationId xmlns:a16="http://schemas.microsoft.com/office/drawing/2014/main" id="{266067B0-98C7-0C40-9B68-5FEF8CF4E4A9}"/>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EDD57E6-3614-B643-A15B-C2B609709B6F}"/>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6912604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9_Риски банковской книги">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61B071F3-E6B3-AD47-BAE4-1BBEB00D4A46}"/>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298FE323-8D2D-3D48-8036-B820C5702469}"/>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59C9967D-7B7B-CE42-9677-15C45E0B7E51}"/>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AEB9AA03-C67F-4C49-A467-C7350AE70F66}"/>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E9F901A4-D06C-5B49-A7D5-11912476F437}"/>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255E3E25-54AA-0946-9006-A5F0DB72EDC1}"/>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DDF0DAF-A7A0-9548-9A69-55ACB13BED68}"/>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3DAF813C-049E-7C4E-BA9C-3BA22F220F90}"/>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F645EB29-CF73-6F40-8C31-8ED18C2A5DFC}"/>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5ECE37BF-330B-7843-8F9E-4A439DE2F5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D3EC034A-EE51-F840-8DAB-31295FFBB307}"/>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6F859796-A85A-2C4C-8787-6B4BC22904F0}"/>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E2F73188-F50B-3B4D-A474-49B427F981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10908FF4-6CF8-7140-A39D-EE986E311588}"/>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54DFC96C-407F-6B46-8B7B-612D03252815}"/>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7787A5A7-6B17-0D41-88C9-ECBED0EFD8C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FC2D9986-7196-6F4A-94E5-08ACDF49AC30}"/>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AE8AEDD7-63D2-944F-9693-6984D9E67FB8}"/>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E5635579-B3E2-E84A-8813-C38A647401A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9E8A4140-4E20-0F4B-86D3-BF98DC0322CE}"/>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36C20C6E-CE21-544D-AC18-02C272A1CB81}"/>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7525EA5B-BA25-8C4E-8381-39D1B672F0C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80" name="Прямоугольник 79">
            <a:extLst>
              <a:ext uri="{FF2B5EF4-FFF2-40B4-BE49-F238E27FC236}">
                <a16:creationId xmlns:a16="http://schemas.microsoft.com/office/drawing/2014/main" id="{269F2883-6620-A04F-B070-B3E3F2B5368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1DCB1731-C13F-044B-BC0A-FC73796641A2}"/>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FA685393-470B-E243-AC88-A89359FE2E6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6D012497-03A2-FA4D-AC60-F34CAC9A83F3}"/>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20BE37FC-D144-F845-BAEF-F17E2DB59E1F}"/>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99E12506-A0D4-DD4F-80BB-36E2056F79D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6EDA0061-54E4-6147-9FAD-70B1F14DF0EE}"/>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632DC11B-85E8-D346-B0E3-F490FE2499FA}"/>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1E07DEB1-4527-5A49-9127-4F8EB6658E6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7CC83E88-7784-524D-8522-22CEAFA0A234}"/>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5CA7542D-6FEA-0341-874B-50898F2B300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2D2798E8-1A91-1E42-9B4D-8F35FF4D986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C3230ED5-8618-434F-A316-9A6AB636D05E}"/>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6EB954CB-4F05-D440-8BD0-5939F7C996D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439925EA-EA35-8D4F-9404-3D09E9F44B6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8293CB9F-6534-D04B-8F89-385009CF4941}"/>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6DB5FFA6-B31E-A64A-BD4F-574F388CF8B0}"/>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CB95C2AE-4550-4C4B-89CD-4FE06835C10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C9B623ED-4908-EE48-86D7-F15BAB8A986C}"/>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9303BDFE-F0E4-9544-B95B-1A177FB903EC}"/>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4A49ABF8-3FD3-684A-84DE-33B5A5E8CD5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A1EA0194-D586-EC4F-B7B7-849E4E4018C3}"/>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B9E07F0B-4DE8-E04E-B243-5D80B447F014}"/>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F8ED6556-3035-FF4F-903B-C7FF124ABC9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6" name="Прямоугольник 135">
            <a:extLst>
              <a:ext uri="{FF2B5EF4-FFF2-40B4-BE49-F238E27FC236}">
                <a16:creationId xmlns:a16="http://schemas.microsoft.com/office/drawing/2014/main" id="{D8B42A99-9082-7442-A2A4-B0776AB9F6BE}"/>
              </a:ext>
            </a:extLst>
          </p:cNvPr>
          <p:cNvSpPr/>
          <p:nvPr userDrawn="1"/>
        </p:nvSpPr>
        <p:spPr>
          <a:xfrm>
            <a:off x="0" y="3564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TextBox 136">
            <a:extLst>
              <a:ext uri="{FF2B5EF4-FFF2-40B4-BE49-F238E27FC236}">
                <a16:creationId xmlns:a16="http://schemas.microsoft.com/office/drawing/2014/main" id="{AD0AD8B4-7729-A34A-A1C4-DD9CD2637F9D}"/>
              </a:ext>
            </a:extLst>
          </p:cNvPr>
          <p:cNvSpPr txBox="1"/>
          <p:nvPr userDrawn="1"/>
        </p:nvSpPr>
        <p:spPr>
          <a:xfrm>
            <a:off x="604489" y="3664584"/>
            <a:ext cx="1439290" cy="230832"/>
          </a:xfrm>
          <a:prstGeom prst="rect">
            <a:avLst/>
          </a:prstGeom>
          <a:noFill/>
        </p:spPr>
        <p:txBody>
          <a:bodyPr wrap="square" rtlCol="0" anchor="ctr">
            <a:spAutoFit/>
          </a:bodyPr>
          <a:lstStyle/>
          <a:p>
            <a:r>
              <a:rPr lang="ru-RU" sz="900" b="1" dirty="0">
                <a:solidFill>
                  <a:schemeClr val="bg1"/>
                </a:solidFill>
              </a:rPr>
              <a:t>Риски банковской книги</a:t>
            </a:r>
          </a:p>
        </p:txBody>
      </p:sp>
      <p:pic>
        <p:nvPicPr>
          <p:cNvPr id="139" name="Рисунок 138">
            <a:extLst>
              <a:ext uri="{FF2B5EF4-FFF2-40B4-BE49-F238E27FC236}">
                <a16:creationId xmlns:a16="http://schemas.microsoft.com/office/drawing/2014/main" id="{0351012D-5C43-AD41-A3DB-78D00F66518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3636000"/>
            <a:ext cx="288000" cy="288000"/>
          </a:xfrm>
          <a:prstGeom prst="rect">
            <a:avLst/>
          </a:prstGeom>
        </p:spPr>
      </p:pic>
      <p:sp>
        <p:nvSpPr>
          <p:cNvPr id="53" name="Прямоугольник 52">
            <a:extLst>
              <a:ext uri="{FF2B5EF4-FFF2-40B4-BE49-F238E27FC236}">
                <a16:creationId xmlns:a16="http://schemas.microsoft.com/office/drawing/2014/main" id="{6E0E23FB-CF49-1043-A060-4E08E0B12E54}"/>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CF70038F-96A2-4948-9780-9AA95367092E}"/>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663911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0_Операционный риск">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E9C31441-7FC4-4A4B-AE01-2068FD2A6E7E}"/>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CCE1108E-E08F-6D49-9964-3B0F7493C2A1}"/>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8142E925-CA77-B544-BD9A-E1C6BB14A14B}"/>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E9EC314D-D616-5242-AE09-6D30F714ED15}"/>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DDA2D573-1833-D74D-B1E0-341F0AB846C7}"/>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25A24519-AA85-1C4D-AE4C-C4B08A73D29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A3DAB09-6C2F-0746-8876-F91EDC660B1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3AE2A4EA-E8EB-9348-A94C-3E2E9229798C}"/>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DB5A8C7F-612B-1C48-90BF-49AA6C5EB3DA}"/>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682C48FB-794F-B347-8066-A14B56E96B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8393DD1D-E51D-574D-A6EF-3ACB8EB3B8C5}"/>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ACA933D7-44B0-4346-834C-21749BBF9E1C}"/>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F2FBF4CE-A550-0A4C-933D-28D6FAA54D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303CF636-4B75-7E41-8078-D84C0763D1AD}"/>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26344617-29E4-8E43-9D91-FA352AC6BAA4}"/>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9E74D18B-7351-FF4A-928E-3BB108009CF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4B864E8E-E913-C245-AE55-6D29E2ECD823}"/>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189EB07B-8D96-A04C-853B-BF94A15BF7FD}"/>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259D71A1-692C-854D-AB6F-E9AB3C0E79C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F74DE3F5-588D-3B47-9673-90E75D55A6CD}"/>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A6F93427-5A6D-514A-BB06-5D3D0AB404E9}"/>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B3E49339-BD5C-284F-8969-79024C6F77F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DB8D2CC8-FA76-FE42-B334-0430A7292D4D}"/>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58EE1E99-AE7D-344E-BBEB-974669F2E605}"/>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FE8FA1EC-C60B-1B47-96EA-BCE7E03BBB5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3" name="Прямоугольник 82">
            <a:extLst>
              <a:ext uri="{FF2B5EF4-FFF2-40B4-BE49-F238E27FC236}">
                <a16:creationId xmlns:a16="http://schemas.microsoft.com/office/drawing/2014/main" id="{9E8653EA-46BE-5C4B-8CD7-497306B2A12D}"/>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88AF99F8-430E-7A43-9791-9E06C324FD64}"/>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1088FF95-C4CC-6E4C-89DC-E78C0C6C494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F8288506-A838-5749-80F0-6D577AFE2895}"/>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FC7182FB-A685-8448-B0C1-C6B991C7DAF4}"/>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4B82E4B4-06F8-EC4F-B91B-A3EF5A45DD7F}"/>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3BED6FCD-AED3-7347-BAC8-7D7E331CF0D8}"/>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9B608CB1-BD58-F349-9A4D-353BB4852B7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40AF5F82-FAB8-624F-B094-54898C888D4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C4D1CBA8-BA60-C44C-9E84-87BF102D5A75}"/>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DB0AD7E1-43EA-4642-9A0A-8F7230BE6EE4}"/>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C231BD2E-5D40-E14A-BFB5-BBF169E22C8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0DD66B27-C38C-9C40-89D3-8758745FB387}"/>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0BFC4597-AEB9-B843-88D6-C28DC570D5A6}"/>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24F228E7-7490-A949-B3CD-587E93BC5C8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D0F91B22-2C86-2245-B463-396CF9BA9F83}"/>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B5556E0B-E6CA-AB45-939A-FA68DDE03391}"/>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274CDDEE-AF1D-264F-8DFF-43651BACFEB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792337D8-3D1E-1C4D-8AF1-9D9CC533ED7F}"/>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9C742A40-08FD-544E-9D77-034AA3C66F00}"/>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A2BE3565-03C2-B743-97E6-79420425830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57" name="Прямоугольник 156">
            <a:extLst>
              <a:ext uri="{FF2B5EF4-FFF2-40B4-BE49-F238E27FC236}">
                <a16:creationId xmlns:a16="http://schemas.microsoft.com/office/drawing/2014/main" id="{6B17A399-05CC-B345-B826-6997E367192F}"/>
              </a:ext>
            </a:extLst>
          </p:cNvPr>
          <p:cNvSpPr/>
          <p:nvPr userDrawn="1"/>
        </p:nvSpPr>
        <p:spPr>
          <a:xfrm>
            <a:off x="0" y="3996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TextBox 165">
            <a:extLst>
              <a:ext uri="{FF2B5EF4-FFF2-40B4-BE49-F238E27FC236}">
                <a16:creationId xmlns:a16="http://schemas.microsoft.com/office/drawing/2014/main" id="{99660414-4303-B54D-A661-2504F446609B}"/>
              </a:ext>
            </a:extLst>
          </p:cNvPr>
          <p:cNvSpPr txBox="1"/>
          <p:nvPr userDrawn="1"/>
        </p:nvSpPr>
        <p:spPr>
          <a:xfrm>
            <a:off x="604489" y="4096584"/>
            <a:ext cx="1439290" cy="230832"/>
          </a:xfrm>
          <a:prstGeom prst="rect">
            <a:avLst/>
          </a:prstGeom>
          <a:noFill/>
        </p:spPr>
        <p:txBody>
          <a:bodyPr wrap="square" rtlCol="0" anchor="ctr">
            <a:spAutoFit/>
          </a:bodyPr>
          <a:lstStyle/>
          <a:p>
            <a:r>
              <a:rPr lang="en-US" sz="900" b="1" dirty="0" err="1">
                <a:solidFill>
                  <a:schemeClr val="bg1"/>
                </a:solidFill>
              </a:rPr>
              <a:t>Опер</a:t>
            </a:r>
            <a:r>
              <a:rPr lang="ru-RU" sz="900" b="1" dirty="0" err="1">
                <a:solidFill>
                  <a:schemeClr val="bg1"/>
                </a:solidFill>
              </a:rPr>
              <a:t>ационный</a:t>
            </a:r>
            <a:r>
              <a:rPr lang="ru-RU" sz="900" b="1" dirty="0">
                <a:solidFill>
                  <a:schemeClr val="bg1"/>
                </a:solidFill>
              </a:rPr>
              <a:t> риск</a:t>
            </a:r>
          </a:p>
        </p:txBody>
      </p:sp>
      <p:pic>
        <p:nvPicPr>
          <p:cNvPr id="167" name="Рисунок 166">
            <a:extLst>
              <a:ext uri="{FF2B5EF4-FFF2-40B4-BE49-F238E27FC236}">
                <a16:creationId xmlns:a16="http://schemas.microsoft.com/office/drawing/2014/main" id="{B4BD463B-56FD-034E-9BEF-13D9992666D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4068000"/>
            <a:ext cx="288000" cy="288000"/>
          </a:xfrm>
          <a:prstGeom prst="rect">
            <a:avLst/>
          </a:prstGeom>
        </p:spPr>
      </p:pic>
      <p:sp>
        <p:nvSpPr>
          <p:cNvPr id="53" name="Прямоугольник 52">
            <a:extLst>
              <a:ext uri="{FF2B5EF4-FFF2-40B4-BE49-F238E27FC236}">
                <a16:creationId xmlns:a16="http://schemas.microsoft.com/office/drawing/2014/main" id="{AEA645F3-476C-BF45-88FF-38737F83D39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899A8571-728B-6F4E-8C6A-B780FEBB36F2}"/>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357717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1_Технориск">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606A5973-E1FB-6343-B2A2-9B3904BF53AC}"/>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3783C100-F621-8448-98BD-5341ADDE5A55}"/>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E4314CFC-57E4-4246-9985-B70F31865B02}"/>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05ACD35C-BFE5-3045-882F-4621C05CC5B3}"/>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C88ACBE3-625F-024E-9F3F-5C538608A190}"/>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35F08ED0-6400-404C-9BC7-CD726669A5D5}"/>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06BF326A-6920-0642-BD58-09D12855C5E4}"/>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413A3CE1-53AA-5B44-A0D9-15C752FBB20D}"/>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C84B67EC-B010-AF40-83A8-749BB371B797}"/>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F4DEA0AF-238F-5D40-93D9-F6D1E3989F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DD73986E-CD06-BD4B-9B31-465154285DB8}"/>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654BE9EB-78C4-4141-AA87-F04DFF1B4766}"/>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5225E38B-42E8-A04B-93FF-3701BD280E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3811E934-E170-D84B-AFFB-85A1C9694BAD}"/>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B9725CDF-46D1-2C4E-8BC2-2580850134F3}"/>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56EC3407-22ED-584B-ABC6-03FD2A4C76A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D803334C-EC96-6D41-81AD-F5B3F3CAE47E}"/>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FDE3FC6E-5E00-1740-A9D4-20D7E031F003}"/>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DABBFE6B-8903-3543-A03A-97123655F65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7" name="Прямоугольник 76">
            <a:extLst>
              <a:ext uri="{FF2B5EF4-FFF2-40B4-BE49-F238E27FC236}">
                <a16:creationId xmlns:a16="http://schemas.microsoft.com/office/drawing/2014/main" id="{DAF8D8B7-D595-A441-8800-9AC0A107C344}"/>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225A1654-BE40-2F46-A578-B38DA54B05D1}"/>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F1C1DF63-9D29-4148-84DD-276A9780388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E80A66D1-FF98-EA41-A4DA-8C1FCE9969E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3B851A89-FE61-3941-95CF-79C4B0E2C391}"/>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0E9E1BC3-F18C-0547-BC6F-F156910E992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5B7E63ED-6809-854D-8906-30E32AAAC713}"/>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245E8007-A280-D741-84E9-202C006BCD7F}"/>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37B7EDBF-3A03-064F-B466-00C5CB0EA77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5B623FB5-340A-D043-ABBF-C042885296AC}"/>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92522FE4-E6A2-9549-B762-8BD9E3C1ADF4}"/>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03480538-E58F-B040-BA72-06E3C9D018B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8AF3D0ED-3608-B845-89B0-E519D96B52FF}"/>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3F086E6D-9CEF-1943-8EB6-CDCAE5FD1831}"/>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287D5406-49DF-0D44-A60E-D2B1A041EFF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20454DE3-5170-BD46-84BC-F925DA91F6AA}"/>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8D772069-8FAA-CF44-9637-531A4CA86193}"/>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7EF417D8-5308-DB41-80EE-42E916B88F0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E8F3EF92-DFF3-114A-BA1C-E62268579C47}"/>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EA3D4D4C-E81E-8D4C-86CD-30EDB288119D}"/>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A727FACD-30C0-6C4C-AB05-FF6AFACFAE8A}"/>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BC3D4A6E-D280-974E-93AB-07A1AC50F334}"/>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DB48D890-2B25-2740-81DF-206167B01EE7}"/>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38B9FAFE-19BB-C54D-A53E-2772D4C39E6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79E6275C-A566-494A-8983-922944CCF1DA}"/>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C40314CC-CA7E-9342-9A89-128A9BD55987}"/>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A6ED333C-DED5-A44B-B54B-8D1BDE37910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33" name="Прямоугольник 132">
            <a:extLst>
              <a:ext uri="{FF2B5EF4-FFF2-40B4-BE49-F238E27FC236}">
                <a16:creationId xmlns:a16="http://schemas.microsoft.com/office/drawing/2014/main" id="{8698AEE8-07F5-AD46-A1BF-207727E18E2F}"/>
              </a:ext>
            </a:extLst>
          </p:cNvPr>
          <p:cNvSpPr/>
          <p:nvPr userDrawn="1"/>
        </p:nvSpPr>
        <p:spPr>
          <a:xfrm>
            <a:off x="0" y="4428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4" name="TextBox 133">
            <a:extLst>
              <a:ext uri="{FF2B5EF4-FFF2-40B4-BE49-F238E27FC236}">
                <a16:creationId xmlns:a16="http://schemas.microsoft.com/office/drawing/2014/main" id="{2464FA7F-5C35-B844-9D28-BD3466BF6760}"/>
              </a:ext>
            </a:extLst>
          </p:cNvPr>
          <p:cNvSpPr txBox="1"/>
          <p:nvPr userDrawn="1"/>
        </p:nvSpPr>
        <p:spPr>
          <a:xfrm>
            <a:off x="604489" y="4528584"/>
            <a:ext cx="1439290" cy="230832"/>
          </a:xfrm>
          <a:prstGeom prst="rect">
            <a:avLst/>
          </a:prstGeom>
          <a:noFill/>
        </p:spPr>
        <p:txBody>
          <a:bodyPr wrap="square" rtlCol="0" anchor="ctr">
            <a:spAutoFit/>
          </a:bodyPr>
          <a:lstStyle/>
          <a:p>
            <a:r>
              <a:rPr lang="ru-RU" sz="900" b="1" dirty="0" err="1">
                <a:solidFill>
                  <a:schemeClr val="bg1"/>
                </a:solidFill>
              </a:rPr>
              <a:t>Технориск</a:t>
            </a:r>
            <a:endParaRPr lang="ru-RU" sz="900" b="1" dirty="0">
              <a:solidFill>
                <a:schemeClr val="bg1"/>
              </a:solidFill>
            </a:endParaRPr>
          </a:p>
        </p:txBody>
      </p:sp>
      <p:pic>
        <p:nvPicPr>
          <p:cNvPr id="135" name="Рисунок 134">
            <a:extLst>
              <a:ext uri="{FF2B5EF4-FFF2-40B4-BE49-F238E27FC236}">
                <a16:creationId xmlns:a16="http://schemas.microsoft.com/office/drawing/2014/main" id="{BBB5565E-948E-104F-9606-42DC805C28E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4500000"/>
            <a:ext cx="288000" cy="288000"/>
          </a:xfrm>
          <a:prstGeom prst="rect">
            <a:avLst/>
          </a:prstGeom>
        </p:spPr>
      </p:pic>
      <p:sp>
        <p:nvSpPr>
          <p:cNvPr id="53" name="Прямоугольник 52">
            <a:extLst>
              <a:ext uri="{FF2B5EF4-FFF2-40B4-BE49-F238E27FC236}">
                <a16:creationId xmlns:a16="http://schemas.microsoft.com/office/drawing/2014/main" id="{342174A1-8970-704E-AD85-5C0128E7287A}"/>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90D481EC-C8E6-FC4B-9B29-8D5AB85A65E7}"/>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7360100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2_Пруденциальный офис">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00F14878-52FE-C14C-B62D-1C8B104F7D17}"/>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0A92D1BC-D859-EE4F-8EFD-E6F935877EE7}"/>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66867703-5CDC-7045-B3A4-926899885122}"/>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715FB74A-1322-0946-BE67-289FE6E3BF5E}"/>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699922F4-567E-2C42-ACDD-CF227D632495}"/>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7C69FE4C-A692-4A46-B897-792F396A8BB0}"/>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3944FB49-B898-B54B-998D-4D1237295EF7}"/>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074EECD0-60F2-D848-9D33-BD1387274114}"/>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E7F20629-0A4E-1944-A45F-E354C5F637B5}"/>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E9EEB63A-2D1B-2947-9372-8F0D5277AF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12AA23C8-EFB5-B944-932B-1707D59EFCA8}"/>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79F48A4A-69A2-2E4F-A3F6-7AE740E2ACF4}"/>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8F2875DB-4C57-984C-AE3E-C5A6B1C495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A2CD7F1A-5C4E-0D4B-9D64-6DA00F14177F}"/>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C090EB19-8E89-0346-8219-A7A6EBDD8A67}"/>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4C9AA5DB-4ED7-4444-982F-082B209C6EB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5B7492B3-F681-C142-ADBB-0ACEE3AF2F1A}"/>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EA9023BB-21EF-984B-8D1A-CB659AE7EB49}"/>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BAD440AD-F090-4548-9DB3-1F451AD4F5B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576B02BE-49AB-DF4B-A91F-95AA0CF289D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1CA1965D-B47A-1D47-BE90-20187E7D0785}"/>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A690137-03A6-8D4C-9E66-6F0CEBBF101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D512B2A4-AEF6-BF40-83EF-75BDBAD34B62}"/>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A3F5B022-42D3-E349-8EDD-E4AA4337D641}"/>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5D658C24-C274-DB42-9759-0EFE513484E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B934A77C-6E45-C344-831C-A1CAC0E6FD9E}"/>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8F3497B0-B6C5-1F4D-9972-F2292CFFDF42}"/>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CBC08DF6-A81B-C64F-8AC9-0BCE3CA5EDD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607209A4-848B-2048-94EF-A51D1AA1C2EF}"/>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73D86FF9-BBA4-954E-B9A9-7500D3BAE92E}"/>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9598EDA3-86DB-1546-BD7F-47527609049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9" name="Прямоугольник 88">
            <a:extLst>
              <a:ext uri="{FF2B5EF4-FFF2-40B4-BE49-F238E27FC236}">
                <a16:creationId xmlns:a16="http://schemas.microsoft.com/office/drawing/2014/main" id="{88095419-E4A8-D64D-B040-C1DF495067F5}"/>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4DAAF373-634A-B947-B3E1-5CEBF04C1BD5}"/>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4E69148E-D662-5243-AC7A-FA4A26BE2B7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8E6F6527-41D6-5842-8A44-5ED022DCDDAF}"/>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8A7636A2-37F5-CB41-81A7-B84941710A80}"/>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940D1CDE-4F3C-B749-A823-EFE7727AF51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65E8F1D7-6635-1A43-B0AB-C23B41D2210E}"/>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0DE0CAF8-8D5D-6747-9943-47E75104E8D8}"/>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0DFC8A2B-7A95-3046-AD90-BD67427DFC1B}"/>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3" name="Прямоугольник 112">
            <a:extLst>
              <a:ext uri="{FF2B5EF4-FFF2-40B4-BE49-F238E27FC236}">
                <a16:creationId xmlns:a16="http://schemas.microsoft.com/office/drawing/2014/main" id="{2DDC1DB2-1DB4-D540-8642-4377F7AD71EB}"/>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E37454C2-69EB-834E-BC98-61EBE73D014E}"/>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5" name="Рисунок 114">
            <a:extLst>
              <a:ext uri="{FF2B5EF4-FFF2-40B4-BE49-F238E27FC236}">
                <a16:creationId xmlns:a16="http://schemas.microsoft.com/office/drawing/2014/main" id="{6D125400-1525-BF40-99F6-9F5F1C32022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6" name="Прямоугольник 115">
            <a:extLst>
              <a:ext uri="{FF2B5EF4-FFF2-40B4-BE49-F238E27FC236}">
                <a16:creationId xmlns:a16="http://schemas.microsoft.com/office/drawing/2014/main" id="{19201046-CAFC-7045-A66E-FFE9F10B8956}"/>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99F22089-BBD0-4746-A275-61D5328DEDDC}"/>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F113337D-7B5E-A34D-A1DC-082DDDD5DD2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77" name="Прямоугольник 176">
            <a:extLst>
              <a:ext uri="{FF2B5EF4-FFF2-40B4-BE49-F238E27FC236}">
                <a16:creationId xmlns:a16="http://schemas.microsoft.com/office/drawing/2014/main" id="{781C25FF-34AA-9841-8B34-16E32D5BB5D4}"/>
              </a:ext>
            </a:extLst>
          </p:cNvPr>
          <p:cNvSpPr/>
          <p:nvPr userDrawn="1"/>
        </p:nvSpPr>
        <p:spPr>
          <a:xfrm>
            <a:off x="0" y="4860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8" name="TextBox 177">
            <a:extLst>
              <a:ext uri="{FF2B5EF4-FFF2-40B4-BE49-F238E27FC236}">
                <a16:creationId xmlns:a16="http://schemas.microsoft.com/office/drawing/2014/main" id="{221BAAC2-B73A-854C-8E71-157064C02D52}"/>
              </a:ext>
            </a:extLst>
          </p:cNvPr>
          <p:cNvSpPr txBox="1"/>
          <p:nvPr userDrawn="1"/>
        </p:nvSpPr>
        <p:spPr>
          <a:xfrm>
            <a:off x="604489" y="4960584"/>
            <a:ext cx="1439290" cy="230832"/>
          </a:xfrm>
          <a:prstGeom prst="rect">
            <a:avLst/>
          </a:prstGeom>
          <a:noFill/>
        </p:spPr>
        <p:txBody>
          <a:bodyPr wrap="square" rtlCol="0" anchor="ctr">
            <a:spAutoFit/>
          </a:bodyPr>
          <a:lstStyle/>
          <a:p>
            <a:r>
              <a:rPr lang="ru-RU" sz="900" b="1" dirty="0">
                <a:solidFill>
                  <a:schemeClr val="bg1"/>
                </a:solidFill>
              </a:rPr>
              <a:t>Пруденциальный офис</a:t>
            </a:r>
          </a:p>
        </p:txBody>
      </p:sp>
      <p:pic>
        <p:nvPicPr>
          <p:cNvPr id="179" name="Рисунок 178">
            <a:extLst>
              <a:ext uri="{FF2B5EF4-FFF2-40B4-BE49-F238E27FC236}">
                <a16:creationId xmlns:a16="http://schemas.microsoft.com/office/drawing/2014/main" id="{A811AA2B-B0DE-1C40-A616-F8143864F4ED}"/>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71523" y="4932000"/>
            <a:ext cx="288000" cy="288000"/>
          </a:xfrm>
          <a:prstGeom prst="rect">
            <a:avLst/>
          </a:prstGeom>
        </p:spPr>
      </p:pic>
      <p:sp>
        <p:nvSpPr>
          <p:cNvPr id="53" name="Прямоугольник 52">
            <a:extLst>
              <a:ext uri="{FF2B5EF4-FFF2-40B4-BE49-F238E27FC236}">
                <a16:creationId xmlns:a16="http://schemas.microsoft.com/office/drawing/2014/main" id="{E8534B8E-5B96-DE4E-BBE2-65CBE8F6DD7C}"/>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E42ABF7C-14D2-C34E-8DBC-9837177C3A5D}"/>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1475571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727696" y="6126266"/>
            <a:ext cx="521496" cy="365125"/>
          </a:xfrm>
          <a:prstGeom prst="rect">
            <a:avLst/>
          </a:prstGeom>
        </p:spPr>
        <p:txBody>
          <a:bodyPr/>
          <a:lstStyle/>
          <a:p>
            <a:fld id="{054C8753-49EE-4AA4-B7F7-004F2534EA1E}" type="slidenum">
              <a:rPr lang="ru-RU" smtClean="0"/>
              <a:pPr/>
              <a:t>‹#›</a:t>
            </a:fld>
            <a:endParaRPr lang="ru-RU" dirty="0"/>
          </a:p>
        </p:txBody>
      </p:sp>
      <p:pic>
        <p:nvPicPr>
          <p:cNvPr id="3" name="Рисунок 2" descr="http://93A7C4B339CCDD211E158032049A3A49.dms.sberbank.ru/93A7C4B339CCDD211E158032049A3A49-048609E64F524779FACC06A290525D57-028113238EC6D8AC5E862ACF66077798/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3782990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3_ИТ-внедрения">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DDFFA306-4E15-E949-9709-F8153EE88F42}"/>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84988645-5DB7-DE46-AA2C-D6394E2333C6}"/>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1DACB476-9A9C-CE43-AAA2-1C3E85359649}"/>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3204DC8C-00D6-CC4B-A90F-B012B8D42D31}"/>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A5BD6F3C-8579-9A4F-97F1-221D0CC58B01}"/>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F76CE5E0-D155-3142-82A9-31F639B10BE2}"/>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9AC2FCB7-455D-3846-AF00-6309D169CDEB}"/>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9E87F866-470E-C145-8842-311DD7F7B35F}"/>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5C7FB279-F2D3-714E-92ED-F0026C26782C}"/>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32E4F3A8-C78F-1048-8D1F-92684DD8BF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3EABC97C-9CA4-8E45-81FE-30AD7798833D}"/>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ED815AFE-15DA-324F-ADD8-E2339785B335}"/>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1B65C54A-16FA-FE4B-95D2-203E345C1B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1086753F-AFC5-FC4E-92BC-786E7B3F4B79}"/>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B86FA67C-29F4-604E-8A62-5D634E81B9DE}"/>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A2C03665-9F07-7644-86E8-F2F1D9EC220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7579A64F-3789-7644-BF39-7666B0F9017C}"/>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F252FDBC-7306-B944-9A3A-6B1EC16C21DA}"/>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55B5BA8A-6484-194C-AE62-FDDAFE2F13C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3BF7AAB1-4487-A640-8100-04A90A7FBCED}"/>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F9EE6884-3EF7-7D49-A06B-796FD72261B0}"/>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E47ECFC8-1380-4044-89EB-F729E5ED6AD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5E0368B5-7EC1-9441-B9DA-57F07877F1FA}"/>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D233AE29-F3C8-B346-BEA2-1292D0F9D499}"/>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B36C9A63-1EE0-1442-A27C-73DC0FE2A26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D5F8CEF5-E90A-6446-B143-4CBE695E90E5}"/>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11AA4665-BE6E-6544-A2E3-8ACDFA32037F}"/>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767BE6A3-B4CE-8D46-82FD-66A60F6FAC6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3303DB7D-72DB-D445-A492-293F5CF0CB60}"/>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0EC0FF97-4FB9-8F42-AC0D-77CBEFCB5F80}"/>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08C060D3-1ABB-954D-9DE4-DB091D8765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DA358D83-886A-D54D-9290-396D66205888}"/>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C27ECD3D-559B-CA45-B98E-E5DB0A983AD6}"/>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FCC4A12B-BBB2-7E4B-8C9D-3B3F9D67365A}"/>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20D4FFB4-007A-B44A-8698-D43D037B3515}"/>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TextBox 99">
            <a:extLst>
              <a:ext uri="{FF2B5EF4-FFF2-40B4-BE49-F238E27FC236}">
                <a16:creationId xmlns:a16="http://schemas.microsoft.com/office/drawing/2014/main" id="{879D4E54-1AAB-F842-84E1-7B3E1BCF8A89}"/>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1" name="Рисунок 100">
            <a:extLst>
              <a:ext uri="{FF2B5EF4-FFF2-40B4-BE49-F238E27FC236}">
                <a16:creationId xmlns:a16="http://schemas.microsoft.com/office/drawing/2014/main" id="{9F6E8E67-2134-6746-9960-67133E72DEF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C7B065E1-3737-DA47-A21A-8C04F014A130}"/>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A2EB8D49-44A1-4A4F-A665-A3344CAA3365}"/>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09" name="Рисунок 108">
            <a:extLst>
              <a:ext uri="{FF2B5EF4-FFF2-40B4-BE49-F238E27FC236}">
                <a16:creationId xmlns:a16="http://schemas.microsoft.com/office/drawing/2014/main" id="{0A91E382-6A64-AB4E-BAB2-F264BD0B22C0}"/>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0" name="Прямоугольник 109">
            <a:extLst>
              <a:ext uri="{FF2B5EF4-FFF2-40B4-BE49-F238E27FC236}">
                <a16:creationId xmlns:a16="http://schemas.microsoft.com/office/drawing/2014/main" id="{D7B5DFA6-8E5D-4142-9A69-DBAB5A845C87}"/>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C05285A9-C78B-CA4F-B15E-86EC9B34D6BE}"/>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2" name="Рисунок 111">
            <a:extLst>
              <a:ext uri="{FF2B5EF4-FFF2-40B4-BE49-F238E27FC236}">
                <a16:creationId xmlns:a16="http://schemas.microsoft.com/office/drawing/2014/main" id="{E9E2D4E6-5E28-944A-A33C-6B1997C10EE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13" name="Прямоугольник 112">
            <a:extLst>
              <a:ext uri="{FF2B5EF4-FFF2-40B4-BE49-F238E27FC236}">
                <a16:creationId xmlns:a16="http://schemas.microsoft.com/office/drawing/2014/main" id="{BAB6EAD4-0B11-C842-BEB6-C727F45B5F9A}"/>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TextBox 113">
            <a:extLst>
              <a:ext uri="{FF2B5EF4-FFF2-40B4-BE49-F238E27FC236}">
                <a16:creationId xmlns:a16="http://schemas.microsoft.com/office/drawing/2014/main" id="{6884F00B-B497-4F4D-98B5-140F57BB5F00}"/>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5" name="Рисунок 114">
            <a:extLst>
              <a:ext uri="{FF2B5EF4-FFF2-40B4-BE49-F238E27FC236}">
                <a16:creationId xmlns:a16="http://schemas.microsoft.com/office/drawing/2014/main" id="{B2CFEE18-0D9B-604A-B78B-3204A7CEC07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85" name="Прямоугольник 184">
            <a:extLst>
              <a:ext uri="{FF2B5EF4-FFF2-40B4-BE49-F238E27FC236}">
                <a16:creationId xmlns:a16="http://schemas.microsoft.com/office/drawing/2014/main" id="{890AE502-6D2D-9840-AA20-BE4F59893916}"/>
              </a:ext>
            </a:extLst>
          </p:cNvPr>
          <p:cNvSpPr/>
          <p:nvPr userDrawn="1"/>
        </p:nvSpPr>
        <p:spPr>
          <a:xfrm>
            <a:off x="0" y="5292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 name="TextBox 185">
            <a:extLst>
              <a:ext uri="{FF2B5EF4-FFF2-40B4-BE49-F238E27FC236}">
                <a16:creationId xmlns:a16="http://schemas.microsoft.com/office/drawing/2014/main" id="{E20B85DD-FC8D-6241-9AA6-6C4DD4278170}"/>
              </a:ext>
            </a:extLst>
          </p:cNvPr>
          <p:cNvSpPr txBox="1"/>
          <p:nvPr userDrawn="1"/>
        </p:nvSpPr>
        <p:spPr>
          <a:xfrm>
            <a:off x="604489" y="5392584"/>
            <a:ext cx="1439290" cy="230832"/>
          </a:xfrm>
          <a:prstGeom prst="rect">
            <a:avLst/>
          </a:prstGeom>
          <a:noFill/>
        </p:spPr>
        <p:txBody>
          <a:bodyPr wrap="square" rtlCol="0" anchor="ctr">
            <a:spAutoFit/>
          </a:bodyPr>
          <a:lstStyle/>
          <a:p>
            <a:r>
              <a:rPr lang="en-US" sz="900" b="1" dirty="0">
                <a:solidFill>
                  <a:schemeClr val="bg1"/>
                </a:solidFill>
              </a:rPr>
              <a:t>IT-</a:t>
            </a:r>
            <a:r>
              <a:rPr lang="ru-RU" sz="900" b="1" dirty="0">
                <a:solidFill>
                  <a:schemeClr val="bg1"/>
                </a:solidFill>
              </a:rPr>
              <a:t>внедрения</a:t>
            </a:r>
          </a:p>
        </p:txBody>
      </p:sp>
      <p:pic>
        <p:nvPicPr>
          <p:cNvPr id="187" name="Рисунок 186">
            <a:extLst>
              <a:ext uri="{FF2B5EF4-FFF2-40B4-BE49-F238E27FC236}">
                <a16:creationId xmlns:a16="http://schemas.microsoft.com/office/drawing/2014/main" id="{58722B2D-4C96-8A4B-BB84-32A648579FA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5364000"/>
            <a:ext cx="288000" cy="288000"/>
          </a:xfrm>
          <a:prstGeom prst="rect">
            <a:avLst/>
          </a:prstGeom>
        </p:spPr>
      </p:pic>
      <p:sp>
        <p:nvSpPr>
          <p:cNvPr id="53" name="Прямоугольник 52">
            <a:extLst>
              <a:ext uri="{FF2B5EF4-FFF2-40B4-BE49-F238E27FC236}">
                <a16:creationId xmlns:a16="http://schemas.microsoft.com/office/drawing/2014/main" id="{1C0D21BB-EDFE-D944-A87E-D59C6F702564}"/>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A0850A7D-A225-724F-B822-833A0B52EF2D}"/>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7441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4_Housekeeping dashboard">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BC8E6E5D-70F2-E24E-8A30-5CA5A090B08D}"/>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F30FEF1C-CDC7-324E-9731-D4FD1762AC6F}"/>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48DA50FF-3032-8C46-87C8-0834FD4A605A}"/>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FCF68C8F-D679-ED4D-9405-6C66367F54E3}"/>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C251325C-84DA-C841-AC5D-81DC5243AD3A}"/>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9A50D578-C8D0-0245-B07C-1B4EDA98D6D2}"/>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9C44079C-4446-A748-A098-EE007009CBB7}"/>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ABC53B92-3877-E24B-9891-0C324F843531}"/>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BDCB41B9-E853-0C43-9A5E-3BCF890CE556}"/>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27B3AF6D-DA74-9B4D-8AF5-0E04E2C64B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B98B1AC4-52D0-0049-9945-FCD3B7581CC1}"/>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CBC6A984-A57C-7C45-B4DB-1312F04E3AFD}"/>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27DFA1E5-0CA2-204B-91E7-A81F44A649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487DB0E0-2302-BF49-8F24-15183E5A8FF5}"/>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931D5255-3E6C-5F46-917B-E67E45DC9CED}"/>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DC326296-C91A-2E46-AE36-E632D4C576A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015693F7-2B66-D846-8B02-D11551B94B40}"/>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B88EA959-27DF-FA4D-8C28-7DE73B48C506}"/>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2AC9A54F-C03C-D642-B560-FA7B70135B8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9794F5C4-9DCC-2D46-B91E-75A507CA2F52}"/>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6EB06C74-61BA-1744-B22E-AB27180DF331}"/>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27E936D3-0B22-4A45-9F9F-602D576606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2334DA49-7E78-7D48-A3B1-9F9AF62CF641}"/>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C261CCDE-B025-6146-811E-C20EB9ACB2D7}"/>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A3ED3DEC-7028-B541-AFF7-361A8DFF78C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CC132977-CBD0-1B40-BF2A-E6FF59AF80D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3E32EF39-2D0D-8144-869A-44EA3BD47CAC}"/>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84B360DE-1FA3-FE4F-BEB6-BDEB8C052FF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D76E6F21-3381-5A4A-9A02-6598295AC25B}"/>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360E435E-DC06-424F-9B25-03E19F2829FD}"/>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2E8DA84-EB0C-6D4E-A5D9-5F91B14FFDA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1105A2AF-8021-1342-A513-2C12297B6C85}"/>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AE4AAA0E-410A-7648-9A48-D50E20C80673}"/>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E98BDE3E-31E1-444C-8A2F-855937B59810}"/>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41AC88E8-4267-E74E-879A-49276F0FE410}"/>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988A4365-A412-FC4E-8219-20BDF9EFAF35}"/>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104" name="Рисунок 103">
            <a:extLst>
              <a:ext uri="{FF2B5EF4-FFF2-40B4-BE49-F238E27FC236}">
                <a16:creationId xmlns:a16="http://schemas.microsoft.com/office/drawing/2014/main" id="{B5434D16-DD9A-0E4D-A71E-0CF0F7394F3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105" name="Прямоугольник 104">
            <a:extLst>
              <a:ext uri="{FF2B5EF4-FFF2-40B4-BE49-F238E27FC236}">
                <a16:creationId xmlns:a16="http://schemas.microsoft.com/office/drawing/2014/main" id="{B33C1554-F6DA-2640-BC95-C93B8E6FC73B}"/>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4336B050-6CEE-5644-8EEB-ECAA229171DD}"/>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9" name="Рисунок 108">
            <a:extLst>
              <a:ext uri="{FF2B5EF4-FFF2-40B4-BE49-F238E27FC236}">
                <a16:creationId xmlns:a16="http://schemas.microsoft.com/office/drawing/2014/main" id="{B96BF871-A2DF-CE41-A42E-6BEC4483A4C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10" name="Прямоугольник 109">
            <a:extLst>
              <a:ext uri="{FF2B5EF4-FFF2-40B4-BE49-F238E27FC236}">
                <a16:creationId xmlns:a16="http://schemas.microsoft.com/office/drawing/2014/main" id="{3806C03E-9B04-5F41-BDCC-993EC18DF832}"/>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DFFE2BCB-A6B6-6247-8A04-6AE4A1B87345}"/>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12" name="Рисунок 111">
            <a:extLst>
              <a:ext uri="{FF2B5EF4-FFF2-40B4-BE49-F238E27FC236}">
                <a16:creationId xmlns:a16="http://schemas.microsoft.com/office/drawing/2014/main" id="{4F12502A-2D47-464D-BF73-F9DA9746347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6" name="Прямоугольник 115">
            <a:extLst>
              <a:ext uri="{FF2B5EF4-FFF2-40B4-BE49-F238E27FC236}">
                <a16:creationId xmlns:a16="http://schemas.microsoft.com/office/drawing/2014/main" id="{D356A863-8ED0-104C-A979-011ADC9CA5F7}"/>
              </a:ext>
            </a:extLst>
          </p:cNvPr>
          <p:cNvSpPr/>
          <p:nvPr userDrawn="1"/>
        </p:nvSpPr>
        <p:spPr>
          <a:xfrm>
            <a:off x="0" y="615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TextBox 116">
            <a:extLst>
              <a:ext uri="{FF2B5EF4-FFF2-40B4-BE49-F238E27FC236}">
                <a16:creationId xmlns:a16="http://schemas.microsoft.com/office/drawing/2014/main" id="{E84BD71D-6511-D649-B681-40BF6DC15B69}"/>
              </a:ext>
            </a:extLst>
          </p:cNvPr>
          <p:cNvSpPr txBox="1"/>
          <p:nvPr userDrawn="1"/>
        </p:nvSpPr>
        <p:spPr>
          <a:xfrm>
            <a:off x="604489" y="6256584"/>
            <a:ext cx="1439290" cy="230832"/>
          </a:xfrm>
          <a:prstGeom prst="rect">
            <a:avLst/>
          </a:prstGeom>
          <a:noFill/>
        </p:spPr>
        <p:txBody>
          <a:bodyPr wrap="square" rtlCol="0" anchor="ctr">
            <a:spAutoFit/>
          </a:bodyPr>
          <a:lstStyle/>
          <a:p>
            <a:r>
              <a:rPr lang="ru-RU" sz="900" dirty="0">
                <a:solidFill>
                  <a:schemeClr val="bg2"/>
                </a:solidFill>
              </a:rPr>
              <a:t>Дополнительно</a:t>
            </a:r>
          </a:p>
        </p:txBody>
      </p:sp>
      <p:pic>
        <p:nvPicPr>
          <p:cNvPr id="118" name="Рисунок 117">
            <a:extLst>
              <a:ext uri="{FF2B5EF4-FFF2-40B4-BE49-F238E27FC236}">
                <a16:creationId xmlns:a16="http://schemas.microsoft.com/office/drawing/2014/main" id="{B801D65F-1EDC-3F4F-83D0-786DC17DA30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6228000"/>
            <a:ext cx="288000" cy="288000"/>
          </a:xfrm>
          <a:prstGeom prst="rect">
            <a:avLst/>
          </a:prstGeom>
        </p:spPr>
      </p:pic>
      <p:sp>
        <p:nvSpPr>
          <p:cNvPr id="189" name="Прямоугольник 188">
            <a:extLst>
              <a:ext uri="{FF2B5EF4-FFF2-40B4-BE49-F238E27FC236}">
                <a16:creationId xmlns:a16="http://schemas.microsoft.com/office/drawing/2014/main" id="{8AE3B7E6-3007-2941-81A3-21BDEB2EC6B9}"/>
              </a:ext>
            </a:extLst>
          </p:cNvPr>
          <p:cNvSpPr/>
          <p:nvPr userDrawn="1"/>
        </p:nvSpPr>
        <p:spPr>
          <a:xfrm>
            <a:off x="0" y="5724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0" name="TextBox 189">
            <a:extLst>
              <a:ext uri="{FF2B5EF4-FFF2-40B4-BE49-F238E27FC236}">
                <a16:creationId xmlns:a16="http://schemas.microsoft.com/office/drawing/2014/main" id="{70010455-FBAE-194A-B4A7-9E0159C29FC4}"/>
              </a:ext>
            </a:extLst>
          </p:cNvPr>
          <p:cNvSpPr txBox="1"/>
          <p:nvPr userDrawn="1"/>
        </p:nvSpPr>
        <p:spPr>
          <a:xfrm>
            <a:off x="604489" y="5824584"/>
            <a:ext cx="1439290" cy="230832"/>
          </a:xfrm>
          <a:prstGeom prst="rect">
            <a:avLst/>
          </a:prstGeom>
          <a:noFill/>
        </p:spPr>
        <p:txBody>
          <a:bodyPr wrap="square" rtlCol="0" anchor="ctr">
            <a:spAutoFit/>
          </a:bodyPr>
          <a:lstStyle/>
          <a:p>
            <a:r>
              <a:rPr lang="en-US" sz="900" b="1" dirty="0">
                <a:solidFill>
                  <a:schemeClr val="bg1"/>
                </a:solidFill>
              </a:rPr>
              <a:t>Housekeeping dashboard</a:t>
            </a:r>
            <a:endParaRPr lang="ru-RU" sz="900" b="1" dirty="0">
              <a:solidFill>
                <a:schemeClr val="bg1"/>
              </a:solidFill>
            </a:endParaRPr>
          </a:p>
        </p:txBody>
      </p:sp>
      <p:pic>
        <p:nvPicPr>
          <p:cNvPr id="191" name="Рисунок 190">
            <a:extLst>
              <a:ext uri="{FF2B5EF4-FFF2-40B4-BE49-F238E27FC236}">
                <a16:creationId xmlns:a16="http://schemas.microsoft.com/office/drawing/2014/main" id="{56B9C68B-7BB9-884D-BEDC-D92335D8281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5796000"/>
            <a:ext cx="288000" cy="288000"/>
          </a:xfrm>
          <a:prstGeom prst="rect">
            <a:avLst/>
          </a:prstGeom>
        </p:spPr>
      </p:pic>
      <p:sp>
        <p:nvSpPr>
          <p:cNvPr id="53" name="Прямоугольник 52">
            <a:extLst>
              <a:ext uri="{FF2B5EF4-FFF2-40B4-BE49-F238E27FC236}">
                <a16:creationId xmlns:a16="http://schemas.microsoft.com/office/drawing/2014/main" id="{25D879A6-CBDA-ED4B-86CF-803AFB23ED49}"/>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F0A6CCB5-6DB2-C741-905E-C8246E9FB6BF}"/>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5" name="Рисунок 4"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6" name="Рисунок 5"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7" name="Рисунок 6"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2901880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5_Дополнительно">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D8782B54-09F5-FF48-9B91-5AF0B81A52BB}"/>
              </a:ext>
            </a:extLst>
          </p:cNvPr>
          <p:cNvSpPr/>
          <p:nvPr userDrawn="1"/>
        </p:nvSpPr>
        <p:spPr>
          <a:xfrm>
            <a:off x="2135560" y="1"/>
            <a:ext cx="10067198"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itle 1">
            <a:extLst>
              <a:ext uri="{FF2B5EF4-FFF2-40B4-BE49-F238E27FC236}">
                <a16:creationId xmlns:a16="http://schemas.microsoft.com/office/drawing/2014/main" id="{BB5AA8F6-C08B-CB4A-8762-DBC65E1FBF92}"/>
              </a:ext>
            </a:extLst>
          </p:cNvPr>
          <p:cNvSpPr>
            <a:spLocks noGrp="1"/>
          </p:cNvSpPr>
          <p:nvPr>
            <p:ph type="title"/>
          </p:nvPr>
        </p:nvSpPr>
        <p:spPr>
          <a:xfrm>
            <a:off x="2790783" y="1"/>
            <a:ext cx="6401561"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0" name="TextBox 89">
            <a:extLst>
              <a:ext uri="{FF2B5EF4-FFF2-40B4-BE49-F238E27FC236}">
                <a16:creationId xmlns:a16="http://schemas.microsoft.com/office/drawing/2014/main" id="{47EE5BF7-FE67-064C-BD00-33AACC8A266C}"/>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grpSp>
        <p:nvGrpSpPr>
          <p:cNvPr id="57" name="Группа 56">
            <a:extLst>
              <a:ext uri="{FF2B5EF4-FFF2-40B4-BE49-F238E27FC236}">
                <a16:creationId xmlns:a16="http://schemas.microsoft.com/office/drawing/2014/main" id="{B4E24D38-DAE0-A845-A2CC-FF4925853E28}"/>
              </a:ext>
            </a:extLst>
          </p:cNvPr>
          <p:cNvGrpSpPr/>
          <p:nvPr userDrawn="1"/>
        </p:nvGrpSpPr>
        <p:grpSpPr>
          <a:xfrm>
            <a:off x="0" y="-7200"/>
            <a:ext cx="2148770" cy="553998"/>
            <a:chOff x="0" y="11193"/>
            <a:chExt cx="2148770" cy="553998"/>
          </a:xfrm>
        </p:grpSpPr>
        <p:sp>
          <p:nvSpPr>
            <p:cNvPr id="58" name="Прямоугольник 57">
              <a:extLst>
                <a:ext uri="{FF2B5EF4-FFF2-40B4-BE49-F238E27FC236}">
                  <a16:creationId xmlns:a16="http://schemas.microsoft.com/office/drawing/2014/main" id="{D09FC5A9-0200-B340-B4FF-5E3472DDD361}"/>
                </a:ext>
              </a:extLst>
            </p:cNvPr>
            <p:cNvSpPr/>
            <p:nvPr userDrawn="1"/>
          </p:nvSpPr>
          <p:spPr>
            <a:xfrm>
              <a:off x="0" y="18393"/>
              <a:ext cx="2134800" cy="540000"/>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2FBF37FB-131F-7F48-A501-AC2B06644F19}"/>
                </a:ext>
              </a:extLst>
            </p:cNvPr>
            <p:cNvSpPr txBox="1"/>
            <p:nvPr userDrawn="1"/>
          </p:nvSpPr>
          <p:spPr>
            <a:xfrm>
              <a:off x="13210" y="104793"/>
              <a:ext cx="886744" cy="369332"/>
            </a:xfrm>
            <a:prstGeom prst="rect">
              <a:avLst/>
            </a:prstGeom>
            <a:noFill/>
          </p:spPr>
          <p:txBody>
            <a:bodyPr wrap="square" rtlCol="0" anchor="ctr">
              <a:spAutoFit/>
            </a:bodyPr>
            <a:lstStyle/>
            <a:p>
              <a:pPr algn="ctr"/>
              <a:r>
                <a:rPr lang="en-US" b="1" dirty="0">
                  <a:solidFill>
                    <a:schemeClr val="bg2"/>
                  </a:solidFill>
                </a:rPr>
                <a:t>ERM</a:t>
              </a:r>
              <a:endParaRPr lang="ru-RU" b="1" dirty="0">
                <a:solidFill>
                  <a:schemeClr val="bg2"/>
                </a:solidFill>
              </a:endParaRPr>
            </a:p>
          </p:txBody>
        </p:sp>
        <p:sp>
          <p:nvSpPr>
            <p:cNvPr id="60" name="TextBox 59">
              <a:extLst>
                <a:ext uri="{FF2B5EF4-FFF2-40B4-BE49-F238E27FC236}">
                  <a16:creationId xmlns:a16="http://schemas.microsoft.com/office/drawing/2014/main" id="{D74756C2-0474-F745-86EE-35A0D1F8FBE8}"/>
                </a:ext>
              </a:extLst>
            </p:cNvPr>
            <p:cNvSpPr txBox="1"/>
            <p:nvPr userDrawn="1"/>
          </p:nvSpPr>
          <p:spPr>
            <a:xfrm>
              <a:off x="827946" y="11193"/>
              <a:ext cx="1320824" cy="553998"/>
            </a:xfrm>
            <a:prstGeom prst="rect">
              <a:avLst/>
            </a:prstGeom>
            <a:noFill/>
          </p:spPr>
          <p:txBody>
            <a:bodyPr wrap="square" rtlCol="0" anchor="ctr">
              <a:spAutoFit/>
            </a:bodyPr>
            <a:lstStyle/>
            <a:p>
              <a:r>
                <a:rPr lang="ru-RU" sz="1000" dirty="0">
                  <a:solidFill>
                    <a:schemeClr val="bg2"/>
                  </a:solidFill>
                </a:rPr>
                <a:t>Департамент интегрированного </a:t>
              </a:r>
            </a:p>
            <a:p>
              <a:r>
                <a:rPr lang="ru-RU" sz="1000" dirty="0">
                  <a:solidFill>
                    <a:schemeClr val="bg2"/>
                  </a:solidFill>
                </a:rPr>
                <a:t>риск-менеджмента</a:t>
              </a:r>
            </a:p>
          </p:txBody>
        </p:sp>
      </p:grpSp>
      <p:sp>
        <p:nvSpPr>
          <p:cNvPr id="62" name="Прямоугольник 61">
            <a:extLst>
              <a:ext uri="{FF2B5EF4-FFF2-40B4-BE49-F238E27FC236}">
                <a16:creationId xmlns:a16="http://schemas.microsoft.com/office/drawing/2014/main" id="{D557E184-5A8E-074E-A890-C6F394D26181}"/>
              </a:ext>
            </a:extLst>
          </p:cNvPr>
          <p:cNvSpPr/>
          <p:nvPr userDrawn="1"/>
        </p:nvSpPr>
        <p:spPr>
          <a:xfrm>
            <a:off x="0" y="313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B136CCC9-B874-964A-9353-16FC33392E7E}"/>
              </a:ext>
            </a:extLst>
          </p:cNvPr>
          <p:cNvSpPr txBox="1"/>
          <p:nvPr userDrawn="1"/>
        </p:nvSpPr>
        <p:spPr>
          <a:xfrm>
            <a:off x="604489" y="3232584"/>
            <a:ext cx="1439290" cy="230832"/>
          </a:xfrm>
          <a:prstGeom prst="rect">
            <a:avLst/>
          </a:prstGeom>
          <a:noFill/>
        </p:spPr>
        <p:txBody>
          <a:bodyPr wrap="square" rtlCol="0" anchor="ctr">
            <a:spAutoFit/>
          </a:bodyPr>
          <a:lstStyle/>
          <a:p>
            <a:r>
              <a:rPr lang="en-US" sz="900" dirty="0">
                <a:solidFill>
                  <a:schemeClr val="bg2"/>
                </a:solidFill>
              </a:rPr>
              <a:t>Risk Model Governance</a:t>
            </a:r>
            <a:endParaRPr lang="ru-RU" sz="900" dirty="0">
              <a:solidFill>
                <a:schemeClr val="bg2"/>
              </a:solidFill>
            </a:endParaRPr>
          </a:p>
        </p:txBody>
      </p:sp>
      <p:pic>
        <p:nvPicPr>
          <p:cNvPr id="64" name="Рисунок 63">
            <a:extLst>
              <a:ext uri="{FF2B5EF4-FFF2-40B4-BE49-F238E27FC236}">
                <a16:creationId xmlns:a16="http://schemas.microsoft.com/office/drawing/2014/main" id="{723B0DE7-EA2E-7647-BFF2-F0F88DDEE4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271" y="3204000"/>
            <a:ext cx="288000" cy="288000"/>
          </a:xfrm>
          <a:prstGeom prst="rect">
            <a:avLst/>
          </a:prstGeom>
        </p:spPr>
      </p:pic>
      <p:sp>
        <p:nvSpPr>
          <p:cNvPr id="65" name="Прямоугольник 64">
            <a:extLst>
              <a:ext uri="{FF2B5EF4-FFF2-40B4-BE49-F238E27FC236}">
                <a16:creationId xmlns:a16="http://schemas.microsoft.com/office/drawing/2014/main" id="{AF03B150-8FEF-4146-9948-924FF8312163}"/>
              </a:ext>
            </a:extLst>
          </p:cNvPr>
          <p:cNvSpPr/>
          <p:nvPr userDrawn="1"/>
        </p:nvSpPr>
        <p:spPr>
          <a:xfrm>
            <a:off x="0" y="270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0F1BC41A-4AC5-D544-9430-F8CCFEB0144B}"/>
              </a:ext>
            </a:extLst>
          </p:cNvPr>
          <p:cNvSpPr txBox="1"/>
          <p:nvPr userDrawn="1"/>
        </p:nvSpPr>
        <p:spPr>
          <a:xfrm>
            <a:off x="604489" y="2800584"/>
            <a:ext cx="1439290" cy="230832"/>
          </a:xfrm>
          <a:prstGeom prst="rect">
            <a:avLst/>
          </a:prstGeom>
          <a:noFill/>
        </p:spPr>
        <p:txBody>
          <a:bodyPr wrap="square" rtlCol="0" anchor="ctr">
            <a:spAutoFit/>
          </a:bodyPr>
          <a:lstStyle/>
          <a:p>
            <a:r>
              <a:rPr lang="en-US" sz="900" dirty="0">
                <a:solidFill>
                  <a:schemeClr val="bg2"/>
                </a:solidFill>
              </a:rPr>
              <a:t>Risk Data Governance</a:t>
            </a:r>
            <a:endParaRPr lang="ru-RU" sz="900" dirty="0">
              <a:solidFill>
                <a:schemeClr val="bg2"/>
              </a:solidFill>
            </a:endParaRPr>
          </a:p>
        </p:txBody>
      </p:sp>
      <p:pic>
        <p:nvPicPr>
          <p:cNvPr id="67" name="Рисунок 66">
            <a:extLst>
              <a:ext uri="{FF2B5EF4-FFF2-40B4-BE49-F238E27FC236}">
                <a16:creationId xmlns:a16="http://schemas.microsoft.com/office/drawing/2014/main" id="{095B8517-A845-E948-A6BD-A1AB41C76D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271" y="2772000"/>
            <a:ext cx="288000" cy="288000"/>
          </a:xfrm>
          <a:prstGeom prst="rect">
            <a:avLst/>
          </a:prstGeom>
        </p:spPr>
      </p:pic>
      <p:sp>
        <p:nvSpPr>
          <p:cNvPr id="68" name="Прямоугольник 67">
            <a:extLst>
              <a:ext uri="{FF2B5EF4-FFF2-40B4-BE49-F238E27FC236}">
                <a16:creationId xmlns:a16="http://schemas.microsoft.com/office/drawing/2014/main" id="{11CD41B4-58C4-7349-BA2D-618DF6701CB6}"/>
              </a:ext>
            </a:extLst>
          </p:cNvPr>
          <p:cNvSpPr/>
          <p:nvPr userDrawn="1"/>
        </p:nvSpPr>
        <p:spPr>
          <a:xfrm>
            <a:off x="0" y="226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F6BD64F6-CE5D-9F46-9D0F-691CC9848852}"/>
              </a:ext>
            </a:extLst>
          </p:cNvPr>
          <p:cNvSpPr txBox="1"/>
          <p:nvPr userDrawn="1"/>
        </p:nvSpPr>
        <p:spPr>
          <a:xfrm>
            <a:off x="604489" y="2299334"/>
            <a:ext cx="1439290" cy="369332"/>
          </a:xfrm>
          <a:prstGeom prst="rect">
            <a:avLst/>
          </a:prstGeom>
          <a:noFill/>
        </p:spPr>
        <p:txBody>
          <a:bodyPr wrap="square" rtlCol="0" anchor="ctr">
            <a:spAutoFit/>
          </a:bodyPr>
          <a:lstStyle/>
          <a:p>
            <a:r>
              <a:rPr lang="ru-RU" sz="900" dirty="0" err="1">
                <a:solidFill>
                  <a:schemeClr val="bg2"/>
                </a:solidFill>
              </a:rPr>
              <a:t>Страновой</a:t>
            </a:r>
            <a:r>
              <a:rPr lang="ru-RU" sz="900" dirty="0">
                <a:solidFill>
                  <a:schemeClr val="bg2"/>
                </a:solidFill>
              </a:rPr>
              <a:t> риск, залоги, групповая методология</a:t>
            </a:r>
          </a:p>
        </p:txBody>
      </p:sp>
      <p:pic>
        <p:nvPicPr>
          <p:cNvPr id="70" name="Рисунок 69">
            <a:extLst>
              <a:ext uri="{FF2B5EF4-FFF2-40B4-BE49-F238E27FC236}">
                <a16:creationId xmlns:a16="http://schemas.microsoft.com/office/drawing/2014/main" id="{73BAFEF7-2D2A-064A-B22A-84845B1BC5B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9271" y="2340000"/>
            <a:ext cx="288000" cy="288000"/>
          </a:xfrm>
          <a:prstGeom prst="rect">
            <a:avLst/>
          </a:prstGeom>
        </p:spPr>
      </p:pic>
      <p:sp>
        <p:nvSpPr>
          <p:cNvPr id="71" name="Прямоугольник 70">
            <a:extLst>
              <a:ext uri="{FF2B5EF4-FFF2-40B4-BE49-F238E27FC236}">
                <a16:creationId xmlns:a16="http://schemas.microsoft.com/office/drawing/2014/main" id="{2DAFC37C-AF10-1546-B7DF-798FD68E4CDE}"/>
              </a:ext>
            </a:extLst>
          </p:cNvPr>
          <p:cNvSpPr/>
          <p:nvPr userDrawn="1"/>
        </p:nvSpPr>
        <p:spPr>
          <a:xfrm>
            <a:off x="0" y="183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A4F2405B-DFB1-DA4D-99DA-87D6F23A4251}"/>
              </a:ext>
            </a:extLst>
          </p:cNvPr>
          <p:cNvSpPr txBox="1"/>
          <p:nvPr userDrawn="1"/>
        </p:nvSpPr>
        <p:spPr>
          <a:xfrm>
            <a:off x="604489" y="1867334"/>
            <a:ext cx="1439290" cy="369332"/>
          </a:xfrm>
          <a:prstGeom prst="rect">
            <a:avLst/>
          </a:prstGeom>
          <a:noFill/>
        </p:spPr>
        <p:txBody>
          <a:bodyPr wrap="square" rtlCol="0" anchor="ctr">
            <a:spAutoFit/>
          </a:bodyPr>
          <a:lstStyle/>
          <a:p>
            <a:r>
              <a:rPr lang="ru-RU" sz="900" dirty="0">
                <a:solidFill>
                  <a:schemeClr val="bg2"/>
                </a:solidFill>
              </a:rPr>
              <a:t>Портфельный риск-менеджмент</a:t>
            </a:r>
          </a:p>
        </p:txBody>
      </p:sp>
      <p:pic>
        <p:nvPicPr>
          <p:cNvPr id="73" name="Рисунок 72">
            <a:extLst>
              <a:ext uri="{FF2B5EF4-FFF2-40B4-BE49-F238E27FC236}">
                <a16:creationId xmlns:a16="http://schemas.microsoft.com/office/drawing/2014/main" id="{43A06FF3-64A6-464C-A7B3-879FC42C0BB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9271" y="1908000"/>
            <a:ext cx="288000" cy="288000"/>
          </a:xfrm>
          <a:prstGeom prst="rect">
            <a:avLst/>
          </a:prstGeom>
        </p:spPr>
      </p:pic>
      <p:sp>
        <p:nvSpPr>
          <p:cNvPr id="74" name="Прямоугольник 73">
            <a:extLst>
              <a:ext uri="{FF2B5EF4-FFF2-40B4-BE49-F238E27FC236}">
                <a16:creationId xmlns:a16="http://schemas.microsoft.com/office/drawing/2014/main" id="{1965265F-8368-CE4E-AA9C-1CBADD449870}"/>
              </a:ext>
            </a:extLst>
          </p:cNvPr>
          <p:cNvSpPr/>
          <p:nvPr userDrawn="1"/>
        </p:nvSpPr>
        <p:spPr>
          <a:xfrm>
            <a:off x="0" y="4428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3861ED43-2259-4A41-8446-781F203172B9}"/>
              </a:ext>
            </a:extLst>
          </p:cNvPr>
          <p:cNvSpPr txBox="1"/>
          <p:nvPr userDrawn="1"/>
        </p:nvSpPr>
        <p:spPr>
          <a:xfrm>
            <a:off x="604489" y="4528584"/>
            <a:ext cx="1439290" cy="230832"/>
          </a:xfrm>
          <a:prstGeom prst="rect">
            <a:avLst/>
          </a:prstGeom>
          <a:noFill/>
        </p:spPr>
        <p:txBody>
          <a:bodyPr wrap="square" rtlCol="0" anchor="ctr">
            <a:spAutoFit/>
          </a:bodyPr>
          <a:lstStyle/>
          <a:p>
            <a:r>
              <a:rPr lang="ru-RU" sz="900" dirty="0" err="1">
                <a:solidFill>
                  <a:schemeClr val="bg2"/>
                </a:solidFill>
              </a:rPr>
              <a:t>Технориск</a:t>
            </a:r>
            <a:endParaRPr lang="ru-RU" sz="900" dirty="0">
              <a:solidFill>
                <a:schemeClr val="bg2"/>
              </a:solidFill>
            </a:endParaRPr>
          </a:p>
        </p:txBody>
      </p:sp>
      <p:pic>
        <p:nvPicPr>
          <p:cNvPr id="76" name="Рисунок 75">
            <a:extLst>
              <a:ext uri="{FF2B5EF4-FFF2-40B4-BE49-F238E27FC236}">
                <a16:creationId xmlns:a16="http://schemas.microsoft.com/office/drawing/2014/main" id="{74A212F8-6C9B-9348-9AA2-FA83D33980A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271" y="4500000"/>
            <a:ext cx="288000" cy="288000"/>
          </a:xfrm>
          <a:prstGeom prst="rect">
            <a:avLst/>
          </a:prstGeom>
        </p:spPr>
      </p:pic>
      <p:sp>
        <p:nvSpPr>
          <p:cNvPr id="77" name="Прямоугольник 76">
            <a:extLst>
              <a:ext uri="{FF2B5EF4-FFF2-40B4-BE49-F238E27FC236}">
                <a16:creationId xmlns:a16="http://schemas.microsoft.com/office/drawing/2014/main" id="{0C22D92A-0F7A-5840-A64B-9BBF7B142252}"/>
              </a:ext>
            </a:extLst>
          </p:cNvPr>
          <p:cNvSpPr/>
          <p:nvPr userDrawn="1"/>
        </p:nvSpPr>
        <p:spPr>
          <a:xfrm>
            <a:off x="0" y="356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94DA328A-2023-0D4B-A9C7-37DEEB53C7D8}"/>
              </a:ext>
            </a:extLst>
          </p:cNvPr>
          <p:cNvSpPr txBox="1"/>
          <p:nvPr userDrawn="1"/>
        </p:nvSpPr>
        <p:spPr>
          <a:xfrm>
            <a:off x="604489" y="3664584"/>
            <a:ext cx="1439290" cy="230832"/>
          </a:xfrm>
          <a:prstGeom prst="rect">
            <a:avLst/>
          </a:prstGeom>
          <a:noFill/>
        </p:spPr>
        <p:txBody>
          <a:bodyPr wrap="square" rtlCol="0" anchor="ctr">
            <a:spAutoFit/>
          </a:bodyPr>
          <a:lstStyle/>
          <a:p>
            <a:r>
              <a:rPr lang="ru-RU" sz="900" dirty="0">
                <a:solidFill>
                  <a:schemeClr val="bg2"/>
                </a:solidFill>
              </a:rPr>
              <a:t>Риски банковской книги</a:t>
            </a:r>
          </a:p>
        </p:txBody>
      </p:sp>
      <p:pic>
        <p:nvPicPr>
          <p:cNvPr id="79" name="Рисунок 78">
            <a:extLst>
              <a:ext uri="{FF2B5EF4-FFF2-40B4-BE49-F238E27FC236}">
                <a16:creationId xmlns:a16="http://schemas.microsoft.com/office/drawing/2014/main" id="{FB1DF208-643C-9747-BF21-F947E988939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271" y="3636000"/>
            <a:ext cx="288000" cy="288000"/>
          </a:xfrm>
          <a:prstGeom prst="rect">
            <a:avLst/>
          </a:prstGeom>
        </p:spPr>
      </p:pic>
      <p:sp>
        <p:nvSpPr>
          <p:cNvPr id="80" name="Прямоугольник 79">
            <a:extLst>
              <a:ext uri="{FF2B5EF4-FFF2-40B4-BE49-F238E27FC236}">
                <a16:creationId xmlns:a16="http://schemas.microsoft.com/office/drawing/2014/main" id="{3BEA8ED4-7390-9046-AA7E-6EFFD312E539}"/>
              </a:ext>
            </a:extLst>
          </p:cNvPr>
          <p:cNvSpPr/>
          <p:nvPr userDrawn="1"/>
        </p:nvSpPr>
        <p:spPr>
          <a:xfrm>
            <a:off x="0" y="3996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8A0D4B8C-45C3-3048-BCC5-2DBC75721F47}"/>
              </a:ext>
            </a:extLst>
          </p:cNvPr>
          <p:cNvSpPr txBox="1"/>
          <p:nvPr userDrawn="1"/>
        </p:nvSpPr>
        <p:spPr>
          <a:xfrm>
            <a:off x="604489" y="4096584"/>
            <a:ext cx="1439290" cy="230832"/>
          </a:xfrm>
          <a:prstGeom prst="rect">
            <a:avLst/>
          </a:prstGeom>
          <a:noFill/>
        </p:spPr>
        <p:txBody>
          <a:bodyPr wrap="square" rtlCol="0" anchor="ctr">
            <a:spAutoFit/>
          </a:bodyPr>
          <a:lstStyle/>
          <a:p>
            <a:r>
              <a:rPr lang="en-US" sz="900" dirty="0" err="1">
                <a:solidFill>
                  <a:schemeClr val="bg2"/>
                </a:solidFill>
              </a:rPr>
              <a:t>Опер</a:t>
            </a:r>
            <a:r>
              <a:rPr lang="ru-RU" sz="900" dirty="0" err="1">
                <a:solidFill>
                  <a:schemeClr val="bg2"/>
                </a:solidFill>
              </a:rPr>
              <a:t>ационный</a:t>
            </a:r>
            <a:r>
              <a:rPr lang="ru-RU" sz="900" dirty="0">
                <a:solidFill>
                  <a:schemeClr val="bg2"/>
                </a:solidFill>
              </a:rPr>
              <a:t> риск</a:t>
            </a:r>
          </a:p>
        </p:txBody>
      </p:sp>
      <p:pic>
        <p:nvPicPr>
          <p:cNvPr id="82" name="Рисунок 81">
            <a:extLst>
              <a:ext uri="{FF2B5EF4-FFF2-40B4-BE49-F238E27FC236}">
                <a16:creationId xmlns:a16="http://schemas.microsoft.com/office/drawing/2014/main" id="{2676D885-46BC-4B44-B3A3-BBFF9928123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9271" y="4068000"/>
            <a:ext cx="288000" cy="288000"/>
          </a:xfrm>
          <a:prstGeom prst="rect">
            <a:avLst/>
          </a:prstGeom>
        </p:spPr>
      </p:pic>
      <p:sp>
        <p:nvSpPr>
          <p:cNvPr id="83" name="Прямоугольник 82">
            <a:extLst>
              <a:ext uri="{FF2B5EF4-FFF2-40B4-BE49-F238E27FC236}">
                <a16:creationId xmlns:a16="http://schemas.microsoft.com/office/drawing/2014/main" id="{51B97417-22BE-B643-AF16-00D97D7BADAA}"/>
              </a:ext>
            </a:extLst>
          </p:cNvPr>
          <p:cNvSpPr/>
          <p:nvPr userDrawn="1"/>
        </p:nvSpPr>
        <p:spPr>
          <a:xfrm>
            <a:off x="0" y="97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6F2D877A-6916-8845-AB04-AD1A2047FBF0}"/>
              </a:ext>
            </a:extLst>
          </p:cNvPr>
          <p:cNvSpPr txBox="1"/>
          <p:nvPr userDrawn="1"/>
        </p:nvSpPr>
        <p:spPr>
          <a:xfrm>
            <a:off x="604489" y="1072584"/>
            <a:ext cx="1439290" cy="230832"/>
          </a:xfrm>
          <a:prstGeom prst="rect">
            <a:avLst/>
          </a:prstGeom>
          <a:noFill/>
        </p:spPr>
        <p:txBody>
          <a:bodyPr wrap="square" rtlCol="0" anchor="ctr">
            <a:spAutoFit/>
          </a:bodyPr>
          <a:lstStyle/>
          <a:p>
            <a:r>
              <a:rPr lang="ru-RU" sz="900" dirty="0">
                <a:solidFill>
                  <a:schemeClr val="bg2"/>
                </a:solidFill>
              </a:rPr>
              <a:t>Календарь событий</a:t>
            </a:r>
          </a:p>
        </p:txBody>
      </p:sp>
      <p:pic>
        <p:nvPicPr>
          <p:cNvPr id="85" name="Рисунок 84">
            <a:extLst>
              <a:ext uri="{FF2B5EF4-FFF2-40B4-BE49-F238E27FC236}">
                <a16:creationId xmlns:a16="http://schemas.microsoft.com/office/drawing/2014/main" id="{72C0460A-0A47-F84E-83AB-675E887F677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9271" y="1044000"/>
            <a:ext cx="288000" cy="288000"/>
          </a:xfrm>
          <a:prstGeom prst="rect">
            <a:avLst/>
          </a:prstGeom>
        </p:spPr>
      </p:pic>
      <p:sp>
        <p:nvSpPr>
          <p:cNvPr id="86" name="Прямоугольник 85">
            <a:extLst>
              <a:ext uri="{FF2B5EF4-FFF2-40B4-BE49-F238E27FC236}">
                <a16:creationId xmlns:a16="http://schemas.microsoft.com/office/drawing/2014/main" id="{961A2AB0-4F3F-9749-8AB5-D4BD15FA30C1}"/>
              </a:ext>
            </a:extLst>
          </p:cNvPr>
          <p:cNvSpPr/>
          <p:nvPr userDrawn="1"/>
        </p:nvSpPr>
        <p:spPr>
          <a:xfrm>
            <a:off x="0" y="486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a:extLst>
              <a:ext uri="{FF2B5EF4-FFF2-40B4-BE49-F238E27FC236}">
                <a16:creationId xmlns:a16="http://schemas.microsoft.com/office/drawing/2014/main" id="{355732E1-C24D-1F45-B0E1-F9A53BD8567B}"/>
              </a:ext>
            </a:extLst>
          </p:cNvPr>
          <p:cNvSpPr txBox="1"/>
          <p:nvPr userDrawn="1"/>
        </p:nvSpPr>
        <p:spPr>
          <a:xfrm>
            <a:off x="604489" y="4960584"/>
            <a:ext cx="1439290" cy="230832"/>
          </a:xfrm>
          <a:prstGeom prst="rect">
            <a:avLst/>
          </a:prstGeom>
          <a:noFill/>
        </p:spPr>
        <p:txBody>
          <a:bodyPr wrap="square" rtlCol="0" anchor="ctr">
            <a:spAutoFit/>
          </a:bodyPr>
          <a:lstStyle/>
          <a:p>
            <a:r>
              <a:rPr lang="ru-RU" sz="900" dirty="0">
                <a:solidFill>
                  <a:schemeClr val="bg2"/>
                </a:solidFill>
              </a:rPr>
              <a:t>Пруденциальный офис</a:t>
            </a:r>
          </a:p>
        </p:txBody>
      </p:sp>
      <p:pic>
        <p:nvPicPr>
          <p:cNvPr id="88" name="Рисунок 87">
            <a:extLst>
              <a:ext uri="{FF2B5EF4-FFF2-40B4-BE49-F238E27FC236}">
                <a16:creationId xmlns:a16="http://schemas.microsoft.com/office/drawing/2014/main" id="{BC9FE514-F8C2-7849-A6A4-8F925DF33B09}"/>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9271" y="4932000"/>
            <a:ext cx="288000" cy="288000"/>
          </a:xfrm>
          <a:prstGeom prst="rect">
            <a:avLst/>
          </a:prstGeom>
        </p:spPr>
      </p:pic>
      <p:sp>
        <p:nvSpPr>
          <p:cNvPr id="89" name="Прямоугольник 88">
            <a:extLst>
              <a:ext uri="{FF2B5EF4-FFF2-40B4-BE49-F238E27FC236}">
                <a16:creationId xmlns:a16="http://schemas.microsoft.com/office/drawing/2014/main" id="{470711CE-745D-E540-93A5-CAA08FC072AC}"/>
              </a:ext>
            </a:extLst>
          </p:cNvPr>
          <p:cNvSpPr/>
          <p:nvPr userDrawn="1"/>
        </p:nvSpPr>
        <p:spPr>
          <a:xfrm>
            <a:off x="0" y="140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7" name="TextBox 96">
            <a:extLst>
              <a:ext uri="{FF2B5EF4-FFF2-40B4-BE49-F238E27FC236}">
                <a16:creationId xmlns:a16="http://schemas.microsoft.com/office/drawing/2014/main" id="{7DB94F94-F1F4-EF40-A063-120B87083725}"/>
              </a:ext>
            </a:extLst>
          </p:cNvPr>
          <p:cNvSpPr txBox="1"/>
          <p:nvPr userDrawn="1"/>
        </p:nvSpPr>
        <p:spPr>
          <a:xfrm>
            <a:off x="604489" y="1504584"/>
            <a:ext cx="1439290" cy="230832"/>
          </a:xfrm>
          <a:prstGeom prst="rect">
            <a:avLst/>
          </a:prstGeom>
          <a:noFill/>
        </p:spPr>
        <p:txBody>
          <a:bodyPr wrap="square" rtlCol="0" anchor="ctr">
            <a:spAutoFit/>
          </a:bodyPr>
          <a:lstStyle/>
          <a:p>
            <a:r>
              <a:rPr lang="ru-RU" sz="900" dirty="0">
                <a:solidFill>
                  <a:schemeClr val="bg2"/>
                </a:solidFill>
              </a:rPr>
              <a:t>Приоритеты недели</a:t>
            </a:r>
          </a:p>
        </p:txBody>
      </p:sp>
      <p:pic>
        <p:nvPicPr>
          <p:cNvPr id="98" name="Рисунок 97">
            <a:extLst>
              <a:ext uri="{FF2B5EF4-FFF2-40B4-BE49-F238E27FC236}">
                <a16:creationId xmlns:a16="http://schemas.microsoft.com/office/drawing/2014/main" id="{EA639D4A-E876-A344-91CF-9C0FCC1393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9270" y="1476000"/>
            <a:ext cx="288000" cy="288000"/>
          </a:xfrm>
          <a:prstGeom prst="rect">
            <a:avLst/>
          </a:prstGeom>
        </p:spPr>
      </p:pic>
      <p:sp>
        <p:nvSpPr>
          <p:cNvPr id="99" name="Прямоугольник 98">
            <a:extLst>
              <a:ext uri="{FF2B5EF4-FFF2-40B4-BE49-F238E27FC236}">
                <a16:creationId xmlns:a16="http://schemas.microsoft.com/office/drawing/2014/main" id="{ED1372D9-E19A-8544-85B7-028DAB7C8067}"/>
              </a:ext>
            </a:extLst>
          </p:cNvPr>
          <p:cNvSpPr/>
          <p:nvPr userDrawn="1"/>
        </p:nvSpPr>
        <p:spPr>
          <a:xfrm>
            <a:off x="0" y="5292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92A15AAB-9DFA-7149-B982-CCAC4152CDE7}"/>
              </a:ext>
            </a:extLst>
          </p:cNvPr>
          <p:cNvSpPr txBox="1"/>
          <p:nvPr userDrawn="1"/>
        </p:nvSpPr>
        <p:spPr>
          <a:xfrm>
            <a:off x="604489" y="5392584"/>
            <a:ext cx="1439290" cy="230832"/>
          </a:xfrm>
          <a:prstGeom prst="rect">
            <a:avLst/>
          </a:prstGeom>
          <a:noFill/>
        </p:spPr>
        <p:txBody>
          <a:bodyPr wrap="square" rtlCol="0" anchor="ctr">
            <a:spAutoFit/>
          </a:bodyPr>
          <a:lstStyle/>
          <a:p>
            <a:r>
              <a:rPr lang="en-US" sz="900" dirty="0">
                <a:solidFill>
                  <a:schemeClr val="bg2"/>
                </a:solidFill>
              </a:rPr>
              <a:t>IT-</a:t>
            </a:r>
            <a:r>
              <a:rPr lang="ru-RU" sz="900" dirty="0">
                <a:solidFill>
                  <a:schemeClr val="bg2"/>
                </a:solidFill>
              </a:rPr>
              <a:t>внедрения</a:t>
            </a:r>
          </a:p>
        </p:txBody>
      </p:sp>
      <p:pic>
        <p:nvPicPr>
          <p:cNvPr id="104" name="Рисунок 103">
            <a:extLst>
              <a:ext uri="{FF2B5EF4-FFF2-40B4-BE49-F238E27FC236}">
                <a16:creationId xmlns:a16="http://schemas.microsoft.com/office/drawing/2014/main" id="{8EDC4888-B047-1845-B6D1-DBA16E92882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9270" y="5364000"/>
            <a:ext cx="288000" cy="288000"/>
          </a:xfrm>
          <a:prstGeom prst="rect">
            <a:avLst/>
          </a:prstGeom>
        </p:spPr>
      </p:pic>
      <p:sp>
        <p:nvSpPr>
          <p:cNvPr id="105" name="Прямоугольник 104">
            <a:extLst>
              <a:ext uri="{FF2B5EF4-FFF2-40B4-BE49-F238E27FC236}">
                <a16:creationId xmlns:a16="http://schemas.microsoft.com/office/drawing/2014/main" id="{938976E7-9CA7-524B-A9C5-18EBA5BC2F94}"/>
              </a:ext>
            </a:extLst>
          </p:cNvPr>
          <p:cNvSpPr/>
          <p:nvPr userDrawn="1"/>
        </p:nvSpPr>
        <p:spPr>
          <a:xfrm>
            <a:off x="0" y="540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a:extLst>
              <a:ext uri="{FF2B5EF4-FFF2-40B4-BE49-F238E27FC236}">
                <a16:creationId xmlns:a16="http://schemas.microsoft.com/office/drawing/2014/main" id="{F46D6FD2-8B82-EA44-8518-4593379245C9}"/>
              </a:ext>
            </a:extLst>
          </p:cNvPr>
          <p:cNvSpPr txBox="1"/>
          <p:nvPr userDrawn="1"/>
        </p:nvSpPr>
        <p:spPr>
          <a:xfrm>
            <a:off x="604489" y="640584"/>
            <a:ext cx="1439290" cy="230832"/>
          </a:xfrm>
          <a:prstGeom prst="rect">
            <a:avLst/>
          </a:prstGeom>
          <a:noFill/>
        </p:spPr>
        <p:txBody>
          <a:bodyPr wrap="square" rtlCol="0" anchor="ctr">
            <a:spAutoFit/>
          </a:bodyPr>
          <a:lstStyle/>
          <a:p>
            <a:r>
              <a:rPr lang="ru-RU" sz="900" dirty="0">
                <a:solidFill>
                  <a:schemeClr val="bg2"/>
                </a:solidFill>
              </a:rPr>
              <a:t>Мониторинг КПЭ</a:t>
            </a:r>
          </a:p>
        </p:txBody>
      </p:sp>
      <p:pic>
        <p:nvPicPr>
          <p:cNvPr id="109" name="Рисунок 108">
            <a:extLst>
              <a:ext uri="{FF2B5EF4-FFF2-40B4-BE49-F238E27FC236}">
                <a16:creationId xmlns:a16="http://schemas.microsoft.com/office/drawing/2014/main" id="{FC14728E-78BB-3647-BF71-98573E246A0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9271" y="612000"/>
            <a:ext cx="288000" cy="288000"/>
          </a:xfrm>
          <a:prstGeom prst="rect">
            <a:avLst/>
          </a:prstGeom>
        </p:spPr>
      </p:pic>
      <p:sp>
        <p:nvSpPr>
          <p:cNvPr id="110" name="Прямоугольник 109">
            <a:extLst>
              <a:ext uri="{FF2B5EF4-FFF2-40B4-BE49-F238E27FC236}">
                <a16:creationId xmlns:a16="http://schemas.microsoft.com/office/drawing/2014/main" id="{8EA413F7-F2CF-2E4F-AA2A-807627A1CBCD}"/>
              </a:ext>
            </a:extLst>
          </p:cNvPr>
          <p:cNvSpPr/>
          <p:nvPr userDrawn="1"/>
        </p:nvSpPr>
        <p:spPr>
          <a:xfrm>
            <a:off x="0" y="5724000"/>
            <a:ext cx="2134800" cy="432000"/>
          </a:xfrm>
          <a:prstGeom prst="rect">
            <a:avLst/>
          </a:prstGeom>
          <a:gradFill flip="none" rotWithShape="1">
            <a:gsLst>
              <a:gs pos="100000">
                <a:schemeClr val="tx1"/>
              </a:gs>
              <a:gs pos="95000">
                <a:srgbClr val="2F353A"/>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TextBox 110">
            <a:extLst>
              <a:ext uri="{FF2B5EF4-FFF2-40B4-BE49-F238E27FC236}">
                <a16:creationId xmlns:a16="http://schemas.microsoft.com/office/drawing/2014/main" id="{8010D40C-1CDB-AD43-868B-0071FF18907C}"/>
              </a:ext>
            </a:extLst>
          </p:cNvPr>
          <p:cNvSpPr txBox="1"/>
          <p:nvPr userDrawn="1"/>
        </p:nvSpPr>
        <p:spPr>
          <a:xfrm>
            <a:off x="604489" y="5824584"/>
            <a:ext cx="1439290" cy="230832"/>
          </a:xfrm>
          <a:prstGeom prst="rect">
            <a:avLst/>
          </a:prstGeom>
          <a:noFill/>
        </p:spPr>
        <p:txBody>
          <a:bodyPr wrap="square" rtlCol="0" anchor="ctr">
            <a:spAutoFit/>
          </a:bodyPr>
          <a:lstStyle/>
          <a:p>
            <a:r>
              <a:rPr lang="en-US" sz="900" dirty="0">
                <a:solidFill>
                  <a:schemeClr val="bg2"/>
                </a:solidFill>
              </a:rPr>
              <a:t>Housekeeping dashboard</a:t>
            </a:r>
            <a:endParaRPr lang="ru-RU" sz="900" dirty="0">
              <a:solidFill>
                <a:schemeClr val="bg2"/>
              </a:solidFill>
            </a:endParaRPr>
          </a:p>
        </p:txBody>
      </p:sp>
      <p:pic>
        <p:nvPicPr>
          <p:cNvPr id="112" name="Рисунок 111">
            <a:extLst>
              <a:ext uri="{FF2B5EF4-FFF2-40B4-BE49-F238E27FC236}">
                <a16:creationId xmlns:a16="http://schemas.microsoft.com/office/drawing/2014/main" id="{389A9504-9942-9C46-B91B-4F6395AD3AC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9271" y="5796000"/>
            <a:ext cx="288000" cy="288000"/>
          </a:xfrm>
          <a:prstGeom prst="rect">
            <a:avLst/>
          </a:prstGeom>
        </p:spPr>
      </p:pic>
      <p:sp>
        <p:nvSpPr>
          <p:cNvPr id="194" name="Прямоугольник 193">
            <a:extLst>
              <a:ext uri="{FF2B5EF4-FFF2-40B4-BE49-F238E27FC236}">
                <a16:creationId xmlns:a16="http://schemas.microsoft.com/office/drawing/2014/main" id="{1AEB36F1-0B85-8D4A-B3C9-47F82A5FA594}"/>
              </a:ext>
            </a:extLst>
          </p:cNvPr>
          <p:cNvSpPr/>
          <p:nvPr userDrawn="1"/>
        </p:nvSpPr>
        <p:spPr>
          <a:xfrm>
            <a:off x="0" y="6156000"/>
            <a:ext cx="2134800" cy="432000"/>
          </a:xfrm>
          <a:prstGeom prst="rect">
            <a:avLst/>
          </a:prstGeom>
          <a:solidFill>
            <a:srgbClr val="2F353A"/>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5" name="TextBox 194">
            <a:extLst>
              <a:ext uri="{FF2B5EF4-FFF2-40B4-BE49-F238E27FC236}">
                <a16:creationId xmlns:a16="http://schemas.microsoft.com/office/drawing/2014/main" id="{013E5196-FDF2-7948-B005-A97E7E9527E5}"/>
              </a:ext>
            </a:extLst>
          </p:cNvPr>
          <p:cNvSpPr txBox="1"/>
          <p:nvPr userDrawn="1"/>
        </p:nvSpPr>
        <p:spPr>
          <a:xfrm>
            <a:off x="604489" y="6256584"/>
            <a:ext cx="1439290" cy="230832"/>
          </a:xfrm>
          <a:prstGeom prst="rect">
            <a:avLst/>
          </a:prstGeom>
          <a:noFill/>
        </p:spPr>
        <p:txBody>
          <a:bodyPr wrap="square" rtlCol="0" anchor="ctr">
            <a:spAutoFit/>
          </a:bodyPr>
          <a:lstStyle/>
          <a:p>
            <a:r>
              <a:rPr lang="ru-RU" sz="900" b="1" dirty="0">
                <a:solidFill>
                  <a:schemeClr val="bg1"/>
                </a:solidFill>
              </a:rPr>
              <a:t>Дополнительно</a:t>
            </a:r>
          </a:p>
        </p:txBody>
      </p:sp>
      <p:pic>
        <p:nvPicPr>
          <p:cNvPr id="196" name="Рисунок 195">
            <a:extLst>
              <a:ext uri="{FF2B5EF4-FFF2-40B4-BE49-F238E27FC236}">
                <a16:creationId xmlns:a16="http://schemas.microsoft.com/office/drawing/2014/main" id="{26E4282E-A92C-F140-9BC2-BCAB9E7C980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1523" y="6228000"/>
            <a:ext cx="288000" cy="288000"/>
          </a:xfrm>
          <a:prstGeom prst="rect">
            <a:avLst/>
          </a:prstGeom>
        </p:spPr>
      </p:pic>
      <p:sp>
        <p:nvSpPr>
          <p:cNvPr id="53" name="Прямоугольник 52">
            <a:extLst>
              <a:ext uri="{FF2B5EF4-FFF2-40B4-BE49-F238E27FC236}">
                <a16:creationId xmlns:a16="http://schemas.microsoft.com/office/drawing/2014/main" id="{3C6A29F3-0ED7-9646-9C12-A135630D20B9}"/>
              </a:ext>
            </a:extLst>
          </p:cNvPr>
          <p:cNvSpPr/>
          <p:nvPr userDrawn="1"/>
        </p:nvSpPr>
        <p:spPr>
          <a:xfrm>
            <a:off x="-380" y="6577200"/>
            <a:ext cx="2134800" cy="280801"/>
          </a:xfrm>
          <a:prstGeom prst="rect">
            <a:avLst/>
          </a:prstGeom>
          <a:solidFill>
            <a:srgbClr val="3A424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a:extLst>
              <a:ext uri="{FF2B5EF4-FFF2-40B4-BE49-F238E27FC236}">
                <a16:creationId xmlns:a16="http://schemas.microsoft.com/office/drawing/2014/main" id="{490BA47B-644C-164D-8434-599A8D845AE6}"/>
              </a:ext>
            </a:extLst>
          </p:cNvPr>
          <p:cNvPicPr>
            <a:picLocks noChangeAspect="1"/>
          </p:cNvPicPr>
          <p:nvPr userDrawn="1"/>
        </p:nvPicPr>
        <p:blipFill rotWithShape="1">
          <a:blip r:embed="rId16" cstate="print">
            <a:clrChange>
              <a:clrFrom>
                <a:srgbClr val="215F38"/>
              </a:clrFrom>
              <a:clrTo>
                <a:srgbClr val="215F38">
                  <a:alpha val="0"/>
                </a:srgbClr>
              </a:clrTo>
            </a:clrChange>
            <a:grayscl/>
            <a:extLst>
              <a:ext uri="{28A0092B-C50C-407E-A947-70E740481C1C}">
                <a14:useLocalDpi xmlns:a14="http://schemas.microsoft.com/office/drawing/2010/main" val="0"/>
              </a:ext>
            </a:extLst>
          </a:blip>
          <a:srcRect l="10630" t="68983" r="11614" b="17729"/>
          <a:stretch/>
        </p:blipFill>
        <p:spPr>
          <a:xfrm>
            <a:off x="514020" y="6591600"/>
            <a:ext cx="1106000" cy="252000"/>
          </a:xfrm>
          <a:prstGeom prst="rect">
            <a:avLst/>
          </a:prstGeom>
        </p:spPr>
      </p:pic>
      <p:pic>
        <p:nvPicPr>
          <p:cNvPr id="2" name="Рисунок 1"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3" name="Рисунок 2"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4" name="Рисунок 3"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5" name="Рисунок 4"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6" name="Рисунок 5"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pic>
        <p:nvPicPr>
          <p:cNvPr id="7" name="Рисунок 6" descr="http://C19E03B9ACCBFA56DC6DEDE59F81EABF.dms.sberbank.ru/C19E03B9ACCBFA56DC6DEDE59F81EABF-C84D87D17A171F6D15A801A76AF179A3-1E9602AC3439A96366744008F961486E/1.png"/>
          <p:cNvPicPr>
            <a:picLocks/>
          </p:cNvPicPr>
          <p:nvPr userDrawn="1"/>
        </p:nvPicPr>
        <p:blipFill>
          <a:blip r:link="rId17"/>
          <a:stretch>
            <a:fillRect/>
          </a:stretch>
        </p:blipFill>
        <p:spPr>
          <a:xfrm>
            <a:off x="0" y="0"/>
            <a:ext cx="1588" cy="1588"/>
          </a:xfrm>
          <a:prstGeom prst="rect">
            <a:avLst/>
          </a:prstGeom>
        </p:spPr>
      </p:pic>
    </p:spTree>
    <p:extLst>
      <p:ext uri="{BB962C8B-B14F-4D97-AF65-F5344CB8AC3E}">
        <p14:creationId xmlns:p14="http://schemas.microsoft.com/office/powerpoint/2010/main" val="7728616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ОС блока (лого)">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F58A97C1-CBDC-F341-AB90-EB0671A1DA02}"/>
              </a:ext>
            </a:extLst>
          </p:cNvPr>
          <p:cNvSpPr>
            <a:spLocks noGrp="1"/>
          </p:cNvSpPr>
          <p:nvPr>
            <p:ph type="title"/>
          </p:nvPr>
        </p:nvSpPr>
        <p:spPr>
          <a:xfrm>
            <a:off x="191344" y="1"/>
            <a:ext cx="9289032" cy="540000"/>
          </a:xfrm>
          <a:prstGeom prst="rect">
            <a:avLst/>
          </a:prstGeom>
        </p:spPr>
        <p:txBody>
          <a:bodyPr anchor="ctr">
            <a:normAutofit/>
          </a:bodyPr>
          <a:lstStyle>
            <a:lvl1pPr>
              <a:defRPr sz="2400">
                <a:latin typeface="+mn-lt"/>
                <a:cs typeface="Arial" panose="020B0604020202020204" pitchFamily="34" charset="0"/>
              </a:defRPr>
            </a:lvl1pPr>
          </a:lstStyle>
          <a:p>
            <a:r>
              <a:rPr lang="en-US" dirty="0"/>
              <a:t>Click to edit Master title style</a:t>
            </a:r>
          </a:p>
        </p:txBody>
      </p:sp>
      <p:sp>
        <p:nvSpPr>
          <p:cNvPr id="94" name="TextBox 93">
            <a:extLst>
              <a:ext uri="{FF2B5EF4-FFF2-40B4-BE49-F238E27FC236}">
                <a16:creationId xmlns:a16="http://schemas.microsoft.com/office/drawing/2014/main" id="{8ABAD0E0-B078-FF4E-83AF-D94F3678245B}"/>
              </a:ext>
            </a:extLst>
          </p:cNvPr>
          <p:cNvSpPr txBox="1"/>
          <p:nvPr userDrawn="1"/>
        </p:nvSpPr>
        <p:spPr>
          <a:xfrm>
            <a:off x="11715079" y="6507470"/>
            <a:ext cx="487680" cy="276999"/>
          </a:xfrm>
          <a:prstGeom prst="rect">
            <a:avLst/>
          </a:prstGeom>
          <a:noFill/>
        </p:spPr>
        <p:txBody>
          <a:bodyPr wrap="square" rtlCol="0">
            <a:spAutoFit/>
          </a:bodyPr>
          <a:lstStyle/>
          <a:p>
            <a:fld id="{C41A797A-73E5-4FFF-8E73-EA82906B0864}" type="slidenum">
              <a:rPr lang="ru-RU" sz="1200" smtClean="0">
                <a:solidFill>
                  <a:schemeClr val="bg2"/>
                </a:solidFill>
              </a:rPr>
              <a:t>‹#›</a:t>
            </a:fld>
            <a:endParaRPr lang="ru-RU" sz="1200" dirty="0">
              <a:solidFill>
                <a:schemeClr val="bg2"/>
              </a:solidFill>
            </a:endParaRPr>
          </a:p>
        </p:txBody>
      </p:sp>
      <p:pic>
        <p:nvPicPr>
          <p:cNvPr id="3" name="Рисунок 2">
            <a:extLst>
              <a:ext uri="{FF2B5EF4-FFF2-40B4-BE49-F238E27FC236}">
                <a16:creationId xmlns:a16="http://schemas.microsoft.com/office/drawing/2014/main" id="{892DAC0A-FA61-6547-9C54-FE7681EEEB8D}"/>
              </a:ext>
            </a:extLst>
          </p:cNvPr>
          <p:cNvPicPr>
            <a:picLocks noChangeAspect="1"/>
          </p:cNvPicPr>
          <p:nvPr userDrawn="1"/>
        </p:nvPicPr>
        <p:blipFill rotWithShape="1">
          <a:blip r:embed="rId2" cstate="print">
            <a:clrChange>
              <a:clrFrom>
                <a:srgbClr val="215F38"/>
              </a:clrFrom>
              <a:clrTo>
                <a:srgbClr val="215F38">
                  <a:alpha val="0"/>
                </a:srgbClr>
              </a:clrTo>
            </a:clrChange>
            <a:extLst>
              <a:ext uri="{28A0092B-C50C-407E-A947-70E740481C1C}">
                <a14:useLocalDpi xmlns:a14="http://schemas.microsoft.com/office/drawing/2010/main" val="0"/>
              </a:ext>
            </a:extLst>
          </a:blip>
          <a:srcRect l="12458" t="15687" r="11313" b="65496"/>
          <a:stretch/>
        </p:blipFill>
        <p:spPr>
          <a:xfrm>
            <a:off x="10380391" y="0"/>
            <a:ext cx="1640806" cy="540000"/>
          </a:xfrm>
          <a:prstGeom prst="rect">
            <a:avLst/>
          </a:prstGeom>
        </p:spPr>
      </p:pic>
      <p:pic>
        <p:nvPicPr>
          <p:cNvPr id="5" name="Рисунок 4" descr="http://DF3E5075026D06B109AE70DBF9D6CDD1.dms.sberbank.ru/DF3E5075026D06B109AE70DBF9D6CDD1-92DCC9725E0A03BFCF87C98938EC5031-7C306E030999F7BF689A16489D167D10/1.png"/>
          <p:cNvPicPr>
            <a:picLocks/>
          </p:cNvPicPr>
          <p:nvPr userDrawn="1"/>
        </p:nvPicPr>
        <p:blipFill>
          <a:blip r:link="rId3"/>
          <a:stretch>
            <a:fillRect/>
          </a:stretch>
        </p:blipFill>
        <p:spPr>
          <a:xfrm>
            <a:off x="0" y="0"/>
            <a:ext cx="1588" cy="1588"/>
          </a:xfrm>
          <a:prstGeom prst="rect">
            <a:avLst/>
          </a:prstGeom>
        </p:spPr>
      </p:pic>
      <p:pic>
        <p:nvPicPr>
          <p:cNvPr id="6" name="Рисунок 5" descr="http://DF3E5075026D06B109AE70DBF9D6CDD1.dms.sberbank.ru/DF3E5075026D06B109AE70DBF9D6CDD1-92DCC9725E0A03BFCF87C98938EC5031-7C306E030999F7BF689A16489D167D10/1.png"/>
          <p:cNvPicPr>
            <a:picLocks/>
          </p:cNvPicPr>
          <p:nvPr userDrawn="1"/>
        </p:nvPicPr>
        <p:blipFill>
          <a:blip r:link="rId3"/>
          <a:stretch>
            <a:fillRect/>
          </a:stretch>
        </p:blipFill>
        <p:spPr>
          <a:xfrm>
            <a:off x="0" y="0"/>
            <a:ext cx="1588" cy="1588"/>
          </a:xfrm>
          <a:prstGeom prst="rect">
            <a:avLst/>
          </a:prstGeom>
        </p:spPr>
      </p:pic>
    </p:spTree>
    <p:extLst>
      <p:ext uri="{BB962C8B-B14F-4D97-AF65-F5344CB8AC3E}">
        <p14:creationId xmlns:p14="http://schemas.microsoft.com/office/powerpoint/2010/main" val="1333980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Основной">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73"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spcBef>
                <a:spcPct val="50000"/>
              </a:spcBef>
              <a:defRPr/>
            </a:pPr>
            <a:r>
              <a:rPr lang="ru-RU" sz="1200" dirty="0">
                <a:solidFill>
                  <a:schemeClr val="tx1"/>
                </a:solidFill>
                <a:latin typeface="Calibri" pitchFamily="34" charset="0"/>
                <a:cs typeface="Calibri" pitchFamily="34" charset="0"/>
              </a:rPr>
              <a:t>© Департамент финансов</a:t>
            </a:r>
            <a:endParaRPr lang="en-US" sz="1200" dirty="0">
              <a:solidFill>
                <a:schemeClr val="tx1"/>
              </a:solidFill>
              <a:latin typeface="Calibri" pitchFamily="34" charset="0"/>
              <a:cs typeface="Calibri" pitchFamily="34" charset="0"/>
            </a:endParaRPr>
          </a:p>
        </p:txBody>
      </p:sp>
      <p:sp>
        <p:nvSpPr>
          <p:cNvPr id="9" name="Параллелограмм 8"/>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Tree>
    <p:extLst>
      <p:ext uri="{BB962C8B-B14F-4D97-AF65-F5344CB8AC3E}">
        <p14:creationId xmlns:p14="http://schemas.microsoft.com/office/powerpoint/2010/main" val="201422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Чужие слайды">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8682"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9" name="Параллелограмм 8"/>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pic>
        <p:nvPicPr>
          <p:cNvPr id="12" name="Рисунок 11" descr="http://D0340E7D5E8451B36CF9DE5E517AB11D.dms.sberbank.ru/D0340E7D5E8451B36CF9DE5E517AB11D-76E77F61EA6BF346E8CD249421A1F0C6-979C24910635A5F09AF6D68FE94A4CA8/1.png"/>
          <p:cNvPicPr>
            <a:picLocks/>
          </p:cNvPicPr>
          <p:nvPr userDrawn="1"/>
        </p:nvPicPr>
        <p:blipFill>
          <a:blip r:link="rId3"/>
          <a:stretch>
            <a:fillRect/>
          </a:stretch>
        </p:blipFill>
        <p:spPr>
          <a:xfrm>
            <a:off x="0" y="0"/>
            <a:ext cx="1588" cy="1588"/>
          </a:xfrm>
          <a:prstGeom prst="rect">
            <a:avLst/>
          </a:prstGeom>
        </p:spPr>
      </p:pic>
    </p:spTree>
    <p:extLst>
      <p:ext uri="{BB962C8B-B14F-4D97-AF65-F5344CB8AC3E}">
        <p14:creationId xmlns:p14="http://schemas.microsoft.com/office/powerpoint/2010/main" val="2066525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Содержание">
    <p:spTree>
      <p:nvGrpSpPr>
        <p:cNvPr id="1" name=""/>
        <p:cNvGrpSpPr/>
        <p:nvPr/>
      </p:nvGrpSpPr>
      <p:grpSpPr>
        <a:xfrm>
          <a:off x="0" y="0"/>
          <a:ext cx="0" cy="0"/>
          <a:chOff x="0" y="0"/>
          <a:chExt cx="0" cy="0"/>
        </a:xfrm>
      </p:grpSpPr>
      <p:sp>
        <p:nvSpPr>
          <p:cNvPr id="23" name="Параллелограмм 22"/>
          <p:cNvSpPr>
            <a:spLocks/>
          </p:cNvSpPr>
          <p:nvPr userDrawn="1"/>
        </p:nvSpPr>
        <p:spPr bwMode="auto">
          <a:xfrm>
            <a:off x="239392" y="-27384"/>
            <a:ext cx="384000"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9" name="Параллелограмм 18"/>
          <p:cNvSpPr/>
          <p:nvPr userDrawn="1"/>
        </p:nvSpPr>
        <p:spPr bwMode="auto">
          <a:xfrm>
            <a:off x="71392" y="44624"/>
            <a:ext cx="336000" cy="468000"/>
          </a:xfrm>
          <a:prstGeom prst="parallelogram">
            <a:avLst>
              <a:gd name="adj" fmla="val 77525"/>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6" name="Параллелограмм 5"/>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7" name="Параллелограмм 6"/>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Tree>
    <p:extLst>
      <p:ext uri="{BB962C8B-B14F-4D97-AF65-F5344CB8AC3E}">
        <p14:creationId xmlns:p14="http://schemas.microsoft.com/office/powerpoint/2010/main" val="7745606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p:spTree>
      <p:nvGrpSpPr>
        <p:cNvPr id="1" name=""/>
        <p:cNvGrpSpPr/>
        <p:nvPr/>
      </p:nvGrpSpPr>
      <p:grpSpPr>
        <a:xfrm>
          <a:off x="0" y="0"/>
          <a:ext cx="0" cy="0"/>
          <a:chOff x="0" y="0"/>
          <a:chExt cx="0" cy="0"/>
        </a:xfrm>
      </p:grpSpPr>
      <p:sp>
        <p:nvSpPr>
          <p:cNvPr id="13" name="Прямоугольный треугольник 12"/>
          <p:cNvSpPr/>
          <p:nvPr userDrawn="1"/>
        </p:nvSpPr>
        <p:spPr bwMode="auto">
          <a:xfrm rot="10800000" flipH="1">
            <a:off x="-432711" y="-425"/>
            <a:ext cx="3727205" cy="5737692"/>
          </a:xfrm>
          <a:prstGeom prst="rtTriangle">
            <a:avLst/>
          </a:prstGeom>
          <a:gradFill flip="none" rotWithShape="1">
            <a:gsLst>
              <a:gs pos="0">
                <a:schemeClr val="accent1">
                  <a:tint val="66000"/>
                  <a:satMod val="160000"/>
                </a:schemeClr>
              </a:gs>
              <a:gs pos="0">
                <a:schemeClr val="bg1">
                  <a:lumMod val="85000"/>
                </a:schemeClr>
              </a:gs>
              <a:gs pos="100000">
                <a:srgbClr val="E8E8E8"/>
              </a:gs>
            </a:gsLst>
            <a:lin ang="16200000" scaled="1"/>
            <a:tileRect/>
          </a:gra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Franklin Gothic Book" pitchFamily="34" charset="0"/>
            </a:endParaRPr>
          </a:p>
        </p:txBody>
      </p:sp>
      <p:sp>
        <p:nvSpPr>
          <p:cNvPr id="19" name="Параллелограмм 18"/>
          <p:cNvSpPr/>
          <p:nvPr userDrawn="1"/>
        </p:nvSpPr>
        <p:spPr bwMode="auto">
          <a:xfrm>
            <a:off x="8592277" y="-6985"/>
            <a:ext cx="494400"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3" name="Параллелограмм 22"/>
          <p:cNvSpPr>
            <a:spLocks/>
          </p:cNvSpPr>
          <p:nvPr userDrawn="1"/>
        </p:nvSpPr>
        <p:spPr bwMode="auto">
          <a:xfrm>
            <a:off x="1009269" y="865"/>
            <a:ext cx="2280000" cy="3356129"/>
          </a:xfrm>
          <a:prstGeom prst="parallelogram">
            <a:avLst>
              <a:gd name="adj" fmla="val 9491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pic>
        <p:nvPicPr>
          <p:cNvPr id="7" name="Picture 15" descr="logo"/>
          <p:cNvPicPr>
            <a:picLocks noChangeAspect="1" noChangeArrowheads="1"/>
          </p:cNvPicPr>
          <p:nvPr userDrawn="1"/>
        </p:nvPicPr>
        <p:blipFill>
          <a:blip r:embed="rId2" cstate="print"/>
          <a:srcRect/>
          <a:stretch>
            <a:fillRect/>
          </a:stretch>
        </p:blipFill>
        <p:spPr bwMode="auto">
          <a:xfrm>
            <a:off x="9539684" y="324695"/>
            <a:ext cx="2349955" cy="468000"/>
          </a:xfrm>
          <a:prstGeom prst="rect">
            <a:avLst/>
          </a:prstGeom>
          <a:noFill/>
          <a:ln w="9525">
            <a:noFill/>
            <a:miter lim="800000"/>
            <a:headEnd/>
            <a:tailEnd/>
          </a:ln>
        </p:spPr>
      </p:pic>
      <p:sp>
        <p:nvSpPr>
          <p:cNvPr id="9" name="Параллелограмм 8"/>
          <p:cNvSpPr>
            <a:spLocks/>
          </p:cNvSpPr>
          <p:nvPr userDrawn="1"/>
        </p:nvSpPr>
        <p:spPr bwMode="auto">
          <a:xfrm>
            <a:off x="8123993" y="149182"/>
            <a:ext cx="681600" cy="938244"/>
          </a:xfrm>
          <a:prstGeom prst="parallelogram">
            <a:avLst>
              <a:gd name="adj" fmla="val 88198"/>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12" name="Прямоугольный треугольник 11"/>
          <p:cNvSpPr/>
          <p:nvPr userDrawn="1"/>
        </p:nvSpPr>
        <p:spPr bwMode="auto">
          <a:xfrm flipH="1">
            <a:off x="8922242" y="1124745"/>
            <a:ext cx="3727205" cy="5737692"/>
          </a:xfrm>
          <a:prstGeom prst="rtTriangle">
            <a:avLst/>
          </a:prstGeom>
          <a:gradFill flip="none" rotWithShape="1">
            <a:gsLst>
              <a:gs pos="0">
                <a:schemeClr val="accent1">
                  <a:tint val="66000"/>
                  <a:satMod val="160000"/>
                </a:schemeClr>
              </a:gs>
              <a:gs pos="0">
                <a:schemeClr val="bg1">
                  <a:lumMod val="85000"/>
                </a:schemeClr>
              </a:gs>
              <a:gs pos="100000">
                <a:srgbClr val="E8E8E8"/>
              </a:gs>
            </a:gsLst>
            <a:lin ang="16200000" scaled="1"/>
            <a:tileRect/>
          </a:gra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Franklin Gothic Book" pitchFamily="34" charset="0"/>
            </a:endParaRPr>
          </a:p>
        </p:txBody>
      </p:sp>
      <p:sp>
        <p:nvSpPr>
          <p:cNvPr id="20" name="Параллелограмм 19"/>
          <p:cNvSpPr>
            <a:spLocks/>
          </p:cNvSpPr>
          <p:nvPr userDrawn="1"/>
        </p:nvSpPr>
        <p:spPr bwMode="auto">
          <a:xfrm>
            <a:off x="519194" y="-117881"/>
            <a:ext cx="911685" cy="828000"/>
          </a:xfrm>
          <a:prstGeom prst="parallelogram">
            <a:avLst>
              <a:gd name="adj" fmla="val 58313"/>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1" name="Параллелограмм 20"/>
          <p:cNvSpPr>
            <a:spLocks/>
          </p:cNvSpPr>
          <p:nvPr userDrawn="1"/>
        </p:nvSpPr>
        <p:spPr bwMode="auto">
          <a:xfrm>
            <a:off x="911432" y="6021288"/>
            <a:ext cx="895361" cy="1224136"/>
          </a:xfrm>
          <a:prstGeom prst="parallelogram">
            <a:avLst>
              <a:gd name="adj" fmla="val 8942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2" name="Параллелограмм 21"/>
          <p:cNvSpPr>
            <a:spLocks/>
          </p:cNvSpPr>
          <p:nvPr userDrawn="1"/>
        </p:nvSpPr>
        <p:spPr bwMode="auto">
          <a:xfrm>
            <a:off x="-1603962" y="11051370"/>
            <a:ext cx="1207087" cy="1077735"/>
          </a:xfrm>
          <a:prstGeom prst="parallelogram">
            <a:avLst>
              <a:gd name="adj" fmla="val 58313"/>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6" name="Параллелограмм 25"/>
          <p:cNvSpPr/>
          <p:nvPr userDrawn="1"/>
        </p:nvSpPr>
        <p:spPr bwMode="auto">
          <a:xfrm>
            <a:off x="8911915" y="3471123"/>
            <a:ext cx="2476467" cy="3400839"/>
          </a:xfrm>
          <a:prstGeom prst="parallelogram">
            <a:avLst>
              <a:gd name="adj" fmla="val 8903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7" name="Параллелограмм 26"/>
          <p:cNvSpPr>
            <a:spLocks/>
          </p:cNvSpPr>
          <p:nvPr userDrawn="1"/>
        </p:nvSpPr>
        <p:spPr bwMode="auto">
          <a:xfrm>
            <a:off x="11311877" y="5348940"/>
            <a:ext cx="671856" cy="936000"/>
          </a:xfrm>
          <a:prstGeom prst="parallelogram">
            <a:avLst>
              <a:gd name="adj" fmla="val 8942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30" name="Параллелограмм 29"/>
          <p:cNvSpPr/>
          <p:nvPr userDrawn="1"/>
        </p:nvSpPr>
        <p:spPr bwMode="auto">
          <a:xfrm>
            <a:off x="632529" y="188119"/>
            <a:ext cx="720000" cy="1044000"/>
          </a:xfrm>
          <a:prstGeom prst="parallelogram">
            <a:avLst>
              <a:gd name="adj" fmla="val 92258"/>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24" name="Параллелограмм 23"/>
          <p:cNvSpPr/>
          <p:nvPr userDrawn="1"/>
        </p:nvSpPr>
        <p:spPr bwMode="auto">
          <a:xfrm>
            <a:off x="1641632" y="5816940"/>
            <a:ext cx="671856" cy="606208"/>
          </a:xfrm>
          <a:prstGeom prst="parallelogram">
            <a:avLst>
              <a:gd name="adj" fmla="val 57816"/>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
        <p:nvSpPr>
          <p:cNvPr id="31" name="Параллелограмм 30"/>
          <p:cNvSpPr/>
          <p:nvPr userDrawn="1"/>
        </p:nvSpPr>
        <p:spPr bwMode="auto">
          <a:xfrm>
            <a:off x="11551733" y="5153440"/>
            <a:ext cx="432000" cy="576000"/>
          </a:xfrm>
          <a:prstGeom prst="parallelogram">
            <a:avLst>
              <a:gd name="adj" fmla="val 83558"/>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marR="0" lvl="0" indent="0" algn="ctr" defTabSz="1038739" fontAlgn="auto">
              <a:lnSpc>
                <a:spcPct val="100000"/>
              </a:lnSpc>
              <a:spcBef>
                <a:spcPts val="0"/>
              </a:spcBef>
              <a:spcAft>
                <a:spcPts val="0"/>
              </a:spcAft>
              <a:buClrTx/>
              <a:buSzTx/>
              <a:buFontTx/>
              <a:buNone/>
              <a:tabLst/>
            </a:pPr>
            <a:endParaRPr kumimoji="0" lang="ru-RU" sz="2000" b="0" i="0" u="none" strike="noStrike" kern="0" cap="none" spc="0" normalizeH="0" baseline="0" dirty="0">
              <a:ln>
                <a:noFill/>
              </a:ln>
              <a:solidFill>
                <a:srgbClr val="FFFFFF"/>
              </a:solidFill>
              <a:effectLst/>
              <a:uLnTx/>
              <a:uFillTx/>
              <a:latin typeface="Fedra Sans Pro Book"/>
            </a:endParaRPr>
          </a:p>
        </p:txBody>
      </p:sp>
    </p:spTree>
    <p:extLst>
      <p:ext uri="{BB962C8B-B14F-4D97-AF65-F5344CB8AC3E}">
        <p14:creationId xmlns:p14="http://schemas.microsoft.com/office/powerpoint/2010/main" val="451865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Основной">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63"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spcBef>
                <a:spcPct val="50000"/>
              </a:spcBef>
              <a:defRPr/>
            </a:pPr>
            <a:r>
              <a:rPr lang="ru-RU" sz="1200" dirty="0">
                <a:solidFill>
                  <a:prstClr val="white">
                    <a:lumMod val="50000"/>
                  </a:prstClr>
                </a:solidFill>
                <a:latin typeface="Calibri" pitchFamily="34" charset="0"/>
                <a:cs typeface="Calibri" pitchFamily="34" charset="0"/>
              </a:rPr>
              <a:t>© Казначейство</a:t>
            </a:r>
            <a:endParaRPr lang="en-US" sz="1200" dirty="0">
              <a:solidFill>
                <a:prstClr val="white">
                  <a:lumMod val="50000"/>
                </a:prstClr>
              </a:solidFill>
              <a:latin typeface="Calibri" pitchFamily="34" charset="0"/>
              <a:cs typeface="Calibri" pitchFamily="34" charset="0"/>
            </a:endParaRPr>
          </a:p>
        </p:txBody>
      </p:sp>
      <p:sp>
        <p:nvSpPr>
          <p:cNvPr id="9" name="Параллелограмм 8"/>
          <p:cNvSpPr/>
          <p:nvPr userDrawn="1"/>
        </p:nvSpPr>
        <p:spPr bwMode="auto">
          <a:xfrm>
            <a:off x="11623632"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1589461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Чужие слайды">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63"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9" name="Параллелограмм 8"/>
          <p:cNvSpPr/>
          <p:nvPr userDrawn="1"/>
        </p:nvSpPr>
        <p:spPr bwMode="auto">
          <a:xfrm>
            <a:off x="11623632"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408491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2389344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Основной">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679"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араллелограмм 14"/>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spcBef>
                <a:spcPct val="50000"/>
              </a:spcBef>
              <a:defRPr/>
            </a:pPr>
            <a:r>
              <a:rPr lang="ru-RU" sz="1200" dirty="0">
                <a:solidFill>
                  <a:prstClr val="black"/>
                </a:solidFill>
                <a:latin typeface="Calibri" pitchFamily="34" charset="0"/>
                <a:cs typeface="Calibri" pitchFamily="34" charset="0"/>
              </a:rPr>
              <a:t>© Департамент финансов</a:t>
            </a:r>
            <a:endParaRPr lang="en-US" sz="1200" dirty="0">
              <a:solidFill>
                <a:prstClr val="black"/>
              </a:solidFill>
              <a:latin typeface="Calibri" pitchFamily="34" charset="0"/>
              <a:cs typeface="Calibri" pitchFamily="34" charset="0"/>
            </a:endParaRPr>
          </a:p>
        </p:txBody>
      </p:sp>
      <p:sp>
        <p:nvSpPr>
          <p:cNvPr id="9" name="Параллелограмм 8"/>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3360864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Содержание">
    <p:spTree>
      <p:nvGrpSpPr>
        <p:cNvPr id="1" name=""/>
        <p:cNvGrpSpPr/>
        <p:nvPr/>
      </p:nvGrpSpPr>
      <p:grpSpPr>
        <a:xfrm>
          <a:off x="0" y="0"/>
          <a:ext cx="0" cy="0"/>
          <a:chOff x="0" y="0"/>
          <a:chExt cx="0" cy="0"/>
        </a:xfrm>
      </p:grpSpPr>
      <p:sp>
        <p:nvSpPr>
          <p:cNvPr id="23" name="Параллелограмм 22"/>
          <p:cNvSpPr>
            <a:spLocks/>
          </p:cNvSpPr>
          <p:nvPr userDrawn="1"/>
        </p:nvSpPr>
        <p:spPr bwMode="auto">
          <a:xfrm>
            <a:off x="239392" y="-27384"/>
            <a:ext cx="384000"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19" name="Параллелограмм 18"/>
          <p:cNvSpPr/>
          <p:nvPr userDrawn="1"/>
        </p:nvSpPr>
        <p:spPr bwMode="auto">
          <a:xfrm>
            <a:off x="71392" y="44624"/>
            <a:ext cx="336000" cy="468000"/>
          </a:xfrm>
          <a:prstGeom prst="parallelogram">
            <a:avLst>
              <a:gd name="adj" fmla="val 77525"/>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6" name="Параллелограмм 5"/>
          <p:cNvSpPr>
            <a:spLocks/>
          </p:cNvSpPr>
          <p:nvPr userDrawn="1"/>
        </p:nvSpPr>
        <p:spPr bwMode="auto">
          <a:xfrm>
            <a:off x="11562908" y="6544797"/>
            <a:ext cx="350400" cy="325880"/>
          </a:xfrm>
          <a:prstGeom prst="parallelogram">
            <a:avLst>
              <a:gd name="adj" fmla="val 53250"/>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
        <p:nvSpPr>
          <p:cNvPr id="7" name="Параллелограмм 6"/>
          <p:cNvSpPr/>
          <p:nvPr userDrawn="1"/>
        </p:nvSpPr>
        <p:spPr bwMode="auto">
          <a:xfrm>
            <a:off x="11623616" y="5894485"/>
            <a:ext cx="667339" cy="1152000"/>
          </a:xfrm>
          <a:prstGeom prst="parallelogram">
            <a:avLst>
              <a:gd name="adj" fmla="val 97137"/>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a:endParaRPr lang="ru-RU" sz="2000" kern="0" dirty="0">
              <a:solidFill>
                <a:srgbClr val="FFFFFF"/>
              </a:solidFill>
              <a:latin typeface="Fedra Sans Pro Book"/>
            </a:endParaRPr>
          </a:p>
        </p:txBody>
      </p:sp>
    </p:spTree>
    <p:extLst>
      <p:ext uri="{BB962C8B-B14F-4D97-AF65-F5344CB8AC3E}">
        <p14:creationId xmlns:p14="http://schemas.microsoft.com/office/powerpoint/2010/main" val="30202038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CZAR2014_Обычный слайд">
    <p:spTree>
      <p:nvGrpSpPr>
        <p:cNvPr id="1" name=""/>
        <p:cNvGrpSpPr/>
        <p:nvPr/>
      </p:nvGrpSpPr>
      <p:grpSpPr>
        <a:xfrm>
          <a:off x="0" y="0"/>
          <a:ext cx="0" cy="0"/>
          <a:chOff x="0" y="0"/>
          <a:chExt cx="0" cy="0"/>
        </a:xfrm>
      </p:grpSpPr>
      <p:pic>
        <p:nvPicPr>
          <p:cNvPr id="24" name="Picture 5"/>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507" y="-19049"/>
            <a:ext cx="969221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Параллелограмм 18"/>
          <p:cNvSpPr/>
          <p:nvPr userDrawn="1"/>
        </p:nvSpPr>
        <p:spPr bwMode="auto">
          <a:xfrm>
            <a:off x="9136868" y="14480"/>
            <a:ext cx="426827" cy="606208"/>
          </a:xfrm>
          <a:prstGeom prst="parallelogram">
            <a:avLst>
              <a:gd name="adj" fmla="val 80500"/>
            </a:avLst>
          </a:prstGeom>
          <a:gradFill flip="none" rotWithShape="1">
            <a:gsLst>
              <a:gs pos="0">
                <a:srgbClr val="AB331F"/>
              </a:gs>
              <a:gs pos="100000">
                <a:srgbClr val="DA4A32"/>
              </a:gs>
            </a:gsLst>
            <a:lin ang="0" scaled="1"/>
            <a:tileRect/>
          </a:gradFill>
          <a:ln w="9525" cap="flat" cmpd="sng" algn="ctr">
            <a:noFill/>
            <a:prstDash val="solid"/>
          </a:ln>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23" name="Параллелограмм 22"/>
          <p:cNvSpPr>
            <a:spLocks/>
          </p:cNvSpPr>
          <p:nvPr userDrawn="1"/>
        </p:nvSpPr>
        <p:spPr bwMode="auto">
          <a:xfrm>
            <a:off x="9346968" y="44231"/>
            <a:ext cx="385432" cy="367200"/>
          </a:xfrm>
          <a:prstGeom prst="parallelogram">
            <a:avLst>
              <a:gd name="adj" fmla="val 53287"/>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7" name="Text Box 14"/>
          <p:cNvSpPr txBox="1">
            <a:spLocks noChangeArrowheads="1"/>
          </p:cNvSpPr>
          <p:nvPr userDrawn="1"/>
        </p:nvSpPr>
        <p:spPr bwMode="auto">
          <a:xfrm>
            <a:off x="-74083" y="6669361"/>
            <a:ext cx="4978400" cy="276999"/>
          </a:xfrm>
          <a:prstGeom prst="rect">
            <a:avLst/>
          </a:prstGeom>
          <a:noFill/>
          <a:ln>
            <a:noFill/>
          </a:ln>
        </p:spPr>
        <p:txBody>
          <a:bodyPr>
            <a:spAutoFit/>
          </a:bodyPr>
          <a:lstStyle>
            <a:lvl1pPr marL="173038" indent="-173038"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fontAlgn="auto" hangingPunct="1">
              <a:spcBef>
                <a:spcPct val="50000"/>
              </a:spcBef>
              <a:spcAft>
                <a:spcPts val="0"/>
              </a:spcAft>
              <a:defRPr/>
            </a:pPr>
            <a:r>
              <a:rPr lang="ru-RU" sz="1200" dirty="0">
                <a:solidFill>
                  <a:prstClr val="white">
                    <a:lumMod val="50000"/>
                  </a:prstClr>
                </a:solidFill>
                <a:latin typeface="Calibri" pitchFamily="34" charset="0"/>
                <a:cs typeface="Calibri" pitchFamily="34" charset="0"/>
              </a:rPr>
              <a:t>Казначейство</a:t>
            </a:r>
            <a:endParaRPr lang="en-US" sz="1200" dirty="0">
              <a:solidFill>
                <a:prstClr val="white">
                  <a:lumMod val="50000"/>
                </a:prstClr>
              </a:solidFill>
              <a:latin typeface="Calibri" pitchFamily="34" charset="0"/>
              <a:cs typeface="Calibri" pitchFamily="34" charset="0"/>
            </a:endParaRPr>
          </a:p>
        </p:txBody>
      </p:sp>
      <p:sp>
        <p:nvSpPr>
          <p:cNvPr id="13" name="Параллелограмм 12"/>
          <p:cNvSpPr>
            <a:spLocks/>
          </p:cNvSpPr>
          <p:nvPr userDrawn="1"/>
        </p:nvSpPr>
        <p:spPr bwMode="auto">
          <a:xfrm>
            <a:off x="11519228" y="6544797"/>
            <a:ext cx="350400" cy="325880"/>
          </a:xfrm>
          <a:prstGeom prst="parallelogram">
            <a:avLst>
              <a:gd name="adj" fmla="val 55062"/>
            </a:avLst>
          </a:prstGeom>
          <a:gradFill flip="none" rotWithShape="1">
            <a:gsLst>
              <a:gs pos="0">
                <a:srgbClr val="008000"/>
              </a:gs>
              <a:gs pos="100000">
                <a:srgbClr val="7DC244"/>
              </a:gs>
            </a:gsLst>
            <a:lin ang="0" scaled="1"/>
            <a:tileRect/>
          </a:gradFill>
          <a:ln w="9525" cap="flat" cmpd="sng" algn="ctr">
            <a:noFill/>
            <a:prstDash val="solid"/>
          </a:ln>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14" name="Параллелограмм 13"/>
          <p:cNvSpPr/>
          <p:nvPr userDrawn="1"/>
        </p:nvSpPr>
        <p:spPr bwMode="auto">
          <a:xfrm>
            <a:off x="11649887" y="6453615"/>
            <a:ext cx="308620" cy="366563"/>
          </a:xfrm>
          <a:prstGeom prst="parallelogram">
            <a:avLst>
              <a:gd name="adj" fmla="val 70730"/>
            </a:avLst>
          </a:prstGeom>
          <a:gradFill flip="none" rotWithShape="1">
            <a:gsLst>
              <a:gs pos="0">
                <a:srgbClr val="AB331F"/>
              </a:gs>
              <a:gs pos="100000">
                <a:srgbClr val="DA4A32"/>
              </a:gs>
            </a:gsLst>
            <a:lin ang="0" scaled="1"/>
            <a:tileRect/>
          </a:gradFill>
          <a:ln w="9525" cap="flat" cmpd="sng" algn="ctr">
            <a:noFill/>
            <a:prstDash val="solid"/>
          </a:ln>
          <a:effectLst>
            <a:outerShdw blurRad="38100" dist="38100" dir="2700000" sx="87000" sy="87000" algn="tl" rotWithShape="0">
              <a:prstClr val="black">
                <a:alpha val="45000"/>
              </a:prstClr>
            </a:outerShdw>
          </a:effectLst>
        </p:spPr>
        <p:txBody>
          <a:bodyPr lIns="121893" tIns="60945" rIns="121893" bIns="60945" rtlCol="0" anchor="ctr"/>
          <a:lstStyle/>
          <a:p>
            <a:pPr algn="ctr" defTabSz="1038739" fontAlgn="auto">
              <a:spcBef>
                <a:spcPts val="0"/>
              </a:spcBef>
              <a:spcAft>
                <a:spcPts val="0"/>
              </a:spcAft>
            </a:pPr>
            <a:endParaRPr lang="ru-RU" sz="2000" kern="0" dirty="0">
              <a:solidFill>
                <a:srgbClr val="FFFFFF"/>
              </a:solidFill>
              <a:latin typeface="Fedra Sans Pro Book"/>
            </a:endParaRPr>
          </a:p>
        </p:txBody>
      </p:sp>
      <p:sp>
        <p:nvSpPr>
          <p:cNvPr id="10" name="Заголовок 1"/>
          <p:cNvSpPr>
            <a:spLocks noGrp="1"/>
          </p:cNvSpPr>
          <p:nvPr>
            <p:ph type="title"/>
          </p:nvPr>
        </p:nvSpPr>
        <p:spPr>
          <a:xfrm>
            <a:off x="239184" y="0"/>
            <a:ext cx="11343216" cy="620688"/>
          </a:xfrm>
          <a:prstGeom prst="rect">
            <a:avLst/>
          </a:prstGeom>
        </p:spPr>
        <p:txBody>
          <a:bodyPr lIns="108000" tIns="0" rIns="0" bIns="0" anchor="ctr"/>
          <a:lstStyle>
            <a:lvl1pPr>
              <a:defRPr>
                <a:solidFill>
                  <a:srgbClr val="3F3F3F"/>
                </a:solidFill>
              </a:defRPr>
            </a:lvl1pPr>
          </a:lstStyle>
          <a:p>
            <a:r>
              <a:rPr lang="ru-RU" dirty="0"/>
              <a:t>Образец заголовка</a:t>
            </a:r>
          </a:p>
        </p:txBody>
      </p:sp>
    </p:spTree>
    <p:extLst>
      <p:ext uri="{BB962C8B-B14F-4D97-AF65-F5344CB8AC3E}">
        <p14:creationId xmlns:p14="http://schemas.microsoft.com/office/powerpoint/2010/main" val="8987907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Пользовательский макет">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471" imgH="472" progId="TCLayout.ActiveDocument.1">
                  <p:embed/>
                </p:oleObj>
              </mc:Choice>
              <mc:Fallback>
                <p:oleObj name="Слайд think-cell" r:id="rId4" imgW="471" imgH="472" progId="TCLayout.ActiveDocument.1">
                  <p:embed/>
                  <p:pic>
                    <p:nvPicPr>
                      <p:cNvPr id="5" name="Объект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Прямоугольник 3" hidden="1"/>
          <p:cNvSpPr/>
          <p:nvPr userDrawn="1">
            <p:custDataLst>
              <p:tags r:id="rId2"/>
            </p:custDataLst>
          </p:nvPr>
        </p:nvSpPr>
        <p:spPr>
          <a:xfrm>
            <a:off x="0" y="0"/>
            <a:ext cx="158750" cy="158750"/>
          </a:xfrm>
          <a:prstGeom prst="rect">
            <a:avLst/>
          </a:prstGeom>
          <a:solidFill>
            <a:schemeClr val="accent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ru-RU" sz="2000" b="0" i="0" baseline="0" dirty="0">
              <a:latin typeface="Segoe UI" panose="020B0502040204020203" pitchFamily="34" charset="0"/>
              <a:ea typeface="+mj-ea"/>
              <a:cs typeface="+mj-cs"/>
              <a:sym typeface="Segoe UI" panose="020B0502040204020203" pitchFamily="34" charset="0"/>
            </a:endParaRPr>
          </a:p>
        </p:txBody>
      </p:sp>
      <p:sp>
        <p:nvSpPr>
          <p:cNvPr id="2" name="Заголовок 1"/>
          <p:cNvSpPr>
            <a:spLocks noGrp="1"/>
          </p:cNvSpPr>
          <p:nvPr>
            <p:ph type="title"/>
          </p:nvPr>
        </p:nvSpPr>
        <p:spPr>
          <a:xfrm>
            <a:off x="391265" y="192075"/>
            <a:ext cx="10555873" cy="276999"/>
          </a:xfrm>
        </p:spPr>
        <p:txBody>
          <a:bodyPr/>
          <a:lstStyle>
            <a:lvl1pPr>
              <a:defRPr sz="2000"/>
            </a:lvl1pPr>
          </a:lstStyle>
          <a:p>
            <a:r>
              <a:rPr lang="ru-RU"/>
              <a:t>Образец заголовка</a:t>
            </a:r>
            <a:endParaRPr lang="ru-RU" dirty="0"/>
          </a:p>
        </p:txBody>
      </p:sp>
      <p:sp>
        <p:nvSpPr>
          <p:cNvPr id="3" name="Номер слайда 2"/>
          <p:cNvSpPr>
            <a:spLocks noGrp="1"/>
          </p:cNvSpPr>
          <p:nvPr>
            <p:ph type="sldNum" sz="quarter" idx="10"/>
          </p:nvPr>
        </p:nvSpPr>
        <p:spPr>
          <a:xfrm>
            <a:off x="11810470" y="6576020"/>
            <a:ext cx="589856" cy="365125"/>
          </a:xfrm>
          <a:prstGeom prst="rect">
            <a:avLst/>
          </a:prstGeom>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pic>
        <p:nvPicPr>
          <p:cNvPr id="2167" name="Рисунок 2166"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68" name="Рисунок 2167"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69" name="Рисунок 2168"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0" name="Рисунок 2169"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1" name="Рисунок 2170"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2" name="Рисунок 2171"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3" name="Рисунок 2172"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4" name="Рисунок 2173"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5" name="Рисунок 2174"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6" name="Рисунок 2175"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7" name="Рисунок 2176"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pic>
        <p:nvPicPr>
          <p:cNvPr id="2178" name="Рисунок 2177" descr="http://277CFEF32177A4B1AA838F1AC8627F3C.dms.sberbank.ru/277CFEF32177A4B1AA838F1AC8627F3C-D721484550977C95F98CF7A7709B105F-B058A5EA472CB7D47202A9B873626704/1.png"/>
          <p:cNvPicPr>
            <a:picLocks/>
          </p:cNvPicPr>
          <p:nvPr userDrawn="1"/>
        </p:nvPicPr>
        <p:blipFill>
          <a:blip r:link="rId6"/>
          <a:stretch>
            <a:fillRect/>
          </a:stretch>
        </p:blipFill>
        <p:spPr>
          <a:xfrm>
            <a:off x="0" y="0"/>
            <a:ext cx="1588" cy="1588"/>
          </a:xfrm>
          <a:prstGeom prst="rect">
            <a:avLst/>
          </a:prstGeom>
        </p:spPr>
      </p:pic>
    </p:spTree>
    <p:extLst>
      <p:ext uri="{BB962C8B-B14F-4D97-AF65-F5344CB8AC3E}">
        <p14:creationId xmlns:p14="http://schemas.microsoft.com/office/powerpoint/2010/main" val="341969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pPr/>
              <a:t>‹#›</a:t>
            </a:fld>
            <a:endParaRPr lang="ru-RU" dirty="0"/>
          </a:p>
        </p:txBody>
      </p:sp>
      <p:pic>
        <p:nvPicPr>
          <p:cNvPr id="4" name="Рисунок 3" descr="http://93A7C4B339CCDD211E158032049A3A49.dms.sberbank.ru/93A7C4B339CCDD211E158032049A3A49-048609E64F524779FACC06A290525D57-028113238EC6D8AC5E862ACF66077798/1.png"/>
          <p:cNvPicPr>
            <a:picLocks/>
          </p:cNvPicPr>
          <p:nvPr userDrawn="1"/>
        </p:nvPicPr>
        <p:blipFill>
          <a:blip r:link="rId2"/>
          <a:stretch>
            <a:fillRect/>
          </a:stretch>
        </p:blipFill>
        <p:spPr>
          <a:xfrm>
            <a:off x="0" y="0"/>
            <a:ext cx="1588" cy="1588"/>
          </a:xfrm>
          <a:prstGeom prst="rect">
            <a:avLst/>
          </a:prstGeom>
        </p:spPr>
      </p:pic>
      <p:pic>
        <p:nvPicPr>
          <p:cNvPr id="5" name="Рисунок 4" descr="http://93A7C4B339CCDD211E158032049A3A49.dms.sberbank.ru/93A7C4B339CCDD211E158032049A3A49-048609E64F524779FACC06A290525D57-028113238EC6D8AC5E862ACF66077798/1.png"/>
          <p:cNvPicPr>
            <a:picLocks/>
          </p:cNvPicPr>
          <p:nvPr userDrawn="1"/>
        </p:nvPicPr>
        <p:blipFill>
          <a:blip r:link="rId2"/>
          <a:stretch>
            <a:fillRect/>
          </a:stretch>
        </p:blipFill>
        <p:spPr>
          <a:xfrm>
            <a:off x="0" y="0"/>
            <a:ext cx="1588" cy="1588"/>
          </a:xfrm>
          <a:prstGeom prst="rect">
            <a:avLst/>
          </a:prstGeom>
        </p:spPr>
      </p:pic>
    </p:spTree>
    <p:extLst>
      <p:ext uri="{BB962C8B-B14F-4D97-AF65-F5344CB8AC3E}">
        <p14:creationId xmlns:p14="http://schemas.microsoft.com/office/powerpoint/2010/main" val="241758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727696" y="6126265"/>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1839516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07C9C99F-1874-4DEC-9199-237D97772B1B}"/>
              </a:ext>
            </a:extLst>
          </p:cNvPr>
          <p:cNvSpPr>
            <a:spLocks noGrp="1"/>
          </p:cNvSpPr>
          <p:nvPr>
            <p:ph type="sldNum" sz="quarter" idx="12"/>
          </p:nvPr>
        </p:nvSpPr>
        <p:spPr>
          <a:xfrm>
            <a:off x="3727696" y="6126265"/>
            <a:ext cx="521496" cy="365125"/>
          </a:xfrm>
          <a:prstGeom prst="rect">
            <a:avLst/>
          </a:prstGeom>
        </p:spPr>
        <p:txBody>
          <a:bodyPr/>
          <a:lstStyle/>
          <a:p>
            <a:fld id="{054C8753-49EE-4AA4-B7F7-004F2534EA1E}" type="slidenum">
              <a:rPr lang="ru-RU" smtClean="0"/>
              <a:pPr/>
              <a:t>‹#›</a:t>
            </a:fld>
            <a:endParaRPr lang="ru-RU" dirty="0"/>
          </a:p>
        </p:txBody>
      </p:sp>
    </p:spTree>
    <p:extLst>
      <p:ext uri="{BB962C8B-B14F-4D97-AF65-F5344CB8AC3E}">
        <p14:creationId xmlns:p14="http://schemas.microsoft.com/office/powerpoint/2010/main" val="380478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7A1B117A-CE21-4836-AB2E-8DAF1E6D3D17}"/>
              </a:ext>
            </a:extLst>
          </p:cNvPr>
          <p:cNvSpPr>
            <a:spLocks noGrp="1"/>
          </p:cNvSpPr>
          <p:nvPr>
            <p:ph type="sldNum" sz="quarter" idx="12"/>
          </p:nvPr>
        </p:nvSpPr>
        <p:spPr>
          <a:xfrm>
            <a:off x="3257548" y="6126265"/>
            <a:ext cx="521496" cy="365125"/>
          </a:xfrm>
          <a:prstGeom prst="rect">
            <a:avLst/>
          </a:prstGeom>
        </p:spPr>
        <p:txBody>
          <a:bodyPr/>
          <a:lstStyle/>
          <a:p>
            <a:fld id="{054C8753-49EE-4AA4-B7F7-004F2534EA1E}" type="slidenum">
              <a:rPr lang="ru-RU" smtClean="0"/>
              <a:t>‹#›</a:t>
            </a:fld>
            <a:endParaRPr lang="ru-RU" dirty="0"/>
          </a:p>
        </p:txBody>
      </p:sp>
    </p:spTree>
    <p:extLst>
      <p:ext uri="{BB962C8B-B14F-4D97-AF65-F5344CB8AC3E}">
        <p14:creationId xmlns:p14="http://schemas.microsoft.com/office/powerpoint/2010/main" val="145803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tags" Target="../tags/tag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tags" Target="../tags/tag6.x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13.xml"/><Relationship Id="rId7" Type="http://schemas.openxmlformats.org/officeDocument/2006/relationships/tags" Target="../tags/tag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theme" Target="../theme/theme7.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image" Target="../media/image9.emf"/><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41" Type="http://schemas.openxmlformats.org/officeDocument/2006/relationships/oleObject" Target="../embeddings/oleObject8.bin"/><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tags" Target="../tags/tag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8" Type="http://schemas.openxmlformats.org/officeDocument/2006/relationships/slideLayout" Target="../slideLayouts/slideLayout23.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4"/>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Слайд think-cell" r:id="rId5" imgW="359" imgH="360" progId="TCLayout.ActiveDocument.1">
                  <p:embed/>
                </p:oleObj>
              </mc:Choice>
              <mc:Fallback>
                <p:oleObj name="Слайд think-cell" r:id="rId5" imgW="359" imgH="360" progId="TCLayout.ActiveDocument.1">
                  <p:embed/>
                  <p:pic>
                    <p:nvPicPr>
                      <p:cNvPr id="2" name="Объект 1" hidden="1"/>
                      <p:cNvPicPr/>
                      <p:nvPr/>
                    </p:nvPicPr>
                    <p:blipFill>
                      <a:blip r:embed="rId6"/>
                      <a:stretch>
                        <a:fillRect/>
                      </a:stretch>
                    </p:blipFill>
                    <p:spPr>
                      <a:xfrm>
                        <a:off x="1589" y="1589"/>
                        <a:ext cx="1588" cy="1588"/>
                      </a:xfrm>
                      <a:prstGeom prst="rect">
                        <a:avLst/>
                      </a:prstGeom>
                    </p:spPr>
                  </p:pic>
                </p:oleObj>
              </mc:Fallback>
            </mc:AlternateContent>
          </a:graphicData>
        </a:graphic>
      </p:graphicFrame>
      <p:pic>
        <p:nvPicPr>
          <p:cNvPr id="7" name="Рисунок 6">
            <a:extLst>
              <a:ext uri="{FF2B5EF4-FFF2-40B4-BE49-F238E27FC236}">
                <a16:creationId xmlns:a16="http://schemas.microsoft.com/office/drawing/2014/main" id="{CF6EDF09-AA0D-4E85-B458-BF9CBED1E702}"/>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88312" y="6305821"/>
            <a:ext cx="1431224" cy="268739"/>
          </a:xfrm>
          <a:prstGeom prst="rect">
            <a:avLst/>
          </a:prstGeom>
        </p:spPr>
      </p:pic>
      <p:cxnSp>
        <p:nvCxnSpPr>
          <p:cNvPr id="8" name="Прямая соединительная линия 7">
            <a:extLst>
              <a:ext uri="{FF2B5EF4-FFF2-40B4-BE49-F238E27FC236}">
                <a16:creationId xmlns:a16="http://schemas.microsoft.com/office/drawing/2014/main" id="{C8B732FB-8A0E-4B58-9646-39B75236A086}"/>
              </a:ext>
            </a:extLst>
          </p:cNvPr>
          <p:cNvCxnSpPr>
            <a:cxnSpLocks/>
          </p:cNvCxnSpPr>
          <p:nvPr userDrawn="1"/>
        </p:nvCxnSpPr>
        <p:spPr>
          <a:xfrm>
            <a:off x="3503712" y="6440191"/>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7E2D57-E406-4966-9E02-D34E6ED52C86}"/>
              </a:ext>
            </a:extLst>
          </p:cNvPr>
          <p:cNvSpPr txBox="1"/>
          <p:nvPr userDrawn="1"/>
        </p:nvSpPr>
        <p:spPr>
          <a:xfrm>
            <a:off x="2033412" y="6365263"/>
            <a:ext cx="2730131" cy="161711"/>
          </a:xfrm>
          <a:prstGeom prst="rect">
            <a:avLst/>
          </a:prstGeom>
          <a:noFill/>
        </p:spPr>
        <p:txBody>
          <a:bodyPr wrap="square" lIns="0" tIns="0" rIns="0" bIns="0" rtlCol="0">
            <a:spAutoFit/>
          </a:bodyPr>
          <a:lstStyle/>
          <a:p>
            <a:pPr defTabSz="0"/>
            <a:r>
              <a:rPr lang="en-US" sz="1051" dirty="0">
                <a:solidFill>
                  <a:srgbClr val="283A51"/>
                </a:solidFill>
                <a:latin typeface="Circe Light" panose="020B0402020203020203" pitchFamily="34" charset="-52"/>
              </a:rPr>
              <a:t>Earnings presentation</a:t>
            </a:r>
            <a:endParaRPr lang="ru-RU" sz="1051" dirty="0">
              <a:solidFill>
                <a:srgbClr val="283A51"/>
              </a:solidFill>
              <a:latin typeface="Circe Light" panose="020B0402020203020203" pitchFamily="34" charset="-52"/>
            </a:endParaRPr>
          </a:p>
        </p:txBody>
      </p:sp>
      <p:sp>
        <p:nvSpPr>
          <p:cNvPr id="10" name="Номер слайда 5">
            <a:extLst>
              <a:ext uri="{FF2B5EF4-FFF2-40B4-BE49-F238E27FC236}">
                <a16:creationId xmlns:a16="http://schemas.microsoft.com/office/drawing/2014/main" id="{60315CCD-8C7F-4E6F-9DE8-33C698769B17}"/>
              </a:ext>
            </a:extLst>
          </p:cNvPr>
          <p:cNvSpPr txBox="1">
            <a:spLocks/>
          </p:cNvSpPr>
          <p:nvPr userDrawn="1"/>
        </p:nvSpPr>
        <p:spPr>
          <a:xfrm>
            <a:off x="4151785" y="6263491"/>
            <a:ext cx="611759" cy="365125"/>
          </a:xfrm>
          <a:prstGeom prst="rect">
            <a:avLst/>
          </a:prstGeom>
        </p:spPr>
        <p:txBody>
          <a:bodyPr/>
          <a:lstStyle>
            <a:defPPr>
              <a:defRPr lang="ru-RU"/>
            </a:defPPr>
            <a:lvl1pPr>
              <a:defRPr sz="2000"/>
            </a:lvl1pPr>
          </a:lstStyle>
          <a:p>
            <a:pPr lvl="0"/>
            <a:fld id="{054C8753-49EE-4AA4-B7F7-004F2534EA1E}" type="slidenum">
              <a:rPr lang="ru-RU" sz="2000" smtClean="0"/>
              <a:pPr lvl="0"/>
              <a:t>‹#›</a:t>
            </a:fld>
            <a:endParaRPr lang="ru-RU" sz="2000" dirty="0"/>
          </a:p>
        </p:txBody>
      </p:sp>
    </p:spTree>
    <p:extLst>
      <p:ext uri="{BB962C8B-B14F-4D97-AF65-F5344CB8AC3E}">
        <p14:creationId xmlns:p14="http://schemas.microsoft.com/office/powerpoint/2010/main" val="3633158340"/>
      </p:ext>
    </p:extLst>
  </p:cSld>
  <p:clrMap bg1="lt1" tx1="dk1" bg2="lt2" tx2="dk2" accent1="accent1" accent2="accent2" accent3="accent3" accent4="accent4" accent5="accent5" accent6="accent6" hlink="hlink" folHlink="folHlink"/>
  <p:sldLayoutIdLst>
    <p:sldLayoutId id="2147483674" r:id="rId1"/>
    <p:sldLayoutId id="2147483675" r:id="rId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a:extLst>
              <a:ext uri="{FF2B5EF4-FFF2-40B4-BE49-F238E27FC236}">
                <a16:creationId xmlns:a16="http://schemas.microsoft.com/office/drawing/2014/main" id="{8409898E-CD35-0444-B7FF-823D90A040F7}"/>
              </a:ext>
            </a:extLst>
          </p:cNvPr>
          <p:cNvGraphicFramePr>
            <a:graphicFrameLocks noChangeAspect="1"/>
          </p:cNvGraphicFramePr>
          <p:nvPr userDrawn="1">
            <p:custDataLst>
              <p:tags r:id="rId4"/>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Слайд think-cell" r:id="rId5" imgW="7772400" imgH="10058400" progId="TCLayout.ActiveDocument.1">
                  <p:embed/>
                </p:oleObj>
              </mc:Choice>
              <mc:Fallback>
                <p:oleObj name="Слайд think-cell" r:id="rId5" imgW="7772400" imgH="10058400" progId="TCLayout.ActiveDocument.1">
                  <p:embed/>
                  <p:pic>
                    <p:nvPicPr>
                      <p:cNvPr id="2" name="Объект 1" hidden="1">
                        <a:extLst>
                          <a:ext uri="{FF2B5EF4-FFF2-40B4-BE49-F238E27FC236}">
                            <a16:creationId xmlns:a16="http://schemas.microsoft.com/office/drawing/2014/main" id="{8409898E-CD35-0444-B7FF-823D90A040F7}"/>
                          </a:ext>
                        </a:extLst>
                      </p:cNvPr>
                      <p:cNvPicPr/>
                      <p:nvPr/>
                    </p:nvPicPr>
                    <p:blipFill>
                      <a:blip r:embed="rId6"/>
                      <a:stretch>
                        <a:fillRect/>
                      </a:stretch>
                    </p:blipFill>
                    <p:spPr>
                      <a:xfrm>
                        <a:off x="1589" y="1589"/>
                        <a:ext cx="1587" cy="1587"/>
                      </a:xfrm>
                      <a:prstGeom prst="rect">
                        <a:avLst/>
                      </a:prstGeom>
                    </p:spPr>
                  </p:pic>
                </p:oleObj>
              </mc:Fallback>
            </mc:AlternateContent>
          </a:graphicData>
        </a:graphic>
      </p:graphicFrame>
      <p:cxnSp>
        <p:nvCxnSpPr>
          <p:cNvPr id="3" name="Прямая соединительная линия 2">
            <a:extLst>
              <a:ext uri="{FF2B5EF4-FFF2-40B4-BE49-F238E27FC236}">
                <a16:creationId xmlns:a16="http://schemas.microsoft.com/office/drawing/2014/main" id="{C8B732FB-8A0E-4B58-9646-39B75236A086}"/>
              </a:ext>
            </a:extLst>
          </p:cNvPr>
          <p:cNvCxnSpPr>
            <a:cxnSpLocks/>
          </p:cNvCxnSpPr>
          <p:nvPr userDrawn="1"/>
        </p:nvCxnSpPr>
        <p:spPr>
          <a:xfrm>
            <a:off x="3359696" y="6295576"/>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2F8F90-BF96-4BFE-883A-4458FA97B361}"/>
              </a:ext>
            </a:extLst>
          </p:cNvPr>
          <p:cNvSpPr txBox="1"/>
          <p:nvPr userDrawn="1"/>
        </p:nvSpPr>
        <p:spPr>
          <a:xfrm>
            <a:off x="1756133" y="6226807"/>
            <a:ext cx="3403764" cy="161711"/>
          </a:xfrm>
          <a:prstGeom prst="rect">
            <a:avLst/>
          </a:prstGeom>
          <a:noFill/>
        </p:spPr>
        <p:txBody>
          <a:bodyPr wrap="square" lIns="0" tIns="0" rIns="0" bIns="0" rtlCol="0">
            <a:spAutoFit/>
          </a:bodyPr>
          <a:lstStyle/>
          <a:p>
            <a:pPr defTabSz="0"/>
            <a:r>
              <a:rPr lang="ru-RU" sz="1051" dirty="0">
                <a:solidFill>
                  <a:srgbClr val="283A51"/>
                </a:solidFill>
                <a:latin typeface="Circe Light" panose="020B0402020203020203" pitchFamily="34" charset="-52"/>
              </a:rPr>
              <a:t>Итоги Группы по МСФО</a:t>
            </a:r>
          </a:p>
        </p:txBody>
      </p:sp>
      <p:sp>
        <p:nvSpPr>
          <p:cNvPr id="8" name="Номер слайда 29">
            <a:extLst>
              <a:ext uri="{FF2B5EF4-FFF2-40B4-BE49-F238E27FC236}">
                <a16:creationId xmlns:a16="http://schemas.microsoft.com/office/drawing/2014/main" id="{9E42A083-A0D0-7940-8508-DE315CE42248}"/>
              </a:ext>
            </a:extLst>
          </p:cNvPr>
          <p:cNvSpPr txBox="1">
            <a:spLocks/>
          </p:cNvSpPr>
          <p:nvPr userDrawn="1"/>
        </p:nvSpPr>
        <p:spPr>
          <a:xfrm>
            <a:off x="3791744" y="6131396"/>
            <a:ext cx="521496" cy="365125"/>
          </a:xfrm>
          <a:prstGeom prst="rect">
            <a:avLst/>
          </a:prstGeom>
        </p:spPr>
        <p:txBody>
          <a:bodyPr vert="horz" lIns="91440" tIns="45720" rIns="91440" bIns="45720" rtlCol="0" anchor="ctr"/>
          <a:lstStyle>
            <a:defPPr>
              <a:defRPr lang="ru-RU"/>
            </a:defPPr>
            <a:lvl1pPr marL="0" algn="l" defTabSz="914400" rtl="0" eaLnBrk="1" latinLnBrk="0" hangingPunct="1">
              <a:defRPr sz="1150" kern="1200">
                <a:solidFill>
                  <a:srgbClr val="283A51"/>
                </a:solidFill>
                <a:latin typeface="Circe Light" panose="020B0402020203020203" pitchFamily="34" charset="-52"/>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4C8753-49EE-4AA4-B7F7-004F2534EA1E}" type="slidenum">
              <a:rPr lang="ru-RU" sz="2000" smtClean="0"/>
              <a:pPr>
                <a:defRPr/>
              </a:pPr>
              <a:t>‹#›</a:t>
            </a:fld>
            <a:endParaRPr lang="ru-RU" sz="2000" dirty="0"/>
          </a:p>
        </p:txBody>
      </p:sp>
      <p:pic>
        <p:nvPicPr>
          <p:cNvPr id="10" name="Picture 4" descr="ÐÐ°ÑÑÐ¸Ð½ÐºÐ¸ Ð¿Ð¾ Ð·Ð°Ð¿ÑÐ¾ÑÑ sberbank logo">
            <a:extLst>
              <a:ext uri="{FF2B5EF4-FFF2-40B4-BE49-F238E27FC236}">
                <a16:creationId xmlns:a16="http://schemas.microsoft.com/office/drawing/2014/main" id="{8D39EAB9-1777-C341-83D4-69A63E531058}"/>
              </a:ext>
            </a:extLst>
          </p:cNvPr>
          <p:cNvPicPr>
            <a:picLocks noChangeAspect="1" noChangeArrowheads="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872" t="28488" r="7756" b="28536"/>
          <a:stretch/>
        </p:blipFill>
        <p:spPr bwMode="auto">
          <a:xfrm>
            <a:off x="317934" y="6118220"/>
            <a:ext cx="1352207" cy="36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745388"/>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5" imgW="359" imgH="360" progId="TCLayout.ActiveDocument.1">
                  <p:embed/>
                </p:oleObj>
              </mc:Choice>
              <mc:Fallback>
                <p:oleObj name="Слайд think-cell" r:id="rId5" imgW="359" imgH="360" progId="TCLayout.ActiveDocument.1">
                  <p:embed/>
                  <p:pic>
                    <p:nvPicPr>
                      <p:cNvPr id="2" name="Объект 1"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Рисунок 6">
            <a:extLst>
              <a:ext uri="{FF2B5EF4-FFF2-40B4-BE49-F238E27FC236}">
                <a16:creationId xmlns:a16="http://schemas.microsoft.com/office/drawing/2014/main" id="{CF6EDF09-AA0D-4E85-B458-BF9CBED1E702}"/>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88312" y="6305821"/>
            <a:ext cx="1431224" cy="268739"/>
          </a:xfrm>
          <a:prstGeom prst="rect">
            <a:avLst/>
          </a:prstGeom>
        </p:spPr>
      </p:pic>
      <p:cxnSp>
        <p:nvCxnSpPr>
          <p:cNvPr id="8" name="Прямая соединительная линия 7">
            <a:extLst>
              <a:ext uri="{FF2B5EF4-FFF2-40B4-BE49-F238E27FC236}">
                <a16:creationId xmlns:a16="http://schemas.microsoft.com/office/drawing/2014/main" id="{C8B732FB-8A0E-4B58-9646-39B75236A086}"/>
              </a:ext>
            </a:extLst>
          </p:cNvPr>
          <p:cNvCxnSpPr>
            <a:cxnSpLocks/>
          </p:cNvCxnSpPr>
          <p:nvPr userDrawn="1"/>
        </p:nvCxnSpPr>
        <p:spPr>
          <a:xfrm>
            <a:off x="3503712" y="6440190"/>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7E2D57-E406-4966-9E02-D34E6ED52C86}"/>
              </a:ext>
            </a:extLst>
          </p:cNvPr>
          <p:cNvSpPr txBox="1"/>
          <p:nvPr userDrawn="1"/>
        </p:nvSpPr>
        <p:spPr>
          <a:xfrm>
            <a:off x="2033412" y="6365262"/>
            <a:ext cx="2730130" cy="161583"/>
          </a:xfrm>
          <a:prstGeom prst="rect">
            <a:avLst/>
          </a:prstGeom>
          <a:noFill/>
        </p:spPr>
        <p:txBody>
          <a:bodyPr wrap="square" lIns="0" tIns="0" rIns="0" bIns="0" rtlCol="0">
            <a:spAutoFit/>
          </a:bodyPr>
          <a:lstStyle/>
          <a:p>
            <a:pPr defTabSz="0"/>
            <a:r>
              <a:rPr lang="en-US" sz="1050" dirty="0">
                <a:solidFill>
                  <a:srgbClr val="283A51"/>
                </a:solidFill>
                <a:latin typeface="Circe Light" panose="020B0402020203020203" pitchFamily="34" charset="-52"/>
              </a:rPr>
              <a:t>Earnings presentation</a:t>
            </a:r>
            <a:endParaRPr lang="ru-RU" sz="1050" dirty="0">
              <a:solidFill>
                <a:srgbClr val="283A51"/>
              </a:solidFill>
              <a:latin typeface="Circe Light" panose="020B0402020203020203" pitchFamily="34" charset="-52"/>
            </a:endParaRPr>
          </a:p>
        </p:txBody>
      </p:sp>
      <p:sp>
        <p:nvSpPr>
          <p:cNvPr id="10" name="Номер слайда 5">
            <a:extLst>
              <a:ext uri="{FF2B5EF4-FFF2-40B4-BE49-F238E27FC236}">
                <a16:creationId xmlns:a16="http://schemas.microsoft.com/office/drawing/2014/main" id="{60315CCD-8C7F-4E6F-9DE8-33C698769B17}"/>
              </a:ext>
            </a:extLst>
          </p:cNvPr>
          <p:cNvSpPr txBox="1">
            <a:spLocks/>
          </p:cNvSpPr>
          <p:nvPr userDrawn="1"/>
        </p:nvSpPr>
        <p:spPr>
          <a:xfrm>
            <a:off x="4151784" y="6263490"/>
            <a:ext cx="611758" cy="365125"/>
          </a:xfrm>
          <a:prstGeom prst="rect">
            <a:avLst/>
          </a:prstGeom>
        </p:spPr>
        <p:txBody>
          <a:bodyPr/>
          <a:lstStyle>
            <a:defPPr>
              <a:defRPr lang="ru-RU"/>
            </a:defPPr>
            <a:lvl1pPr>
              <a:defRPr sz="2000"/>
            </a:lvl1pPr>
          </a:lstStyle>
          <a:p>
            <a:pPr lvl="0"/>
            <a:fld id="{054C8753-49EE-4AA4-B7F7-004F2534EA1E}" type="slidenum">
              <a:rPr lang="ru-RU" smtClean="0"/>
              <a:pPr lvl="0"/>
              <a:t>‹#›</a:t>
            </a:fld>
            <a:endParaRPr lang="ru-RU" dirty="0"/>
          </a:p>
        </p:txBody>
      </p:sp>
    </p:spTree>
    <p:extLst>
      <p:ext uri="{BB962C8B-B14F-4D97-AF65-F5344CB8AC3E}">
        <p14:creationId xmlns:p14="http://schemas.microsoft.com/office/powerpoint/2010/main" val="98723208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a:extLst>
              <a:ext uri="{FF2B5EF4-FFF2-40B4-BE49-F238E27FC236}">
                <a16:creationId xmlns:a16="http://schemas.microsoft.com/office/drawing/2014/main" id="{8409898E-CD35-0444-B7FF-823D90A040F7}"/>
              </a:ext>
            </a:extLst>
          </p:cNvPr>
          <p:cNvGraphicFramePr>
            <a:graphicFrameLocks noChangeAspect="1"/>
          </p:cNvGraphicFramePr>
          <p:nvPr userDrawn="1">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Слайд think-cell" r:id="rId5" imgW="7772400" imgH="10058400" progId="TCLayout.ActiveDocument.1">
                  <p:embed/>
                </p:oleObj>
              </mc:Choice>
              <mc:Fallback>
                <p:oleObj name="Слайд think-cell" r:id="rId5" imgW="7772400" imgH="10058400" progId="TCLayout.ActiveDocument.1">
                  <p:embed/>
                  <p:pic>
                    <p:nvPicPr>
                      <p:cNvPr id="2" name="Объект 1" hidden="1">
                        <a:extLst>
                          <a:ext uri="{FF2B5EF4-FFF2-40B4-BE49-F238E27FC236}">
                            <a16:creationId xmlns:a16="http://schemas.microsoft.com/office/drawing/2014/main" id="{8409898E-CD35-0444-B7FF-823D90A040F7}"/>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cxnSp>
        <p:nvCxnSpPr>
          <p:cNvPr id="3" name="Прямая соединительная линия 2">
            <a:extLst>
              <a:ext uri="{FF2B5EF4-FFF2-40B4-BE49-F238E27FC236}">
                <a16:creationId xmlns:a16="http://schemas.microsoft.com/office/drawing/2014/main" id="{C8B732FB-8A0E-4B58-9646-39B75236A086}"/>
              </a:ext>
            </a:extLst>
          </p:cNvPr>
          <p:cNvCxnSpPr>
            <a:cxnSpLocks/>
          </p:cNvCxnSpPr>
          <p:nvPr userDrawn="1"/>
        </p:nvCxnSpPr>
        <p:spPr>
          <a:xfrm>
            <a:off x="3359696" y="6295576"/>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2F8F90-BF96-4BFE-883A-4458FA97B361}"/>
              </a:ext>
            </a:extLst>
          </p:cNvPr>
          <p:cNvSpPr txBox="1"/>
          <p:nvPr userDrawn="1"/>
        </p:nvSpPr>
        <p:spPr>
          <a:xfrm>
            <a:off x="1756132" y="6226806"/>
            <a:ext cx="3403764" cy="161583"/>
          </a:xfrm>
          <a:prstGeom prst="rect">
            <a:avLst/>
          </a:prstGeom>
          <a:noFill/>
        </p:spPr>
        <p:txBody>
          <a:bodyPr wrap="square" lIns="0" tIns="0" rIns="0" bIns="0" rtlCol="0">
            <a:spAutoFit/>
          </a:bodyPr>
          <a:lstStyle/>
          <a:p>
            <a:pPr defTabSz="0"/>
            <a:r>
              <a:rPr lang="ru-RU" sz="1050" dirty="0">
                <a:solidFill>
                  <a:srgbClr val="283A51"/>
                </a:solidFill>
                <a:latin typeface="Circe Light" panose="020B0402020203020203" pitchFamily="34" charset="-52"/>
              </a:rPr>
              <a:t>Итоги Группы по МСФО</a:t>
            </a:r>
          </a:p>
        </p:txBody>
      </p:sp>
      <p:sp>
        <p:nvSpPr>
          <p:cNvPr id="8" name="Номер слайда 29">
            <a:extLst>
              <a:ext uri="{FF2B5EF4-FFF2-40B4-BE49-F238E27FC236}">
                <a16:creationId xmlns:a16="http://schemas.microsoft.com/office/drawing/2014/main" id="{9E42A083-A0D0-7940-8508-DE315CE42248}"/>
              </a:ext>
            </a:extLst>
          </p:cNvPr>
          <p:cNvSpPr txBox="1">
            <a:spLocks/>
          </p:cNvSpPr>
          <p:nvPr userDrawn="1"/>
        </p:nvSpPr>
        <p:spPr>
          <a:xfrm>
            <a:off x="3791744" y="6131396"/>
            <a:ext cx="521496" cy="365125"/>
          </a:xfrm>
          <a:prstGeom prst="rect">
            <a:avLst/>
          </a:prstGeom>
        </p:spPr>
        <p:txBody>
          <a:bodyPr vert="horz" lIns="91440" tIns="45720" rIns="91440" bIns="45720" rtlCol="0" anchor="ctr"/>
          <a:lstStyle>
            <a:defPPr>
              <a:defRPr lang="ru-RU"/>
            </a:defPPr>
            <a:lvl1pPr marL="0" algn="l" defTabSz="914400" rtl="0" eaLnBrk="1" latinLnBrk="0" hangingPunct="1">
              <a:defRPr sz="1150" kern="1200">
                <a:solidFill>
                  <a:srgbClr val="283A51"/>
                </a:solidFill>
                <a:latin typeface="Circe Light" panose="020B0402020203020203" pitchFamily="34" charset="-52"/>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4C8753-49EE-4AA4-B7F7-004F2534EA1E}" type="slidenum">
              <a:rPr lang="ru-RU" sz="2000" smtClean="0"/>
              <a:pPr>
                <a:defRPr/>
              </a:pPr>
              <a:t>‹#›</a:t>
            </a:fld>
            <a:endParaRPr lang="ru-RU" sz="2000" dirty="0"/>
          </a:p>
        </p:txBody>
      </p:sp>
      <p:pic>
        <p:nvPicPr>
          <p:cNvPr id="10" name="Picture 4" descr="ÐÐ°ÑÑÐ¸Ð½ÐºÐ¸ Ð¿Ð¾ Ð·Ð°Ð¿ÑÐ¾ÑÑ sberbank logo">
            <a:extLst>
              <a:ext uri="{FF2B5EF4-FFF2-40B4-BE49-F238E27FC236}">
                <a16:creationId xmlns:a16="http://schemas.microsoft.com/office/drawing/2014/main" id="{8D39EAB9-1777-C341-83D4-69A63E531058}"/>
              </a:ext>
            </a:extLst>
          </p:cNvPr>
          <p:cNvPicPr>
            <a:picLocks noChangeAspect="1" noChangeArrowheads="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872" t="28488" r="7756" b="28536"/>
          <a:stretch/>
        </p:blipFill>
        <p:spPr bwMode="auto">
          <a:xfrm>
            <a:off x="317934" y="6118220"/>
            <a:ext cx="1352206" cy="36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160759"/>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5" imgW="359" imgH="360" progId="TCLayout.ActiveDocument.1">
                  <p:embed/>
                </p:oleObj>
              </mc:Choice>
              <mc:Fallback>
                <p:oleObj name="Слайд think-cell" r:id="rId5" imgW="359" imgH="360" progId="TCLayout.ActiveDocument.1">
                  <p:embed/>
                  <p:pic>
                    <p:nvPicPr>
                      <p:cNvPr id="2" name="Объект 1"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Рисунок 6">
            <a:extLst>
              <a:ext uri="{FF2B5EF4-FFF2-40B4-BE49-F238E27FC236}">
                <a16:creationId xmlns:a16="http://schemas.microsoft.com/office/drawing/2014/main" id="{CF6EDF09-AA0D-4E85-B458-BF9CBED1E702}"/>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88312" y="6305821"/>
            <a:ext cx="1431224" cy="268739"/>
          </a:xfrm>
          <a:prstGeom prst="rect">
            <a:avLst/>
          </a:prstGeom>
        </p:spPr>
      </p:pic>
      <p:cxnSp>
        <p:nvCxnSpPr>
          <p:cNvPr id="8" name="Прямая соединительная линия 7">
            <a:extLst>
              <a:ext uri="{FF2B5EF4-FFF2-40B4-BE49-F238E27FC236}">
                <a16:creationId xmlns:a16="http://schemas.microsoft.com/office/drawing/2014/main" id="{C8B732FB-8A0E-4B58-9646-39B75236A086}"/>
              </a:ext>
            </a:extLst>
          </p:cNvPr>
          <p:cNvCxnSpPr>
            <a:cxnSpLocks/>
          </p:cNvCxnSpPr>
          <p:nvPr userDrawn="1"/>
        </p:nvCxnSpPr>
        <p:spPr>
          <a:xfrm>
            <a:off x="3503712" y="6440190"/>
            <a:ext cx="345280" cy="0"/>
          </a:xfrm>
          <a:prstGeom prst="line">
            <a:avLst/>
          </a:prstGeom>
          <a:ln w="12700">
            <a:solidFill>
              <a:srgbClr val="41516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7E2D57-E406-4966-9E02-D34E6ED52C86}"/>
              </a:ext>
            </a:extLst>
          </p:cNvPr>
          <p:cNvSpPr txBox="1"/>
          <p:nvPr userDrawn="1"/>
        </p:nvSpPr>
        <p:spPr>
          <a:xfrm>
            <a:off x="2033412" y="6365262"/>
            <a:ext cx="2730130" cy="161583"/>
          </a:xfrm>
          <a:prstGeom prst="rect">
            <a:avLst/>
          </a:prstGeom>
          <a:noFill/>
        </p:spPr>
        <p:txBody>
          <a:bodyPr wrap="square" lIns="0" tIns="0" rIns="0" bIns="0" rtlCol="0">
            <a:spAutoFit/>
          </a:bodyPr>
          <a:lstStyle/>
          <a:p>
            <a:pPr defTabSz="0"/>
            <a:r>
              <a:rPr lang="en-US" sz="1050" dirty="0">
                <a:solidFill>
                  <a:srgbClr val="283A51"/>
                </a:solidFill>
                <a:latin typeface="Circe Light" panose="020B0402020203020203" pitchFamily="34" charset="-52"/>
              </a:rPr>
              <a:t>Earnings presentation</a:t>
            </a:r>
            <a:endParaRPr lang="ru-RU" sz="1050" dirty="0">
              <a:solidFill>
                <a:srgbClr val="283A51"/>
              </a:solidFill>
              <a:latin typeface="Circe Light" panose="020B0402020203020203" pitchFamily="34" charset="-52"/>
            </a:endParaRPr>
          </a:p>
        </p:txBody>
      </p:sp>
      <p:sp>
        <p:nvSpPr>
          <p:cNvPr id="10" name="Номер слайда 5">
            <a:extLst>
              <a:ext uri="{FF2B5EF4-FFF2-40B4-BE49-F238E27FC236}">
                <a16:creationId xmlns:a16="http://schemas.microsoft.com/office/drawing/2014/main" id="{60315CCD-8C7F-4E6F-9DE8-33C698769B17}"/>
              </a:ext>
            </a:extLst>
          </p:cNvPr>
          <p:cNvSpPr txBox="1">
            <a:spLocks/>
          </p:cNvSpPr>
          <p:nvPr userDrawn="1"/>
        </p:nvSpPr>
        <p:spPr>
          <a:xfrm>
            <a:off x="4151784" y="6263490"/>
            <a:ext cx="611758" cy="365125"/>
          </a:xfrm>
          <a:prstGeom prst="rect">
            <a:avLst/>
          </a:prstGeom>
        </p:spPr>
        <p:txBody>
          <a:bodyPr/>
          <a:lstStyle>
            <a:defPPr>
              <a:defRPr lang="ru-RU"/>
            </a:defPPr>
            <a:lvl1pPr>
              <a:defRPr sz="2000"/>
            </a:lvl1pPr>
          </a:lstStyle>
          <a:p>
            <a:pPr lvl="0"/>
            <a:fld id="{054C8753-49EE-4AA4-B7F7-004F2534EA1E}" type="slidenum">
              <a:rPr lang="ru-RU" smtClean="0"/>
              <a:pPr lvl="0"/>
              <a:t>‹#›</a:t>
            </a:fld>
            <a:endParaRPr lang="ru-RU" dirty="0"/>
          </a:p>
        </p:txBody>
      </p:sp>
    </p:spTree>
    <p:extLst>
      <p:ext uri="{BB962C8B-B14F-4D97-AF65-F5344CB8AC3E}">
        <p14:creationId xmlns:p14="http://schemas.microsoft.com/office/powerpoint/2010/main" val="3690685435"/>
      </p:ext>
    </p:extLst>
  </p:cSld>
  <p:clrMap bg1="lt1" tx1="dk1" bg2="lt2" tx2="dk2" accent1="accent1" accent2="accent2" accent3="accent3" accent4="accent4" accent5="accent5" accent6="accent6" hlink="hlink" folHlink="folHlink"/>
  <p:sldLayoutIdLst>
    <p:sldLayoutId id="2147483731" r:id="rId1"/>
    <p:sldLayoutId id="214748373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7"/>
            </p:custDataLst>
            <p:extLst>
              <p:ext uri="{D42A27DB-BD31-4B8C-83A1-F6EECF244321}">
                <p14:modId xmlns:p14="http://schemas.microsoft.com/office/powerpoint/2010/main" val="306810650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Слайд think-cell" r:id="rId8" imgW="359" imgH="360" progId="TCLayout.ActiveDocument.1">
                  <p:embed/>
                </p:oleObj>
              </mc:Choice>
              <mc:Fallback>
                <p:oleObj name="Слайд think-cell" r:id="rId8" imgW="359" imgH="360" progId="TCLayout.ActiveDocument.1">
                  <p:embed/>
                  <p:pic>
                    <p:nvPicPr>
                      <p:cNvPr id="3" name="Объект 2" hidden="1"/>
                      <p:cNvPicPr/>
                      <p:nvPr/>
                    </p:nvPicPr>
                    <p:blipFill>
                      <a:blip r:embed="rId9"/>
                      <a:stretch>
                        <a:fillRect/>
                      </a:stretch>
                    </p:blipFill>
                    <p:spPr>
                      <a:xfrm>
                        <a:off x="2118" y="2118"/>
                        <a:ext cx="2117" cy="2117"/>
                      </a:xfrm>
                      <a:prstGeom prst="rect">
                        <a:avLst/>
                      </a:prstGeom>
                    </p:spPr>
                  </p:pic>
                </p:oleObj>
              </mc:Fallback>
            </mc:AlternateContent>
          </a:graphicData>
        </a:graphic>
      </p:graphicFrame>
    </p:spTree>
    <p:extLst>
      <p:ext uri="{BB962C8B-B14F-4D97-AF65-F5344CB8AC3E}">
        <p14:creationId xmlns:p14="http://schemas.microsoft.com/office/powerpoint/2010/main" val="2426487637"/>
      </p:ext>
    </p:extLst>
  </p:cSld>
  <p:clrMap bg1="lt1" tx1="dk1" bg2="lt2" tx2="dk2" accent1="accent1" accent2="accent2" accent3="accent3" accent4="accent4" accent5="accent5" accent6="accent6" hlink="hlink" folHlink="folHlink"/>
  <p:sldLayoutIdLst>
    <p:sldLayoutId id="2147484900" r:id="rId1"/>
    <p:sldLayoutId id="2147484901" r:id="rId2"/>
    <p:sldLayoutId id="2147484902" r:id="rId3"/>
    <p:sldLayoutId id="2147484903" r:id="rId4"/>
    <p:sldLayoutId id="2147484904" r:id="rId5"/>
  </p:sldLayoutIdLst>
  <p:hf hdr="0" ftr="0" dt="0"/>
  <p:txStyles>
    <p:titleStyle>
      <a:lvl1pPr algn="l" defTabSz="914377" rtl="0" eaLnBrk="1" latinLnBrk="0" hangingPunct="1">
        <a:lnSpc>
          <a:spcPct val="90000"/>
        </a:lnSpc>
        <a:spcBef>
          <a:spcPct val="0"/>
        </a:spcBef>
        <a:buNone/>
        <a:defRPr lang="en-US" sz="2267" b="0" i="0" kern="1200" cap="none" baseline="0" dirty="0" smtClean="0">
          <a:solidFill>
            <a:schemeClr val="tx1"/>
          </a:solidFill>
          <a:latin typeface="Calibri Light" charset="0"/>
          <a:ea typeface="Calibri Light" charset="0"/>
          <a:cs typeface="Calibri Light" charset="0"/>
        </a:defRPr>
      </a:lvl1pPr>
    </p:titleStyle>
    <p:bodyStyle>
      <a:lvl1pPr marL="0" indent="0" algn="l" defTabSz="914377" rtl="0" eaLnBrk="1" latinLnBrk="0" hangingPunct="1">
        <a:lnSpc>
          <a:spcPct val="90000"/>
        </a:lnSpc>
        <a:spcBef>
          <a:spcPts val="1000"/>
        </a:spcBef>
        <a:buFont typeface="Arial"/>
        <a:buNone/>
        <a:defRPr sz="2800" b="0" i="0" kern="1200">
          <a:solidFill>
            <a:schemeClr val="tx1"/>
          </a:solidFill>
          <a:latin typeface="+mn-lt"/>
          <a:ea typeface="Calibri Light" charset="0"/>
          <a:cs typeface="Calibri Light" charset="0"/>
        </a:defRPr>
      </a:lvl1pPr>
      <a:lvl2pPr marL="457189" indent="0" algn="l" defTabSz="914377" rtl="0" eaLnBrk="1" latinLnBrk="0" hangingPunct="1">
        <a:lnSpc>
          <a:spcPct val="90000"/>
        </a:lnSpc>
        <a:spcBef>
          <a:spcPts val="500"/>
        </a:spcBef>
        <a:buFont typeface="Arial"/>
        <a:buNone/>
        <a:defRPr sz="2400" b="0" i="0" kern="1200">
          <a:solidFill>
            <a:schemeClr val="tx1"/>
          </a:solidFill>
          <a:latin typeface="+mn-lt"/>
          <a:ea typeface="Calibri Light" charset="0"/>
          <a:cs typeface="Calibri Light" charset="0"/>
        </a:defRPr>
      </a:lvl2pPr>
      <a:lvl3pPr marL="914377" indent="0" algn="l" defTabSz="914377" rtl="0" eaLnBrk="1" latinLnBrk="0" hangingPunct="1">
        <a:lnSpc>
          <a:spcPct val="90000"/>
        </a:lnSpc>
        <a:spcBef>
          <a:spcPts val="500"/>
        </a:spcBef>
        <a:buFont typeface="Arial"/>
        <a:buNone/>
        <a:defRPr sz="2000" b="0" i="0" kern="1200">
          <a:solidFill>
            <a:schemeClr val="tx1"/>
          </a:solidFill>
          <a:latin typeface="+mn-lt"/>
          <a:ea typeface="Calibri Light" charset="0"/>
          <a:cs typeface="Calibri Light" charset="0"/>
        </a:defRPr>
      </a:lvl3pPr>
      <a:lvl4pPr marL="1371566" indent="0" algn="l" defTabSz="914377" rtl="0" eaLnBrk="1" latinLnBrk="0" hangingPunct="1">
        <a:lnSpc>
          <a:spcPct val="90000"/>
        </a:lnSpc>
        <a:spcBef>
          <a:spcPts val="500"/>
        </a:spcBef>
        <a:buFont typeface="Arial"/>
        <a:buNone/>
        <a:defRPr sz="1867" b="0" i="0" kern="1200">
          <a:solidFill>
            <a:schemeClr val="tx1"/>
          </a:solidFill>
          <a:latin typeface="+mn-lt"/>
          <a:ea typeface="Calibri Light" charset="0"/>
          <a:cs typeface="Calibri Light" charset="0"/>
        </a:defRPr>
      </a:lvl4pPr>
      <a:lvl5pPr marL="1828754" indent="0" algn="l" defTabSz="914377" rtl="0" eaLnBrk="1" latinLnBrk="0" hangingPunct="1">
        <a:lnSpc>
          <a:spcPct val="90000"/>
        </a:lnSpc>
        <a:spcBef>
          <a:spcPts val="500"/>
        </a:spcBef>
        <a:buFont typeface="Arial"/>
        <a:buNone/>
        <a:defRPr sz="1867" b="0" i="0" kern="1200">
          <a:solidFill>
            <a:schemeClr val="tx1"/>
          </a:solidFill>
          <a:latin typeface="+mn-lt"/>
          <a:ea typeface="Calibri Light" charset="0"/>
          <a:cs typeface="Calibri Light" charset="0"/>
        </a:defRPr>
      </a:lvl5pPr>
      <a:lvl6pPr marL="2514537"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436">
          <p15:clr>
            <a:srgbClr val="F26B43"/>
          </p15:clr>
        </p15:guide>
        <p15:guide id="4" orient="horz" pos="3884">
          <p15:clr>
            <a:srgbClr val="F26B43"/>
          </p15:clr>
        </p15:guide>
        <p15:guide id="17" orient="horz" pos="799">
          <p15:clr>
            <a:srgbClr val="F26B43"/>
          </p15:clr>
        </p15:guide>
        <p15:guide id="18" pos="37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graphicFrame>
        <p:nvGraphicFramePr>
          <p:cNvPr id="7" name="Объект 6" hidden="1"/>
          <p:cNvGraphicFramePr>
            <a:graphicFrameLocks noChangeAspect="1"/>
          </p:cNvGraphicFramePr>
          <p:nvPr userDrawn="1">
            <p:custDataLst>
              <p:tags r:id="rId4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1" imgW="395" imgH="396" progId="TCLayout.ActiveDocument.1">
                  <p:embed/>
                </p:oleObj>
              </mc:Choice>
              <mc:Fallback>
                <p:oleObj name="Слайд think-cell" r:id="rId41" imgW="395" imgH="396" progId="TCLayout.ActiveDocument.1">
                  <p:embed/>
                  <p:pic>
                    <p:nvPicPr>
                      <p:cNvPr id="7" name="Объект 6" hidden="1"/>
                      <p:cNvPicPr/>
                      <p:nvPr/>
                    </p:nvPicPr>
                    <p:blipFill>
                      <a:blip r:embed="rId42"/>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649149998"/>
      </p:ext>
    </p:extLst>
  </p:cSld>
  <p:clrMap bg1="lt1" tx1="dk1" bg2="lt2" tx2="dk2" accent1="accent1" accent2="accent2" accent3="accent3" accent4="accent4" accent5="accent5" accent6="accent6" hlink="hlink" folHlink="folHlink"/>
  <p:sldLayoutIdLst>
    <p:sldLayoutId id="2147485411" r:id="rId1"/>
    <p:sldLayoutId id="2147485412" r:id="rId2"/>
    <p:sldLayoutId id="2147485413" r:id="rId3"/>
    <p:sldLayoutId id="2147485414" r:id="rId4"/>
    <p:sldLayoutId id="2147485415" r:id="rId5"/>
    <p:sldLayoutId id="2147485416" r:id="rId6"/>
    <p:sldLayoutId id="2147485417" r:id="rId7"/>
    <p:sldLayoutId id="2147485418" r:id="rId8"/>
    <p:sldLayoutId id="2147485419" r:id="rId9"/>
    <p:sldLayoutId id="2147485420" r:id="rId10"/>
    <p:sldLayoutId id="2147485421" r:id="rId11"/>
    <p:sldLayoutId id="2147485422" r:id="rId12"/>
    <p:sldLayoutId id="2147485425" r:id="rId13"/>
    <p:sldLayoutId id="2147485426" r:id="rId14"/>
    <p:sldLayoutId id="2147485427" r:id="rId15"/>
    <p:sldLayoutId id="2147485428" r:id="rId16"/>
    <p:sldLayoutId id="2147485429" r:id="rId17"/>
    <p:sldLayoutId id="2147485430" r:id="rId18"/>
    <p:sldLayoutId id="2147485431" r:id="rId19"/>
    <p:sldLayoutId id="2147485432" r:id="rId20"/>
    <p:sldLayoutId id="2147485433" r:id="rId21"/>
    <p:sldLayoutId id="2147485434" r:id="rId22"/>
    <p:sldLayoutId id="2147485435" r:id="rId23"/>
    <p:sldLayoutId id="2147485436" r:id="rId24"/>
    <p:sldLayoutId id="2147485437" r:id="rId25"/>
    <p:sldLayoutId id="2147485438" r:id="rId26"/>
    <p:sldLayoutId id="2147485439" r:id="rId27"/>
    <p:sldLayoutId id="2147485440" r:id="rId28"/>
    <p:sldLayoutId id="2147485441" r:id="rId29"/>
    <p:sldLayoutId id="2147485442" r:id="rId30"/>
    <p:sldLayoutId id="2147485443" r:id="rId31"/>
    <p:sldLayoutId id="2147485444" r:id="rId32"/>
    <p:sldLayoutId id="2147485445" r:id="rId33"/>
    <p:sldLayoutId id="2147485446" r:id="rId34"/>
    <p:sldLayoutId id="2147485447" r:id="rId35"/>
    <p:sldLayoutId id="2147485448" r:id="rId36"/>
    <p:sldLayoutId id="2147485449" r:id="rId37"/>
    <p:sldLayoutId id="2147485450" r:id="rId3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6.xml"/><Relationship Id="rId1" Type="http://schemas.openxmlformats.org/officeDocument/2006/relationships/tags" Target="../tags/tag14.xml"/><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2.xml"/><Relationship Id="rId4" Type="http://schemas.openxmlformats.org/officeDocument/2006/relationships/image" Target="../media/image55.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6.xml"/><Relationship Id="rId1" Type="http://schemas.openxmlformats.org/officeDocument/2006/relationships/tags" Target="../tags/tag18.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youtube.com/watch?v=d0RA49s5fng" TargetMode="Externa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6.xml"/><Relationship Id="rId1" Type="http://schemas.openxmlformats.org/officeDocument/2006/relationships/tags" Target="../tags/tag19.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hyperlink" Target="https://www.bis.org/publ/bcbs189.pdf" TargetMode="External"/><Relationship Id="rId2" Type="http://schemas.openxmlformats.org/officeDocument/2006/relationships/image" Target="../media/image59.png"/><Relationship Id="rId1" Type="http://schemas.openxmlformats.org/officeDocument/2006/relationships/slideLayout" Target="../slideLayouts/slideLayout22.xml"/><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90.png"/><Relationship Id="rId1" Type="http://schemas.openxmlformats.org/officeDocument/2006/relationships/slideLayout" Target="../slideLayouts/slideLayout22.xml"/><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microsoft.com/office/2018/10/relationships/comments" Target="../comments/modernComment_7F3E8F05_271858DC.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https://www.bis.org/bcbs/publ/d457.pdf" TargetMode="External"/><Relationship Id="rId2" Type="http://schemas.openxmlformats.org/officeDocument/2006/relationships/image" Target="../media/image40.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oleObject" Target="../embeddings/oleObject12.bin"/><Relationship Id="rId7" Type="http://schemas.openxmlformats.org/officeDocument/2006/relationships/image" Target="../media/image43.png"/><Relationship Id="rId2" Type="http://schemas.openxmlformats.org/officeDocument/2006/relationships/slideLayout" Target="../slideLayouts/slideLayout22.xml"/><Relationship Id="rId1" Type="http://schemas.openxmlformats.org/officeDocument/2006/relationships/tags" Target="../tags/tag15.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9.emf"/><Relationship Id="rId9"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9.png"/><Relationship Id="rId7" Type="http://schemas.openxmlformats.org/officeDocument/2006/relationships/image" Target="../media/image540.png"/><Relationship Id="rId2" Type="http://schemas.openxmlformats.org/officeDocument/2006/relationships/slideLayout" Target="../slideLayouts/slideLayout22.xml"/><Relationship Id="rId1" Type="http://schemas.openxmlformats.org/officeDocument/2006/relationships/tags" Target="../tags/tag16.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2.xml"/><Relationship Id="rId1" Type="http://schemas.openxmlformats.org/officeDocument/2006/relationships/tags" Target="../tags/tag17.xml"/><Relationship Id="rId5" Type="http://schemas.openxmlformats.org/officeDocument/2006/relationships/image" Target="../media/image52.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1"/>
            </p:custDataLst>
            <p:extLst>
              <p:ext uri="{D42A27DB-BD31-4B8C-83A1-F6EECF244321}">
                <p14:modId xmlns:p14="http://schemas.microsoft.com/office/powerpoint/2010/main" val="4104652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5" name="Объект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ctrTitle"/>
          </p:nvPr>
        </p:nvSpPr>
        <p:spPr>
          <a:xfrm>
            <a:off x="231228" y="281919"/>
            <a:ext cx="11782096" cy="939691"/>
          </a:xfrm>
        </p:spPr>
        <p:txBody>
          <a:bodyPr vert="horz">
            <a:normAutofit fontScale="90000"/>
          </a:bodyPr>
          <a:lstStyle/>
          <a:p>
            <a:pPr algn="l"/>
            <a:r>
              <a:rPr lang="en-US" sz="5000" dirty="0">
                <a:solidFill>
                  <a:srgbClr val="1F4E79"/>
                </a:solidFill>
                <a:latin typeface="SB Sans Display" panose="020B0503040504020204" pitchFamily="34" charset="0"/>
                <a:cs typeface="SB Sans Display" panose="020B0503040504020204" pitchFamily="34" charset="0"/>
              </a:rPr>
              <a:t>3.1 Foundations of market risk of trading book</a:t>
            </a:r>
            <a:endParaRPr lang="ru-RU" sz="5000" dirty="0">
              <a:solidFill>
                <a:srgbClr val="1F4E79"/>
              </a:solidFill>
              <a:latin typeface="SB Sans Display" panose="020B0503040504020204" pitchFamily="34" charset="0"/>
              <a:cs typeface="SB Sans Display" panose="020B0503040504020204" pitchFamily="34" charset="0"/>
            </a:endParaRPr>
          </a:p>
        </p:txBody>
      </p:sp>
      <p:sp>
        <p:nvSpPr>
          <p:cNvPr id="4" name="Номер слайда 3"/>
          <p:cNvSpPr>
            <a:spLocks noGrp="1"/>
          </p:cNvSpPr>
          <p:nvPr>
            <p:ph type="sldNum" sz="quarter" idx="12"/>
          </p:nvPr>
        </p:nvSpPr>
        <p:spPr/>
        <p:txBody>
          <a:bodyPr/>
          <a:lstStyle/>
          <a:p>
            <a:fld id="{48F63A3B-78C7-47BE-AE5E-E10140E04643}" type="slidenum">
              <a:rPr lang="en-US" smtClean="0"/>
              <a:t>1</a:t>
            </a:fld>
            <a:endParaRPr lang="en-US" dirty="0"/>
          </a:p>
        </p:txBody>
      </p:sp>
      <p:sp>
        <p:nvSpPr>
          <p:cNvPr id="7" name="Заголовок 1"/>
          <p:cNvSpPr txBox="1">
            <a:spLocks/>
          </p:cNvSpPr>
          <p:nvPr/>
        </p:nvSpPr>
        <p:spPr>
          <a:xfrm>
            <a:off x="698938" y="1450429"/>
            <a:ext cx="10162350" cy="17877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Definition and types of market risk</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Banking book and trading book</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Instruments of Market risk management (limits, portfolio hierarchies and etc.)</a:t>
            </a:r>
          </a:p>
        </p:txBody>
      </p:sp>
    </p:spTree>
    <p:extLst>
      <p:ext uri="{BB962C8B-B14F-4D97-AF65-F5344CB8AC3E}">
        <p14:creationId xmlns:p14="http://schemas.microsoft.com/office/powerpoint/2010/main" val="1150082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latin typeface="Arial" panose="020B0604020202020204" pitchFamily="34" charset="0"/>
                <a:cs typeface="Arial" panose="020B0604020202020204" pitchFamily="34" charset="0"/>
              </a:rPr>
              <a:t>10</a:t>
            </a:fld>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141290"/>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Arial" panose="020B0604020202020204" pitchFamily="34" charset="0"/>
                <a:ea typeface="等线" panose="02010600030101010101" pitchFamily="2" charset="-122"/>
                <a:cs typeface="Arial" panose="020B0604020202020204" pitchFamily="34" charset="0"/>
              </a:rPr>
              <a:t>Setting of limits</a:t>
            </a:r>
            <a:endParaRPr lang="en-US" sz="2500" b="1" kern="0" dirty="0">
              <a:solidFill>
                <a:srgbClr val="1F4E79"/>
              </a:solidFill>
              <a:latin typeface="Arial" panose="020B0604020202020204" pitchFamily="34" charset="0"/>
              <a:ea typeface="等线" panose="02010600030101010101" pitchFamily="2" charset="-122"/>
              <a:cs typeface="Arial" panose="020B0604020202020204" pitchFamily="34" charset="0"/>
            </a:endParaRPr>
          </a:p>
        </p:txBody>
      </p:sp>
      <p:sp>
        <p:nvSpPr>
          <p:cNvPr id="16" name="Прямоугольник 1"/>
          <p:cNvSpPr/>
          <p:nvPr/>
        </p:nvSpPr>
        <p:spPr bwMode="auto">
          <a:xfrm>
            <a:off x="5344251" y="3249917"/>
            <a:ext cx="6404765" cy="3251424"/>
          </a:xfrm>
          <a:prstGeom prst="rect">
            <a:avLst/>
          </a:prstGeom>
          <a:no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endParaRPr lang="ru-RU" sz="1600">
              <a:solidFill>
                <a:srgbClr val="000000"/>
              </a:solidFill>
              <a:latin typeface="Arial" panose="020B0604020202020204" pitchFamily="34" charset="0"/>
              <a:cs typeface="Arial" panose="020B0604020202020204" pitchFamily="34" charset="0"/>
            </a:endParaRPr>
          </a:p>
        </p:txBody>
      </p:sp>
      <p:sp>
        <p:nvSpPr>
          <p:cNvPr id="6" name="Прямоугольник 65"/>
          <p:cNvSpPr/>
          <p:nvPr/>
        </p:nvSpPr>
        <p:spPr>
          <a:xfrm>
            <a:off x="2716587" y="954619"/>
            <a:ext cx="5059344" cy="861911"/>
          </a:xfrm>
          <a:prstGeom prst="rect">
            <a:avLst/>
          </a:prstGeom>
          <a:ln w="19050">
            <a:solidFill>
              <a:schemeClr val="accent5">
                <a:lumMod val="60000"/>
                <a:lumOff val="4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01600" tIns="101600" rIns="101600" bIns="101600" numCol="1" spcCol="1270" anchor="ctr" anchorCtr="0">
            <a:noAutofit/>
          </a:bodyPr>
          <a:lstStyle/>
          <a:p>
            <a:pPr algn="ctr" defTabSz="1183501">
              <a:lnSpc>
                <a:spcPct val="90000"/>
              </a:lnSpc>
              <a:spcAft>
                <a:spcPct val="35000"/>
              </a:spcAft>
            </a:pPr>
            <a:r>
              <a:rPr lang="en-US" sz="2200" b="1" dirty="0">
                <a:solidFill>
                  <a:schemeClr val="tx1"/>
                </a:solidFill>
                <a:latin typeface="Arial" panose="020B0604020202020204" pitchFamily="34" charset="0"/>
                <a:cs typeface="Arial" panose="020B0604020202020204" pitchFamily="34" charset="0"/>
              </a:rPr>
              <a:t>Responsible authority</a:t>
            </a:r>
          </a:p>
        </p:txBody>
      </p:sp>
      <p:sp>
        <p:nvSpPr>
          <p:cNvPr id="7" name="Прямоугольник 5"/>
          <p:cNvSpPr/>
          <p:nvPr/>
        </p:nvSpPr>
        <p:spPr bwMode="auto">
          <a:xfrm>
            <a:off x="2699992" y="2122884"/>
            <a:ext cx="5075939" cy="69540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none" lIns="121779" tIns="60888" rIns="121779" bIns="60888" numCol="1" rtlCol="0" anchor="ctr" anchorCtr="0" compatLnSpc="1">
            <a:prstTxWarp prst="textNoShape">
              <a:avLst/>
            </a:prstTxWarp>
          </a:bodyPr>
          <a:lstStyle/>
          <a:p>
            <a:pPr marL="380990" indent="-380990" defTabSz="1217779">
              <a:buFont typeface="Arial" panose="020B0604020202020204" pitchFamily="34" charset="0"/>
              <a:buChar char="•"/>
            </a:pPr>
            <a:r>
              <a:rPr lang="en-US" sz="2200" dirty="0">
                <a:latin typeface="Arial" panose="020B0604020202020204" pitchFamily="34" charset="0"/>
                <a:cs typeface="Arial" panose="020B0604020202020204" pitchFamily="34" charset="0"/>
              </a:rPr>
              <a:t>Main risk committee</a:t>
            </a:r>
            <a:endParaRPr lang="ru-RU" sz="2200" dirty="0">
              <a:latin typeface="Arial" panose="020B0604020202020204" pitchFamily="34" charset="0"/>
              <a:cs typeface="Arial" panose="020B0604020202020204" pitchFamily="34" charset="0"/>
            </a:endParaRPr>
          </a:p>
          <a:p>
            <a:pPr marL="380990" indent="-380990" defTabSz="1217779">
              <a:buFont typeface="Arial" panose="020B0604020202020204" pitchFamily="34" charset="0"/>
              <a:buChar char="•"/>
            </a:pPr>
            <a:r>
              <a:rPr lang="en-US" sz="2200" dirty="0">
                <a:latin typeface="Arial" panose="020B0604020202020204" pitchFamily="34" charset="0"/>
                <a:cs typeface="Arial" panose="020B0604020202020204" pitchFamily="34" charset="0"/>
              </a:rPr>
              <a:t>Board of Directors</a:t>
            </a:r>
          </a:p>
        </p:txBody>
      </p:sp>
      <p:sp>
        <p:nvSpPr>
          <p:cNvPr id="8" name="Прямоугольник 56"/>
          <p:cNvSpPr/>
          <p:nvPr/>
        </p:nvSpPr>
        <p:spPr bwMode="auto">
          <a:xfrm>
            <a:off x="2716587" y="2948948"/>
            <a:ext cx="5065955" cy="695401"/>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none" lIns="121779" tIns="60888" rIns="121779" bIns="60888" numCol="1" rtlCol="0" anchor="ctr" anchorCtr="0" compatLnSpc="1">
            <a:prstTxWarp prst="textNoShape">
              <a:avLst/>
            </a:prstTxWarp>
          </a:bodyPr>
          <a:lstStyle/>
          <a:p>
            <a:pPr marL="342900" indent="-342900" defTabSz="1217779">
              <a:buFont typeface="Arial" panose="020B0604020202020204" pitchFamily="34" charset="0"/>
              <a:buChar char="•"/>
            </a:pPr>
            <a:r>
              <a:rPr lang="en-US" sz="2200" dirty="0">
                <a:latin typeface="Arial" panose="020B0604020202020204" pitchFamily="34" charset="0"/>
                <a:cs typeface="Arial" panose="020B0604020202020204" pitchFamily="34" charset="0"/>
              </a:rPr>
              <a:t>Committee on market risk</a:t>
            </a:r>
          </a:p>
        </p:txBody>
      </p:sp>
      <p:sp>
        <p:nvSpPr>
          <p:cNvPr id="9" name="Прямоугольник 57"/>
          <p:cNvSpPr/>
          <p:nvPr/>
        </p:nvSpPr>
        <p:spPr bwMode="auto">
          <a:xfrm>
            <a:off x="1338896" y="2122884"/>
            <a:ext cx="1270000" cy="695401"/>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none" lIns="121779" tIns="60888" rIns="121779" bIns="60888" numCol="1" rtlCol="0" anchor="t" anchorCtr="0" compatLnSpc="1">
            <a:prstTxWarp prst="textNoShape">
              <a:avLst/>
            </a:prstTxWarp>
          </a:bodyPr>
          <a:lstStyle/>
          <a:p>
            <a:pPr algn="ctr" defTabSz="1217779">
              <a:lnSpc>
                <a:spcPct val="70000"/>
              </a:lnSpc>
            </a:pPr>
            <a:br>
              <a:rPr lang="ru-RU" sz="1333" dirty="0">
                <a:latin typeface="Arial" panose="020B0604020202020204" pitchFamily="34" charset="0"/>
                <a:cs typeface="Arial" panose="020B0604020202020204" pitchFamily="34" charset="0"/>
              </a:rPr>
            </a:br>
            <a:r>
              <a:rPr lang="ru-RU" sz="3200" dirty="0">
                <a:latin typeface="Arial" panose="020B0604020202020204" pitchFamily="34" charset="0"/>
                <a:cs typeface="Arial" panose="020B0604020202020204" pitchFamily="34" charset="0"/>
              </a:rPr>
              <a:t>А</a:t>
            </a:r>
            <a:endParaRPr lang="en-US" sz="3200" dirty="0">
              <a:latin typeface="Arial" panose="020B0604020202020204" pitchFamily="34" charset="0"/>
              <a:cs typeface="Arial" panose="020B0604020202020204" pitchFamily="34" charset="0"/>
            </a:endParaRPr>
          </a:p>
        </p:txBody>
      </p:sp>
      <p:sp>
        <p:nvSpPr>
          <p:cNvPr id="10" name="Прямоугольник 66"/>
          <p:cNvSpPr/>
          <p:nvPr/>
        </p:nvSpPr>
        <p:spPr bwMode="auto">
          <a:xfrm>
            <a:off x="1338896" y="2950505"/>
            <a:ext cx="1270000" cy="695401"/>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none" lIns="121779" tIns="60888" rIns="121779" bIns="60888" numCol="1" rtlCol="0" anchor="ctr" anchorCtr="0" compatLnSpc="1">
            <a:prstTxWarp prst="textNoShape">
              <a:avLst/>
            </a:prstTxWarp>
          </a:bodyPr>
          <a:lstStyle/>
          <a:p>
            <a:pPr algn="ctr" defTabSz="1217779"/>
            <a:r>
              <a:rPr lang="ru-RU" sz="3733" dirty="0">
                <a:latin typeface="Arial" panose="020B0604020202020204" pitchFamily="34" charset="0"/>
                <a:cs typeface="Arial" panose="020B0604020202020204" pitchFamily="34" charset="0"/>
              </a:rPr>
              <a:t>В</a:t>
            </a:r>
            <a:endParaRPr lang="en-US" sz="3733" dirty="0">
              <a:latin typeface="Arial" panose="020B0604020202020204" pitchFamily="34" charset="0"/>
              <a:cs typeface="Arial" panose="020B0604020202020204" pitchFamily="34" charset="0"/>
            </a:endParaRPr>
          </a:p>
        </p:txBody>
      </p:sp>
      <p:sp>
        <p:nvSpPr>
          <p:cNvPr id="11" name="Прямоугольник 67"/>
          <p:cNvSpPr/>
          <p:nvPr/>
        </p:nvSpPr>
        <p:spPr bwMode="auto">
          <a:xfrm>
            <a:off x="1338896" y="3813044"/>
            <a:ext cx="1270000" cy="695401"/>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none" lIns="121779" tIns="60888" rIns="121779" bIns="60888" numCol="1" rtlCol="0" anchor="ctr" anchorCtr="0" compatLnSpc="1">
            <a:prstTxWarp prst="textNoShape">
              <a:avLst/>
            </a:prstTxWarp>
          </a:bodyPr>
          <a:lstStyle/>
          <a:p>
            <a:pPr algn="ctr" defTabSz="1217779"/>
            <a:r>
              <a:rPr lang="ru-RU" sz="3733" dirty="0">
                <a:latin typeface="Arial" panose="020B0604020202020204" pitchFamily="34" charset="0"/>
                <a:cs typeface="Arial" panose="020B0604020202020204" pitchFamily="34" charset="0"/>
              </a:rPr>
              <a:t>С</a:t>
            </a:r>
            <a:endParaRPr lang="en-US" sz="3733" dirty="0">
              <a:latin typeface="Arial" panose="020B0604020202020204" pitchFamily="34" charset="0"/>
              <a:cs typeface="Arial" panose="020B0604020202020204" pitchFamily="34" charset="0"/>
            </a:endParaRPr>
          </a:p>
        </p:txBody>
      </p:sp>
      <p:sp>
        <p:nvSpPr>
          <p:cNvPr id="12" name="Прямоугольник 70"/>
          <p:cNvSpPr/>
          <p:nvPr/>
        </p:nvSpPr>
        <p:spPr bwMode="auto">
          <a:xfrm>
            <a:off x="1338896" y="4653813"/>
            <a:ext cx="1270000" cy="695401"/>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none" lIns="121779" tIns="60888" rIns="121779" bIns="60888" numCol="1" rtlCol="0" anchor="ctr" anchorCtr="0" compatLnSpc="1">
            <a:prstTxWarp prst="textNoShape">
              <a:avLst/>
            </a:prstTxWarp>
          </a:bodyPr>
          <a:lstStyle/>
          <a:p>
            <a:pPr algn="ctr" defTabSz="1217779"/>
            <a:r>
              <a:rPr lang="en-US" sz="3733" dirty="0">
                <a:latin typeface="Arial" panose="020B0604020202020204" pitchFamily="34" charset="0"/>
                <a:cs typeface="Arial" panose="020B0604020202020204" pitchFamily="34" charset="0"/>
              </a:rPr>
              <a:t>D</a:t>
            </a:r>
          </a:p>
        </p:txBody>
      </p:sp>
      <p:sp>
        <p:nvSpPr>
          <p:cNvPr id="13" name="Прямоугольник 71"/>
          <p:cNvSpPr/>
          <p:nvPr/>
        </p:nvSpPr>
        <p:spPr bwMode="auto">
          <a:xfrm>
            <a:off x="2716587" y="3813044"/>
            <a:ext cx="5065955" cy="695401"/>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none" lIns="121779" tIns="60888" rIns="121779" bIns="60888" numCol="1" rtlCol="0" anchor="ctr" anchorCtr="0" compatLnSpc="1">
            <a:prstTxWarp prst="textNoShape">
              <a:avLst/>
            </a:prstTxWarp>
          </a:bodyPr>
          <a:lstStyle/>
          <a:p>
            <a:pPr marL="380990" indent="-380990" defTabSz="828453">
              <a:buFont typeface="Arial" panose="020B0604020202020204" pitchFamily="34" charset="0"/>
              <a:buChar char="•"/>
            </a:pPr>
            <a:r>
              <a:rPr lang="en-US" sz="2200" dirty="0">
                <a:latin typeface="Arial" panose="020B0604020202020204" pitchFamily="34" charset="0"/>
                <a:cs typeface="Arial" panose="020B0604020202020204" pitchFamily="34" charset="0"/>
              </a:rPr>
              <a:t>Market risk coordinator</a:t>
            </a:r>
            <a:endParaRPr lang="en-GB" sz="2200" dirty="0">
              <a:latin typeface="Arial" panose="020B0604020202020204" pitchFamily="34" charset="0"/>
              <a:cs typeface="Arial" panose="020B0604020202020204" pitchFamily="34" charset="0"/>
            </a:endParaRPr>
          </a:p>
          <a:p>
            <a:pPr marL="380990" indent="-380990" defTabSz="828453">
              <a:buFont typeface="Arial" panose="020B0604020202020204" pitchFamily="34" charset="0"/>
              <a:buChar char="•"/>
            </a:pPr>
            <a:r>
              <a:rPr lang="en-US" sz="2200" dirty="0">
                <a:latin typeface="Arial" panose="020B0604020202020204" pitchFamily="34" charset="0"/>
                <a:cs typeface="Arial" panose="020B0604020202020204" pitchFamily="34" charset="0"/>
              </a:rPr>
              <a:t>Head of product line</a:t>
            </a:r>
          </a:p>
        </p:txBody>
      </p:sp>
      <p:sp>
        <p:nvSpPr>
          <p:cNvPr id="14" name="Прямоугольник 84"/>
          <p:cNvSpPr/>
          <p:nvPr/>
        </p:nvSpPr>
        <p:spPr bwMode="auto">
          <a:xfrm>
            <a:off x="2716588" y="4653813"/>
            <a:ext cx="5065953" cy="695401"/>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none" lIns="121779" tIns="60888" rIns="121779" bIns="60888" numCol="1" rtlCol="0" anchor="ctr" anchorCtr="0" compatLnSpc="1">
            <a:prstTxWarp prst="textNoShape">
              <a:avLst/>
            </a:prstTxWarp>
          </a:bodyPr>
          <a:lstStyle/>
          <a:p>
            <a:pPr marL="380990" indent="-380990" defTabSz="828453">
              <a:buFont typeface="Arial" panose="020B0604020202020204" pitchFamily="34" charset="0"/>
              <a:buChar char="•"/>
            </a:pPr>
            <a:r>
              <a:rPr lang="en-US" sz="2200" dirty="0">
                <a:latin typeface="Arial" panose="020B0604020202020204" pitchFamily="34" charset="0"/>
                <a:cs typeface="Arial" panose="020B0604020202020204" pitchFamily="34" charset="0"/>
              </a:rPr>
              <a:t>Market risk coordinator</a:t>
            </a:r>
            <a:endParaRPr lang="en-GB" sz="2200" dirty="0">
              <a:latin typeface="Arial" panose="020B0604020202020204" pitchFamily="34" charset="0"/>
              <a:cs typeface="Arial" panose="020B0604020202020204" pitchFamily="34" charset="0"/>
            </a:endParaRPr>
          </a:p>
          <a:p>
            <a:pPr marL="380990" indent="-380990" defTabSz="828453">
              <a:buFont typeface="Arial" panose="020B0604020202020204" pitchFamily="34" charset="0"/>
              <a:buChar char="•"/>
            </a:pPr>
            <a:r>
              <a:rPr lang="en-US" sz="2200" dirty="0">
                <a:latin typeface="Arial" panose="020B0604020202020204" pitchFamily="34" charset="0"/>
                <a:cs typeface="Arial" panose="020B0604020202020204" pitchFamily="34" charset="0"/>
              </a:rPr>
              <a:t>Head of portfolio</a:t>
            </a:r>
          </a:p>
        </p:txBody>
      </p:sp>
      <p:sp>
        <p:nvSpPr>
          <p:cNvPr id="15" name="Скругленный прямоугольник 4"/>
          <p:cNvSpPr/>
          <p:nvPr/>
        </p:nvSpPr>
        <p:spPr>
          <a:xfrm>
            <a:off x="1338895" y="954619"/>
            <a:ext cx="1270001" cy="861912"/>
          </a:xfrm>
          <a:prstGeom prst="rect">
            <a:avLst/>
          </a:prstGeom>
          <a:ln w="19050">
            <a:solidFill>
              <a:schemeClr val="accent5">
                <a:lumMod val="60000"/>
                <a:lumOff val="4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01484" tIns="101484" rIns="101484" bIns="101484" numCol="1" spcCol="1270" anchor="ctr" anchorCtr="0">
            <a:noAutofit/>
          </a:bodyPr>
          <a:lstStyle/>
          <a:p>
            <a:pPr algn="ctr" defTabSz="1183501">
              <a:lnSpc>
                <a:spcPct val="70000"/>
              </a:lnSpc>
              <a:spcAft>
                <a:spcPct val="35000"/>
              </a:spcAft>
            </a:pPr>
            <a:r>
              <a:rPr lang="en-US" sz="2200" b="1" dirty="0">
                <a:solidFill>
                  <a:schemeClr val="tx1"/>
                </a:solidFill>
                <a:latin typeface="Arial" panose="020B0604020202020204" pitchFamily="34" charset="0"/>
                <a:cs typeface="Arial" panose="020B0604020202020204" pitchFamily="34" charset="0"/>
              </a:rPr>
              <a:t>Level of limits</a:t>
            </a:r>
          </a:p>
        </p:txBody>
      </p:sp>
      <p:cxnSp>
        <p:nvCxnSpPr>
          <p:cNvPr id="17" name="Скругленная соединительная линия 4"/>
          <p:cNvCxnSpPr>
            <a:stCxn id="9" idx="1"/>
            <a:endCxn id="10" idx="1"/>
          </p:cNvCxnSpPr>
          <p:nvPr/>
        </p:nvCxnSpPr>
        <p:spPr bwMode="auto">
          <a:xfrm rot="10800000" flipV="1">
            <a:off x="1338896" y="2470584"/>
            <a:ext cx="16933" cy="827621"/>
          </a:xfrm>
          <a:prstGeom prst="curvedConnector3">
            <a:avLst>
              <a:gd name="adj1" fmla="val 1800000"/>
            </a:avLst>
          </a:prstGeom>
          <a:solidFill>
            <a:schemeClr val="bg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Скругленная соединительная линия 31"/>
          <p:cNvCxnSpPr>
            <a:stCxn id="11" idx="1"/>
            <a:endCxn id="12" idx="1"/>
          </p:cNvCxnSpPr>
          <p:nvPr/>
        </p:nvCxnSpPr>
        <p:spPr bwMode="auto">
          <a:xfrm rot="10800000" flipV="1">
            <a:off x="1338896" y="4160744"/>
            <a:ext cx="16933" cy="840769"/>
          </a:xfrm>
          <a:prstGeom prst="curvedConnector3">
            <a:avLst>
              <a:gd name="adj1" fmla="val 1800000"/>
            </a:avLst>
          </a:prstGeom>
          <a:solidFill>
            <a:schemeClr val="bg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Скругленная соединительная линия 36"/>
          <p:cNvCxnSpPr>
            <a:stCxn id="10" idx="1"/>
            <a:endCxn id="11" idx="1"/>
          </p:cNvCxnSpPr>
          <p:nvPr/>
        </p:nvCxnSpPr>
        <p:spPr bwMode="auto">
          <a:xfrm rot="10800000" flipV="1">
            <a:off x="1338896" y="3298205"/>
            <a:ext cx="16933" cy="862539"/>
          </a:xfrm>
          <a:prstGeom prst="curvedConnector3">
            <a:avLst>
              <a:gd name="adj1" fmla="val 1800000"/>
            </a:avLst>
          </a:prstGeom>
          <a:solidFill>
            <a:schemeClr val="bg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Прямоугольник 19"/>
          <p:cNvSpPr/>
          <p:nvPr/>
        </p:nvSpPr>
        <p:spPr>
          <a:xfrm>
            <a:off x="215652" y="2122884"/>
            <a:ext cx="820581" cy="3315147"/>
          </a:xfrm>
          <a:prstGeom prst="rect">
            <a:avLst/>
          </a:prstGeom>
        </p:spPr>
        <p:txBody>
          <a:bodyPr vert="vert270" wrap="square" lIns="121779" tIns="60888" rIns="121779" bIns="60888">
            <a:spAutoFit/>
          </a:bodyPr>
          <a:lstStyle/>
          <a:p>
            <a:r>
              <a:rPr lang="en-US" sz="1867" b="1" dirty="0">
                <a:latin typeface="Arial" panose="020B0604020202020204" pitchFamily="34" charset="0"/>
                <a:cs typeface="Arial" panose="020B0604020202020204" pitchFamily="34" charset="0"/>
              </a:rPr>
              <a:t>High level limits cascading to the lower levels</a:t>
            </a:r>
          </a:p>
        </p:txBody>
      </p:sp>
      <p:graphicFrame>
        <p:nvGraphicFramePr>
          <p:cNvPr id="21" name="Diagram 23"/>
          <p:cNvGraphicFramePr/>
          <p:nvPr>
            <p:extLst>
              <p:ext uri="{D42A27DB-BD31-4B8C-83A1-F6EECF244321}">
                <p14:modId xmlns:p14="http://schemas.microsoft.com/office/powerpoint/2010/main" val="1897895090"/>
              </p:ext>
            </p:extLst>
          </p:nvPr>
        </p:nvGraphicFramePr>
        <p:xfrm>
          <a:off x="8166584" y="1700808"/>
          <a:ext cx="3648405" cy="4095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Прямоугольник 65"/>
          <p:cNvSpPr/>
          <p:nvPr/>
        </p:nvSpPr>
        <p:spPr>
          <a:xfrm>
            <a:off x="7853674" y="952601"/>
            <a:ext cx="4098977" cy="863929"/>
          </a:xfrm>
          <a:prstGeom prst="rect">
            <a:avLst/>
          </a:prstGeom>
          <a:ln w="19050">
            <a:solidFill>
              <a:schemeClr val="accent5">
                <a:lumMod val="60000"/>
                <a:lumOff val="4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01600" tIns="101600" rIns="101600" bIns="101600" numCol="1" spcCol="1270" anchor="ctr" anchorCtr="0">
            <a:noAutofit/>
          </a:bodyPr>
          <a:lstStyle/>
          <a:p>
            <a:pPr algn="ctr" defTabSz="1183501">
              <a:lnSpc>
                <a:spcPct val="90000"/>
              </a:lnSpc>
              <a:spcAft>
                <a:spcPct val="35000"/>
              </a:spcAft>
            </a:pPr>
            <a:r>
              <a:rPr lang="en-US" sz="2200" b="1" dirty="0">
                <a:solidFill>
                  <a:schemeClr val="tx1"/>
                </a:solidFill>
                <a:latin typeface="Arial" panose="020B0604020202020204" pitchFamily="34" charset="0"/>
                <a:cs typeface="Arial" panose="020B0604020202020204" pitchFamily="34" charset="0"/>
              </a:rPr>
              <a:t>Portfolio hierarchy</a:t>
            </a:r>
          </a:p>
        </p:txBody>
      </p:sp>
      <p:sp>
        <p:nvSpPr>
          <p:cNvPr id="23" name="TextBox 22"/>
          <p:cNvSpPr txBox="1"/>
          <p:nvPr/>
        </p:nvSpPr>
        <p:spPr>
          <a:xfrm>
            <a:off x="10318282" y="213126"/>
            <a:ext cx="576899" cy="477054"/>
          </a:xfrm>
          <a:prstGeom prst="rect">
            <a:avLst/>
          </a:prstGeom>
          <a:noFill/>
          <a:ln>
            <a:solidFill>
              <a:srgbClr val="002060"/>
            </a:solidFill>
          </a:ln>
        </p:spPr>
        <p:txBody>
          <a:bodyPr wrap="square" rtlCol="0">
            <a:spAutoFit/>
          </a:bodyPr>
          <a:lstStyle/>
          <a:p>
            <a:pPr algn="ctr"/>
            <a:r>
              <a:rPr lang="en-US" sz="2500" b="1" dirty="0">
                <a:solidFill>
                  <a:srgbClr val="002060"/>
                </a:solidFill>
              </a:rPr>
              <a:t>PR</a:t>
            </a:r>
            <a:endParaRPr lang="ru-RU" sz="2500" b="1" dirty="0">
              <a:solidFill>
                <a:srgbClr val="002060"/>
              </a:solidFill>
            </a:endParaRPr>
          </a:p>
        </p:txBody>
      </p:sp>
    </p:spTree>
    <p:extLst>
      <p:ext uri="{BB962C8B-B14F-4D97-AF65-F5344CB8AC3E}">
        <p14:creationId xmlns:p14="http://schemas.microsoft.com/office/powerpoint/2010/main" val="1329113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11</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Structure of trading department - Desks</a:t>
            </a:r>
          </a:p>
        </p:txBody>
      </p:sp>
      <p:graphicFrame>
        <p:nvGraphicFramePr>
          <p:cNvPr id="4" name="Таблица 3"/>
          <p:cNvGraphicFramePr>
            <a:graphicFrameLocks noGrp="1"/>
          </p:cNvGraphicFramePr>
          <p:nvPr>
            <p:extLst>
              <p:ext uri="{D42A27DB-BD31-4B8C-83A1-F6EECF244321}">
                <p14:modId xmlns:p14="http://schemas.microsoft.com/office/powerpoint/2010/main" val="3394555180"/>
              </p:ext>
            </p:extLst>
          </p:nvPr>
        </p:nvGraphicFramePr>
        <p:xfrm>
          <a:off x="482601" y="911051"/>
          <a:ext cx="10871199" cy="5053813"/>
        </p:xfrm>
        <a:graphic>
          <a:graphicData uri="http://schemas.openxmlformats.org/drawingml/2006/table">
            <a:tbl>
              <a:tblPr firstRow="1" bandRow="1">
                <a:tableStyleId>{5940675A-B579-460E-94D1-54222C63F5DA}</a:tableStyleId>
              </a:tblPr>
              <a:tblGrid>
                <a:gridCol w="3623733">
                  <a:extLst>
                    <a:ext uri="{9D8B030D-6E8A-4147-A177-3AD203B41FA5}">
                      <a16:colId xmlns:a16="http://schemas.microsoft.com/office/drawing/2014/main" val="2199797580"/>
                    </a:ext>
                  </a:extLst>
                </a:gridCol>
                <a:gridCol w="3453415">
                  <a:extLst>
                    <a:ext uri="{9D8B030D-6E8A-4147-A177-3AD203B41FA5}">
                      <a16:colId xmlns:a16="http://schemas.microsoft.com/office/drawing/2014/main" val="1649243899"/>
                    </a:ext>
                  </a:extLst>
                </a:gridCol>
                <a:gridCol w="3794051">
                  <a:extLst>
                    <a:ext uri="{9D8B030D-6E8A-4147-A177-3AD203B41FA5}">
                      <a16:colId xmlns:a16="http://schemas.microsoft.com/office/drawing/2014/main" val="2974970977"/>
                    </a:ext>
                  </a:extLst>
                </a:gridCol>
              </a:tblGrid>
              <a:tr h="426621">
                <a:tc>
                  <a:txBody>
                    <a:bodyPr/>
                    <a:lstStyle/>
                    <a:p>
                      <a:pPr algn="ctr"/>
                      <a:r>
                        <a:rPr lang="en-US" sz="2000" b="1" dirty="0">
                          <a:latin typeface="Arial" panose="020B0604020202020204" pitchFamily="34" charset="0"/>
                          <a:cs typeface="Arial" panose="020B0604020202020204" pitchFamily="34" charset="0"/>
                        </a:rPr>
                        <a:t>Name of Desk</a:t>
                      </a:r>
                      <a:endParaRPr lang="ru-RU" sz="2000" b="1" dirty="0">
                        <a:latin typeface="Arial" panose="020B0604020202020204" pitchFamily="34" charset="0"/>
                        <a:cs typeface="Arial" panose="020B0604020202020204" pitchFamily="34" charset="0"/>
                      </a:endParaRPr>
                    </a:p>
                  </a:txBody>
                  <a:tcPr anchor="ctr"/>
                </a:tc>
                <a:tc>
                  <a:txBody>
                    <a:bodyPr/>
                    <a:lstStyle/>
                    <a:p>
                      <a:pPr algn="ctr"/>
                      <a:r>
                        <a:rPr lang="en-US" sz="2000" b="1" dirty="0">
                          <a:latin typeface="Arial" panose="020B0604020202020204" pitchFamily="34" charset="0"/>
                          <a:cs typeface="Arial" panose="020B0604020202020204" pitchFamily="34" charset="0"/>
                        </a:rPr>
                        <a:t>Desk’s objective</a:t>
                      </a:r>
                      <a:endParaRPr lang="ru-RU" sz="2000" b="1" dirty="0">
                        <a:latin typeface="Arial" panose="020B0604020202020204" pitchFamily="34" charset="0"/>
                        <a:cs typeface="Arial" panose="020B0604020202020204" pitchFamily="34" charset="0"/>
                      </a:endParaRPr>
                    </a:p>
                  </a:txBody>
                  <a:tcPr anchor="ctr"/>
                </a:tc>
                <a:tc>
                  <a:txBody>
                    <a:bodyPr/>
                    <a:lstStyle/>
                    <a:p>
                      <a:pPr algn="ctr"/>
                      <a:r>
                        <a:rPr lang="en-US" sz="2000" b="1" dirty="0">
                          <a:latin typeface="Arial" panose="020B0604020202020204" pitchFamily="34" charset="0"/>
                          <a:cs typeface="Arial" panose="020B0604020202020204" pitchFamily="34" charset="0"/>
                        </a:rPr>
                        <a:t>Instruments</a:t>
                      </a:r>
                      <a:endParaRPr lang="ru-RU" sz="20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23194497"/>
                  </a:ext>
                </a:extLst>
              </a:tr>
              <a:tr h="754790">
                <a:tc>
                  <a:txBody>
                    <a:bodyPr/>
                    <a:lstStyle/>
                    <a:p>
                      <a:r>
                        <a:rPr lang="en-US" sz="2000" dirty="0">
                          <a:latin typeface="Arial" panose="020B0604020202020204" pitchFamily="34" charset="0"/>
                          <a:cs typeface="Arial" panose="020B0604020202020204" pitchFamily="34" charset="0"/>
                        </a:rPr>
                        <a:t>Equity desk</a:t>
                      </a:r>
                      <a:endParaRPr lang="ru-RU" sz="2000" dirty="0">
                        <a:latin typeface="Arial" panose="020B0604020202020204" pitchFamily="34" charset="0"/>
                        <a:cs typeface="Arial" panose="020B0604020202020204" pitchFamily="34" charset="0"/>
                      </a:endParaRPr>
                    </a:p>
                  </a:txBody>
                  <a:tcPr anchor="ctr"/>
                </a:tc>
                <a:tc rowSpan="5">
                  <a:txBody>
                    <a:bodyPr/>
                    <a:lstStyle/>
                    <a:p>
                      <a:r>
                        <a:rPr lang="en-US" sz="2000" dirty="0">
                          <a:latin typeface="Arial" panose="020B0604020202020204" pitchFamily="34" charset="0"/>
                          <a:cs typeface="Arial" panose="020B0604020202020204" pitchFamily="34" charset="0"/>
                        </a:rPr>
                        <a:t>Trading</a:t>
                      </a:r>
                      <a:r>
                        <a:rPr lang="en-US" sz="2000" baseline="0" dirty="0">
                          <a:latin typeface="Arial" panose="020B0604020202020204" pitchFamily="34" charset="0"/>
                          <a:cs typeface="Arial" panose="020B0604020202020204" pitchFamily="34" charset="0"/>
                        </a:rPr>
                        <a:t> profit and making ad hoc positions in interest of Business or Treasury Department</a:t>
                      </a:r>
                      <a:endParaRPr lang="ru-RU" sz="2000" dirty="0">
                        <a:latin typeface="Arial" panose="020B0604020202020204" pitchFamily="34" charset="0"/>
                        <a:cs typeface="Arial" panose="020B0604020202020204" pitchFamily="34" charset="0"/>
                      </a:endParaRPr>
                    </a:p>
                  </a:txBody>
                  <a:tcPr anchor="ctr"/>
                </a:tc>
                <a:tc>
                  <a:txBody>
                    <a:bodyPr/>
                    <a:lstStyle/>
                    <a:p>
                      <a:r>
                        <a:rPr lang="en-US" sz="2000" dirty="0">
                          <a:latin typeface="Arial" panose="020B0604020202020204" pitchFamily="34" charset="0"/>
                          <a:cs typeface="Arial" panose="020B0604020202020204" pitchFamily="34" charset="0"/>
                        </a:rPr>
                        <a:t>Shares, indexes, option on shares</a:t>
                      </a:r>
                      <a:endParaRPr lang="ru-RU"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01657262"/>
                  </a:ext>
                </a:extLst>
              </a:tr>
              <a:tr h="426621">
                <a:tc>
                  <a:txBody>
                    <a:bodyPr/>
                    <a:lstStyle/>
                    <a:p>
                      <a:r>
                        <a:rPr lang="en-US" sz="2000" dirty="0">
                          <a:latin typeface="Arial" panose="020B0604020202020204" pitchFamily="34" charset="0"/>
                          <a:cs typeface="Arial" panose="020B0604020202020204" pitchFamily="34" charset="0"/>
                        </a:rPr>
                        <a:t>Interest rate desk</a:t>
                      </a:r>
                      <a:endParaRPr lang="ru-RU" sz="2000" dirty="0">
                        <a:latin typeface="Arial" panose="020B0604020202020204" pitchFamily="34" charset="0"/>
                        <a:cs typeface="Arial" panose="020B0604020202020204" pitchFamily="34" charset="0"/>
                      </a:endParaRPr>
                    </a:p>
                  </a:txBody>
                  <a:tcPr anchor="ctr"/>
                </a:tc>
                <a:tc vMerge="1">
                  <a:txBody>
                    <a:bodyPr/>
                    <a:lstStyle/>
                    <a:p>
                      <a:endParaRPr lang="ru-RU" dirty="0"/>
                    </a:p>
                  </a:txBody>
                  <a:tcPr/>
                </a:tc>
                <a:tc>
                  <a:txBody>
                    <a:bodyPr/>
                    <a:lstStyle/>
                    <a:p>
                      <a:r>
                        <a:rPr lang="en-US" sz="2000" dirty="0">
                          <a:latin typeface="Arial" panose="020B0604020202020204" pitchFamily="34" charset="0"/>
                          <a:cs typeface="Arial" panose="020B0604020202020204" pitchFamily="34" charset="0"/>
                        </a:rPr>
                        <a:t>Bonds,</a:t>
                      </a:r>
                      <a:r>
                        <a:rPr lang="en-US" sz="2000" baseline="0" dirty="0">
                          <a:latin typeface="Arial" panose="020B0604020202020204" pitchFamily="34" charset="0"/>
                          <a:cs typeface="Arial" panose="020B0604020202020204" pitchFamily="34" charset="0"/>
                        </a:rPr>
                        <a:t> interest rate options</a:t>
                      </a:r>
                      <a:endParaRPr lang="ru-RU"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73983025"/>
                  </a:ext>
                </a:extLst>
              </a:tr>
              <a:tr h="754790">
                <a:tc>
                  <a:txBody>
                    <a:bodyPr/>
                    <a:lstStyle/>
                    <a:p>
                      <a:r>
                        <a:rPr lang="en-US" sz="2000" dirty="0">
                          <a:latin typeface="Arial" panose="020B0604020202020204" pitchFamily="34" charset="0"/>
                          <a:cs typeface="Arial" panose="020B0604020202020204" pitchFamily="34" charset="0"/>
                        </a:rPr>
                        <a:t>FX desk</a:t>
                      </a:r>
                      <a:endParaRPr lang="ru-RU" sz="2000" dirty="0">
                        <a:latin typeface="Arial" panose="020B0604020202020204" pitchFamily="34" charset="0"/>
                        <a:cs typeface="Arial" panose="020B0604020202020204" pitchFamily="34" charset="0"/>
                      </a:endParaRPr>
                    </a:p>
                  </a:txBody>
                  <a:tcPr anchor="ctr"/>
                </a:tc>
                <a:tc vMerge="1">
                  <a:txBody>
                    <a:bodyPr/>
                    <a:lstStyle/>
                    <a:p>
                      <a:endParaRPr lang="ru-RU" dirty="0"/>
                    </a:p>
                  </a:txBody>
                  <a:tcPr/>
                </a:tc>
                <a:tc>
                  <a:txBody>
                    <a:bodyPr/>
                    <a:lstStyle/>
                    <a:p>
                      <a:r>
                        <a:rPr lang="en-US" sz="2000" dirty="0">
                          <a:latin typeface="Arial" panose="020B0604020202020204" pitchFamily="34" charset="0"/>
                          <a:cs typeface="Arial" panose="020B0604020202020204" pitchFamily="34" charset="0"/>
                        </a:rPr>
                        <a:t>Spot</a:t>
                      </a:r>
                      <a:r>
                        <a:rPr lang="en-US" sz="2000" baseline="0" dirty="0">
                          <a:latin typeface="Arial" panose="020B0604020202020204" pitchFamily="34" charset="0"/>
                          <a:cs typeface="Arial" panose="020B0604020202020204" pitchFamily="34" charset="0"/>
                        </a:rPr>
                        <a:t>, forward and swaps on FX</a:t>
                      </a:r>
                      <a:endParaRPr lang="ru-RU"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61483194"/>
                  </a:ext>
                </a:extLst>
              </a:tr>
              <a:tr h="426621">
                <a:tc>
                  <a:txBody>
                    <a:bodyPr/>
                    <a:lstStyle/>
                    <a:p>
                      <a:r>
                        <a:rPr lang="en-US" sz="2000" dirty="0">
                          <a:latin typeface="Arial" panose="020B0604020202020204" pitchFamily="34" charset="0"/>
                          <a:cs typeface="Arial" panose="020B0604020202020204" pitchFamily="34" charset="0"/>
                        </a:rPr>
                        <a:t>Credit trading desk</a:t>
                      </a:r>
                      <a:endParaRPr lang="ru-RU" sz="2000" dirty="0">
                        <a:latin typeface="Arial" panose="020B0604020202020204" pitchFamily="34" charset="0"/>
                        <a:cs typeface="Arial" panose="020B0604020202020204" pitchFamily="34" charset="0"/>
                      </a:endParaRPr>
                    </a:p>
                  </a:txBody>
                  <a:tcPr anchor="ctr"/>
                </a:tc>
                <a:tc vMerge="1">
                  <a:txBody>
                    <a:bodyPr/>
                    <a:lstStyle/>
                    <a:p>
                      <a:endParaRPr lang="ru-RU" dirty="0"/>
                    </a:p>
                  </a:txBody>
                  <a:tcPr/>
                </a:tc>
                <a:tc>
                  <a:txBody>
                    <a:bodyPr/>
                    <a:lstStyle/>
                    <a:p>
                      <a:r>
                        <a:rPr lang="en-US" sz="2000" dirty="0">
                          <a:latin typeface="Arial" panose="020B0604020202020204" pitchFamily="34" charset="0"/>
                          <a:cs typeface="Arial" panose="020B0604020202020204" pitchFamily="34" charset="0"/>
                        </a:rPr>
                        <a:t>Bonds, CDS</a:t>
                      </a:r>
                      <a:endParaRPr lang="ru-RU"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29398265"/>
                  </a:ext>
                </a:extLst>
              </a:tr>
              <a:tr h="754790">
                <a:tc>
                  <a:txBody>
                    <a:bodyPr/>
                    <a:lstStyle/>
                    <a:p>
                      <a:r>
                        <a:rPr lang="en-US" sz="2000" dirty="0">
                          <a:latin typeface="Arial" panose="020B0604020202020204" pitchFamily="34" charset="0"/>
                          <a:cs typeface="Arial" panose="020B0604020202020204" pitchFamily="34" charset="0"/>
                        </a:rPr>
                        <a:t>Commodity</a:t>
                      </a:r>
                      <a:r>
                        <a:rPr lang="en-US" sz="2000" baseline="0" dirty="0">
                          <a:latin typeface="Arial" panose="020B0604020202020204" pitchFamily="34" charset="0"/>
                          <a:cs typeface="Arial" panose="020B0604020202020204" pitchFamily="34" charset="0"/>
                        </a:rPr>
                        <a:t> desk</a:t>
                      </a:r>
                      <a:endParaRPr lang="ru-RU" sz="2000" dirty="0">
                        <a:latin typeface="Arial" panose="020B0604020202020204" pitchFamily="34" charset="0"/>
                        <a:cs typeface="Arial" panose="020B0604020202020204" pitchFamily="34" charset="0"/>
                      </a:endParaRPr>
                    </a:p>
                  </a:txBody>
                  <a:tcPr anchor="ctr"/>
                </a:tc>
                <a:tc vMerge="1">
                  <a:txBody>
                    <a:bodyPr/>
                    <a:lstStyle/>
                    <a:p>
                      <a:endParaRPr lang="ru-RU" dirty="0"/>
                    </a:p>
                  </a:txBody>
                  <a:tcPr/>
                </a:tc>
                <a:tc>
                  <a:txBody>
                    <a:bodyPr/>
                    <a:lstStyle/>
                    <a:p>
                      <a:r>
                        <a:rPr lang="en-US" sz="2000" dirty="0">
                          <a:latin typeface="Arial" panose="020B0604020202020204" pitchFamily="34" charset="0"/>
                          <a:cs typeface="Arial" panose="020B0604020202020204" pitchFamily="34" charset="0"/>
                        </a:rPr>
                        <a:t>Non deliverable Commodity derivatives</a:t>
                      </a:r>
                      <a:endParaRPr lang="ru-RU"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15883977"/>
                  </a:ext>
                </a:extLst>
              </a:tr>
              <a:tr h="754790">
                <a:tc>
                  <a:txBody>
                    <a:bodyPr/>
                    <a:lstStyle/>
                    <a:p>
                      <a:r>
                        <a:rPr lang="en-US" sz="2000" dirty="0">
                          <a:latin typeface="Arial" panose="020B0604020202020204" pitchFamily="34" charset="0"/>
                          <a:cs typeface="Arial" panose="020B0604020202020204" pitchFamily="34" charset="0"/>
                        </a:rPr>
                        <a:t>CVA desk</a:t>
                      </a:r>
                      <a:endParaRPr lang="ru-RU" sz="2000" dirty="0">
                        <a:latin typeface="Arial" panose="020B0604020202020204" pitchFamily="34" charset="0"/>
                        <a:cs typeface="Arial" panose="020B0604020202020204" pitchFamily="34" charset="0"/>
                      </a:endParaRPr>
                    </a:p>
                  </a:txBody>
                  <a:tcPr anchor="ctr"/>
                </a:tc>
                <a:tc>
                  <a:txBody>
                    <a:bodyPr/>
                    <a:lstStyle/>
                    <a:p>
                      <a:r>
                        <a:rPr lang="en-US" sz="2000" dirty="0">
                          <a:latin typeface="Arial" panose="020B0604020202020204" pitchFamily="34" charset="0"/>
                          <a:cs typeface="Arial" panose="020B0604020202020204" pitchFamily="34" charset="0"/>
                        </a:rPr>
                        <a:t>Hedging of CVA on</a:t>
                      </a:r>
                      <a:r>
                        <a:rPr lang="en-US" sz="2000" baseline="0" dirty="0">
                          <a:latin typeface="Arial" panose="020B0604020202020204" pitchFamily="34" charset="0"/>
                          <a:cs typeface="Arial" panose="020B0604020202020204" pitchFamily="34" charset="0"/>
                        </a:rPr>
                        <a:t> FV instruments</a:t>
                      </a:r>
                      <a:endParaRPr lang="ru-RU" sz="2000" dirty="0">
                        <a:latin typeface="Arial" panose="020B0604020202020204" pitchFamily="34" charset="0"/>
                        <a:cs typeface="Arial" panose="020B0604020202020204" pitchFamily="34" charset="0"/>
                      </a:endParaRPr>
                    </a:p>
                  </a:txBody>
                  <a:tcPr anchor="ctr"/>
                </a:tc>
                <a:tc>
                  <a:txBody>
                    <a:bodyPr/>
                    <a:lstStyle/>
                    <a:p>
                      <a:r>
                        <a:rPr lang="en-US" sz="2000" dirty="0">
                          <a:latin typeface="Arial" panose="020B0604020202020204" pitchFamily="34" charset="0"/>
                          <a:cs typeface="Arial" panose="020B0604020202020204" pitchFamily="34" charset="0"/>
                        </a:rPr>
                        <a:t>All the above</a:t>
                      </a:r>
                      <a:endParaRPr lang="ru-RU"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38164489"/>
                  </a:ext>
                </a:extLst>
              </a:tr>
              <a:tr h="754790">
                <a:tc>
                  <a:txBody>
                    <a:bodyPr/>
                    <a:lstStyle/>
                    <a:p>
                      <a:r>
                        <a:rPr lang="en-US" sz="2000" dirty="0">
                          <a:latin typeface="Arial" panose="020B0604020202020204" pitchFamily="34" charset="0"/>
                          <a:cs typeface="Arial" panose="020B0604020202020204" pitchFamily="34" charset="0"/>
                        </a:rPr>
                        <a:t>Funding desk</a:t>
                      </a:r>
                      <a:endParaRPr lang="ru-RU" sz="2000" dirty="0">
                        <a:latin typeface="Arial" panose="020B0604020202020204" pitchFamily="34" charset="0"/>
                        <a:cs typeface="Arial" panose="020B0604020202020204" pitchFamily="34" charset="0"/>
                      </a:endParaRPr>
                    </a:p>
                  </a:txBody>
                  <a:tcPr anchor="ctr"/>
                </a:tc>
                <a:tc>
                  <a:txBody>
                    <a:bodyPr/>
                    <a:lstStyle/>
                    <a:p>
                      <a:r>
                        <a:rPr lang="en-US" sz="2000" dirty="0">
                          <a:latin typeface="Arial" panose="020B0604020202020204" pitchFamily="34" charset="0"/>
                          <a:cs typeface="Arial" panose="020B0604020202020204" pitchFamily="34" charset="0"/>
                        </a:rPr>
                        <a:t>Funding of trading book operations</a:t>
                      </a:r>
                      <a:endParaRPr lang="ru-RU" sz="2000" dirty="0">
                        <a:latin typeface="Arial" panose="020B0604020202020204" pitchFamily="34" charset="0"/>
                        <a:cs typeface="Arial" panose="020B0604020202020204" pitchFamily="34" charset="0"/>
                      </a:endParaRPr>
                    </a:p>
                  </a:txBody>
                  <a:tcPr anchor="ctr"/>
                </a:tc>
                <a:tc>
                  <a:txBody>
                    <a:bodyPr/>
                    <a:lstStyle/>
                    <a:p>
                      <a:r>
                        <a:rPr lang="en-US" sz="2000" dirty="0">
                          <a:latin typeface="Arial" panose="020B0604020202020204" pitchFamily="34" charset="0"/>
                          <a:cs typeface="Arial" panose="020B0604020202020204" pitchFamily="34" charset="0"/>
                        </a:rPr>
                        <a:t>REPO</a:t>
                      </a:r>
                      <a:r>
                        <a:rPr lang="en-US" sz="2000" baseline="0" dirty="0">
                          <a:latin typeface="Arial" panose="020B0604020202020204" pitchFamily="34" charset="0"/>
                          <a:cs typeface="Arial" panose="020B0604020202020204" pitchFamily="34" charset="0"/>
                        </a:rPr>
                        <a:t>, Interbank, positions with Treasury department</a:t>
                      </a:r>
                      <a:endParaRPr lang="ru-RU"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39376178"/>
                  </a:ext>
                </a:extLst>
              </a:tr>
            </a:tbl>
          </a:graphicData>
        </a:graphic>
      </p:graphicFrame>
    </p:spTree>
    <p:extLst>
      <p:ext uri="{BB962C8B-B14F-4D97-AF65-F5344CB8AC3E}">
        <p14:creationId xmlns:p14="http://schemas.microsoft.com/office/powerpoint/2010/main" val="1919076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12</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Types of limits on sensitivities (2/2)</a:t>
            </a: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16" name="Прямоугольник 1"/>
          <p:cNvSpPr/>
          <p:nvPr/>
        </p:nvSpPr>
        <p:spPr bwMode="auto">
          <a:xfrm>
            <a:off x="5344251" y="3249917"/>
            <a:ext cx="6404765" cy="3251424"/>
          </a:xfrm>
          <a:prstGeom prst="rect">
            <a:avLst/>
          </a:prstGeom>
          <a:no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endParaRPr lang="ru-RU" sz="1600">
              <a:solidFill>
                <a:srgbClr val="000000"/>
              </a:solidFill>
              <a:latin typeface="Arial"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521940854"/>
              </p:ext>
            </p:extLst>
          </p:nvPr>
        </p:nvGraphicFramePr>
        <p:xfrm>
          <a:off x="589869" y="1353383"/>
          <a:ext cx="9713082" cy="3657600"/>
        </p:xfrm>
        <a:graphic>
          <a:graphicData uri="http://schemas.openxmlformats.org/drawingml/2006/table">
            <a:tbl>
              <a:tblPr>
                <a:tableStyleId>{5C22544A-7EE6-4342-B048-85BDC9FD1C3A}</a:tableStyleId>
              </a:tblPr>
              <a:tblGrid>
                <a:gridCol w="3127942">
                  <a:extLst>
                    <a:ext uri="{9D8B030D-6E8A-4147-A177-3AD203B41FA5}">
                      <a16:colId xmlns:a16="http://schemas.microsoft.com/office/drawing/2014/main" val="2090519480"/>
                    </a:ext>
                  </a:extLst>
                </a:gridCol>
                <a:gridCol w="1317028">
                  <a:extLst>
                    <a:ext uri="{9D8B030D-6E8A-4147-A177-3AD203B41FA5}">
                      <a16:colId xmlns:a16="http://schemas.microsoft.com/office/drawing/2014/main" val="2077158696"/>
                    </a:ext>
                  </a:extLst>
                </a:gridCol>
                <a:gridCol w="1317028">
                  <a:extLst>
                    <a:ext uri="{9D8B030D-6E8A-4147-A177-3AD203B41FA5}">
                      <a16:colId xmlns:a16="http://schemas.microsoft.com/office/drawing/2014/main" val="1099238690"/>
                    </a:ext>
                  </a:extLst>
                </a:gridCol>
                <a:gridCol w="1317028">
                  <a:extLst>
                    <a:ext uri="{9D8B030D-6E8A-4147-A177-3AD203B41FA5}">
                      <a16:colId xmlns:a16="http://schemas.microsoft.com/office/drawing/2014/main" val="789166877"/>
                    </a:ext>
                  </a:extLst>
                </a:gridCol>
                <a:gridCol w="1317028">
                  <a:extLst>
                    <a:ext uri="{9D8B030D-6E8A-4147-A177-3AD203B41FA5}">
                      <a16:colId xmlns:a16="http://schemas.microsoft.com/office/drawing/2014/main" val="3806520459"/>
                    </a:ext>
                  </a:extLst>
                </a:gridCol>
                <a:gridCol w="1317028">
                  <a:extLst>
                    <a:ext uri="{9D8B030D-6E8A-4147-A177-3AD203B41FA5}">
                      <a16:colId xmlns:a16="http://schemas.microsoft.com/office/drawing/2014/main" val="3676286263"/>
                    </a:ext>
                  </a:extLst>
                </a:gridCol>
              </a:tblGrid>
              <a:tr h="266700">
                <a:tc>
                  <a:txBody>
                    <a:bodyPr/>
                    <a:lstStyle/>
                    <a:p>
                      <a:pPr algn="ctr" fontAlgn="ctr"/>
                      <a:r>
                        <a:rPr lang="en-US" sz="2000" u="none" strike="noStrike" dirty="0">
                          <a:effectLst/>
                          <a:latin typeface="Arial" panose="020B0604020202020204" pitchFamily="34" charset="0"/>
                          <a:cs typeface="Arial" panose="020B0604020202020204" pitchFamily="34" charset="0"/>
                        </a:rPr>
                        <a:t>Net and gross positions per currencies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2000" u="none" strike="noStrike">
                          <a:effectLst/>
                          <a:latin typeface="Arial" panose="020B0604020202020204" pitchFamily="34" charset="0"/>
                          <a:cs typeface="Arial" panose="020B0604020202020204" pitchFamily="34" charset="0"/>
                        </a:rPr>
                        <a:t>Delta</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2000" u="none" strike="noStrike">
                          <a:effectLst/>
                          <a:latin typeface="Arial" panose="020B0604020202020204" pitchFamily="34" charset="0"/>
                          <a:cs typeface="Arial" panose="020B0604020202020204" pitchFamily="34" charset="0"/>
                        </a:rPr>
                        <a:t>Gamma</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2000" u="none" strike="noStrike">
                          <a:effectLst/>
                          <a:latin typeface="Arial" panose="020B0604020202020204" pitchFamily="34" charset="0"/>
                          <a:cs typeface="Arial" panose="020B0604020202020204" pitchFamily="34" charset="0"/>
                        </a:rPr>
                        <a:t>DV01</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2000" u="none" strike="noStrike" dirty="0">
                          <a:effectLst/>
                          <a:latin typeface="Arial" panose="020B0604020202020204" pitchFamily="34" charset="0"/>
                          <a:cs typeface="Arial" panose="020B0604020202020204" pitchFamily="34" charset="0"/>
                        </a:rPr>
                        <a:t>Vega</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2000" u="none" strike="noStrike">
                          <a:effectLst/>
                          <a:latin typeface="Arial" panose="020B0604020202020204" pitchFamily="34" charset="0"/>
                          <a:cs typeface="Arial" panose="020B0604020202020204" pitchFamily="34" charset="0"/>
                        </a:rPr>
                        <a:t>Theta</a:t>
                      </a:r>
                      <a:endParaRPr lang="en-US" sz="2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079451666"/>
                  </a:ext>
                </a:extLst>
              </a:tr>
              <a:tr h="127000">
                <a:tc>
                  <a:txBody>
                    <a:bodyPr/>
                    <a:lstStyle/>
                    <a:p>
                      <a:pPr algn="l" fontAlgn="b"/>
                      <a:r>
                        <a:rPr lang="en-US" sz="2000" u="none" strike="noStrike">
                          <a:effectLst/>
                          <a:latin typeface="Arial" panose="020B0604020202020204" pitchFamily="34" charset="0"/>
                          <a:cs typeface="Arial" panose="020B0604020202020204" pitchFamily="34" charset="0"/>
                        </a:rPr>
                        <a:t>Bond</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a:effectLst/>
                          <a:latin typeface="Arial" panose="020B0604020202020204" pitchFamily="34" charset="0"/>
                          <a:cs typeface="Arial" panose="020B0604020202020204" pitchFamily="34" charset="0"/>
                        </a:rPr>
                        <a:t>+</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a:effectLst/>
                          <a:latin typeface="Arial" panose="020B0604020202020204" pitchFamily="34" charset="0"/>
                          <a:cs typeface="Arial" panose="020B0604020202020204" pitchFamily="34" charset="0"/>
                        </a:rPr>
                        <a:t>+</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214703287"/>
                  </a:ext>
                </a:extLst>
              </a:tr>
              <a:tr h="127000">
                <a:tc>
                  <a:txBody>
                    <a:bodyPr/>
                    <a:lstStyle/>
                    <a:p>
                      <a:pPr algn="l" fontAlgn="b"/>
                      <a:r>
                        <a:rPr lang="en-US" sz="2000" u="none" strike="noStrike" dirty="0">
                          <a:effectLst/>
                          <a:latin typeface="Arial" panose="020B0604020202020204" pitchFamily="34" charset="0"/>
                          <a:cs typeface="Arial" panose="020B0604020202020204" pitchFamily="34" charset="0"/>
                        </a:rPr>
                        <a:t>Equity</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a:effectLst/>
                          <a:latin typeface="Arial" panose="020B0604020202020204" pitchFamily="34" charset="0"/>
                          <a:cs typeface="Arial" panose="020B0604020202020204" pitchFamily="34" charset="0"/>
                        </a:rPr>
                        <a:t>-</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3747724382"/>
                  </a:ext>
                </a:extLst>
              </a:tr>
              <a:tr h="127000">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Index</a:t>
                      </a:r>
                    </a:p>
                  </a:txBody>
                  <a:tcPr marL="0" marR="0" marT="0" marB="0" anchor="b"/>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b"/>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b"/>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b"/>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b"/>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b"/>
                </a:tc>
                <a:extLst>
                  <a:ext uri="{0D108BD9-81ED-4DB2-BD59-A6C34878D82A}">
                    <a16:rowId xmlns:a16="http://schemas.microsoft.com/office/drawing/2014/main" val="1919628439"/>
                  </a:ext>
                </a:extLst>
              </a:tr>
              <a:tr h="127000">
                <a:tc>
                  <a:txBody>
                    <a:bodyPr/>
                    <a:lstStyle/>
                    <a:p>
                      <a:pPr algn="l" fontAlgn="b"/>
                      <a:r>
                        <a:rPr lang="en-US" sz="2000" u="none" strike="noStrike" dirty="0">
                          <a:effectLst/>
                          <a:latin typeface="Arial" panose="020B0604020202020204" pitchFamily="34" charset="0"/>
                          <a:cs typeface="Arial" panose="020B0604020202020204" pitchFamily="34" charset="0"/>
                        </a:rPr>
                        <a:t>Option on equity</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a:effectLst/>
                          <a:latin typeface="Arial" panose="020B0604020202020204" pitchFamily="34" charset="0"/>
                          <a:cs typeface="Arial" panose="020B0604020202020204" pitchFamily="34" charset="0"/>
                        </a:rPr>
                        <a:t>+</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ru-RU" sz="2000" b="0" i="0" u="none" strike="noStrike" dirty="0">
                          <a:solidFill>
                            <a:schemeClr val="dk1"/>
                          </a:solidFill>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a:effectLst/>
                          <a:latin typeface="Arial" panose="020B0604020202020204" pitchFamily="34" charset="0"/>
                          <a:cs typeface="Arial" panose="020B0604020202020204" pitchFamily="34" charset="0"/>
                        </a:rPr>
                        <a:t>+</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845228411"/>
                  </a:ext>
                </a:extLst>
              </a:tr>
              <a:tr h="127000">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Non delivery option on commodity</a:t>
                      </a:r>
                    </a:p>
                  </a:txBody>
                  <a:tcPr marL="0" marR="0" marT="0" marB="0" anchor="b"/>
                </a:tc>
                <a:tc>
                  <a:txBody>
                    <a:bodyPr/>
                    <a:lstStyle/>
                    <a:p>
                      <a:pPr algn="l" fontAlgn="b"/>
                      <a:r>
                        <a:rPr lang="ru-RU" sz="2000" b="0" i="0" u="none" strike="noStrike" dirty="0">
                          <a:solidFill>
                            <a:srgbClr val="000000"/>
                          </a:solidFill>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ru-RU" sz="2000" b="0" i="0" u="none" strike="noStrike" dirty="0">
                          <a:solidFill>
                            <a:srgbClr val="000000"/>
                          </a:solidFill>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ru-RU" sz="2000" b="0" i="0" u="none" strike="noStrike" dirty="0">
                          <a:solidFill>
                            <a:srgbClr val="000000"/>
                          </a:solidFill>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ru-RU" sz="2000" b="0" i="0" u="none" strike="noStrike" dirty="0">
                          <a:solidFill>
                            <a:srgbClr val="000000"/>
                          </a:solidFill>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ru-RU" sz="2000" b="0" i="0" u="none" strike="noStrike" dirty="0">
                          <a:solidFill>
                            <a:srgbClr val="000000"/>
                          </a:solidFill>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172144191"/>
                  </a:ext>
                </a:extLst>
              </a:tr>
              <a:tr h="127000">
                <a:tc>
                  <a:txBody>
                    <a:bodyPr/>
                    <a:lstStyle/>
                    <a:p>
                      <a:pPr algn="l" fontAlgn="b"/>
                      <a:r>
                        <a:rPr lang="en-US" sz="2000" u="none" strike="noStrike" dirty="0">
                          <a:effectLst/>
                          <a:latin typeface="Arial" panose="020B0604020202020204" pitchFamily="34" charset="0"/>
                          <a:cs typeface="Arial" panose="020B0604020202020204" pitchFamily="34" charset="0"/>
                        </a:rPr>
                        <a:t>FX forward</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742468714"/>
                  </a:ext>
                </a:extLst>
              </a:tr>
              <a:tr h="127000">
                <a:tc>
                  <a:txBody>
                    <a:bodyPr/>
                    <a:lstStyle/>
                    <a:p>
                      <a:pPr algn="l" fontAlgn="b"/>
                      <a:r>
                        <a:rPr lang="en-US" sz="2000" u="none" strike="noStrike">
                          <a:effectLst/>
                          <a:latin typeface="Arial" panose="020B0604020202020204" pitchFamily="34" charset="0"/>
                          <a:cs typeface="Arial" panose="020B0604020202020204" pitchFamily="34" charset="0"/>
                        </a:rPr>
                        <a:t>FX swap</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a:effectLst/>
                          <a:latin typeface="Arial" panose="020B0604020202020204" pitchFamily="34" charset="0"/>
                          <a:cs typeface="Arial" panose="020B0604020202020204" pitchFamily="34" charset="0"/>
                        </a:rPr>
                        <a:t>+</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a:effectLst/>
                          <a:latin typeface="Arial" panose="020B0604020202020204" pitchFamily="34" charset="0"/>
                          <a:cs typeface="Arial" panose="020B0604020202020204" pitchFamily="34" charset="0"/>
                        </a:rPr>
                        <a:t>+</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a:effectLst/>
                          <a:latin typeface="Arial" panose="020B0604020202020204" pitchFamily="34" charset="0"/>
                          <a:cs typeface="Arial" panose="020B0604020202020204" pitchFamily="34" charset="0"/>
                        </a:rPr>
                        <a:t>+</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490352727"/>
                  </a:ext>
                </a:extLst>
              </a:tr>
              <a:tr h="127000">
                <a:tc>
                  <a:txBody>
                    <a:bodyPr/>
                    <a:lstStyle/>
                    <a:p>
                      <a:pPr algn="l" fontAlgn="b"/>
                      <a:r>
                        <a:rPr lang="en-US" sz="2000" u="none" strike="noStrike" dirty="0">
                          <a:effectLst/>
                          <a:latin typeface="Arial" panose="020B0604020202020204" pitchFamily="34" charset="0"/>
                          <a:cs typeface="Arial" panose="020B0604020202020204" pitchFamily="34" charset="0"/>
                        </a:rPr>
                        <a:t>Interest rate swap</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178383625"/>
                  </a:ext>
                </a:extLst>
              </a:tr>
              <a:tr h="127000">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CDS</a:t>
                      </a:r>
                    </a:p>
                  </a:txBody>
                  <a:tcPr marL="0" marR="0" marT="0" marB="0" anchor="b"/>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b"/>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b"/>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b"/>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b"/>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b"/>
                </a:tc>
                <a:extLst>
                  <a:ext uri="{0D108BD9-81ED-4DB2-BD59-A6C34878D82A}">
                    <a16:rowId xmlns:a16="http://schemas.microsoft.com/office/drawing/2014/main" val="988450252"/>
                  </a:ext>
                </a:extLst>
              </a:tr>
            </a:tbl>
          </a:graphicData>
        </a:graphic>
      </p:graphicFrame>
    </p:spTree>
    <p:extLst>
      <p:ext uri="{BB962C8B-B14F-4D97-AF65-F5344CB8AC3E}">
        <p14:creationId xmlns:p14="http://schemas.microsoft.com/office/powerpoint/2010/main" val="1109513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13</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Monitoring of limits on sensitivities</a:t>
            </a: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16" name="Прямоугольник 1"/>
          <p:cNvSpPr/>
          <p:nvPr/>
        </p:nvSpPr>
        <p:spPr bwMode="auto">
          <a:xfrm>
            <a:off x="5344251" y="3249917"/>
            <a:ext cx="6404765" cy="3251424"/>
          </a:xfrm>
          <a:prstGeom prst="rect">
            <a:avLst/>
          </a:prstGeom>
          <a:no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endParaRPr lang="ru-RU" sz="1600">
              <a:solidFill>
                <a:srgbClr val="000000"/>
              </a:solidFill>
              <a:latin typeface="Arial"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2506" y="5110861"/>
            <a:ext cx="5106049" cy="148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13" y="5061182"/>
            <a:ext cx="4173649" cy="16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702" y="703403"/>
            <a:ext cx="8088017" cy="425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996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5" name="Объект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ctrTitle"/>
          </p:nvPr>
        </p:nvSpPr>
        <p:spPr>
          <a:xfrm>
            <a:off x="231228" y="281919"/>
            <a:ext cx="11782096" cy="939691"/>
          </a:xfrm>
        </p:spPr>
        <p:txBody>
          <a:bodyPr vert="horz">
            <a:normAutofit/>
          </a:bodyPr>
          <a:lstStyle/>
          <a:p>
            <a:pPr algn="l"/>
            <a:r>
              <a:rPr lang="en-US" sz="5000" dirty="0">
                <a:solidFill>
                  <a:srgbClr val="1F4E79"/>
                </a:solidFill>
                <a:latin typeface="SB Sans Display" panose="020B0503040504020204" pitchFamily="34" charset="0"/>
                <a:cs typeface="SB Sans Display" panose="020B0503040504020204" pitchFamily="34" charset="0"/>
              </a:rPr>
              <a:t>3.2 VAR</a:t>
            </a:r>
            <a:endParaRPr lang="ru-RU" sz="5000" dirty="0">
              <a:solidFill>
                <a:srgbClr val="1F4E79"/>
              </a:solidFill>
              <a:latin typeface="SB Sans Display" panose="020B0503040504020204" pitchFamily="34" charset="0"/>
              <a:cs typeface="SB Sans Display" panose="020B0503040504020204" pitchFamily="34" charset="0"/>
            </a:endParaRPr>
          </a:p>
        </p:txBody>
      </p:sp>
      <p:sp>
        <p:nvSpPr>
          <p:cNvPr id="4" name="Номер слайда 3"/>
          <p:cNvSpPr>
            <a:spLocks noGrp="1"/>
          </p:cNvSpPr>
          <p:nvPr>
            <p:ph type="sldNum" sz="quarter" idx="12"/>
          </p:nvPr>
        </p:nvSpPr>
        <p:spPr/>
        <p:txBody>
          <a:bodyPr/>
          <a:lstStyle/>
          <a:p>
            <a:fld id="{48F63A3B-78C7-47BE-AE5E-E10140E04643}" type="slidenum">
              <a:rPr lang="en-US" smtClean="0"/>
              <a:t>14</a:t>
            </a:fld>
            <a:endParaRPr lang="en-US" dirty="0"/>
          </a:p>
        </p:txBody>
      </p:sp>
      <p:sp>
        <p:nvSpPr>
          <p:cNvPr id="7" name="Заголовок 1"/>
          <p:cNvSpPr txBox="1">
            <a:spLocks/>
          </p:cNvSpPr>
          <p:nvPr/>
        </p:nvSpPr>
        <p:spPr>
          <a:xfrm>
            <a:off x="698938" y="1450429"/>
            <a:ext cx="10162350" cy="18883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VAR (value at risk) general definition</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Assumptions</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Calculations</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Criticism</a:t>
            </a:r>
          </a:p>
        </p:txBody>
      </p:sp>
    </p:spTree>
    <p:extLst>
      <p:ext uri="{BB962C8B-B14F-4D97-AF65-F5344CB8AC3E}">
        <p14:creationId xmlns:p14="http://schemas.microsoft.com/office/powerpoint/2010/main" val="3616476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15</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Value at risk (</a:t>
            </a:r>
            <a:r>
              <a:rPr lang="en-US" sz="2500" b="1" kern="0" dirty="0" err="1">
                <a:solidFill>
                  <a:srgbClr val="1F4E79"/>
                </a:solidFill>
                <a:latin typeface="SB Sans Display" panose="020B0503040504020204" pitchFamily="34" charset="0"/>
                <a:ea typeface="等线" panose="02010600030101010101" pitchFamily="2" charset="-122"/>
                <a:cs typeface="SB Sans Display" panose="020B0503040504020204" pitchFamily="34" charset="0"/>
              </a:rPr>
              <a:t>VaR</a:t>
            </a: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a:t>
            </a:r>
          </a:p>
        </p:txBody>
      </p:sp>
      <p:sp>
        <p:nvSpPr>
          <p:cNvPr id="7" name="Прямоугольник 6"/>
          <p:cNvSpPr/>
          <p:nvPr/>
        </p:nvSpPr>
        <p:spPr>
          <a:xfrm>
            <a:off x="381960" y="876912"/>
            <a:ext cx="6598704" cy="5401479"/>
          </a:xfrm>
          <a:prstGeom prst="rect">
            <a:avLst/>
          </a:prstGeom>
        </p:spPr>
        <p:txBody>
          <a:bodyPr wrap="square">
            <a:spAutoFit/>
          </a:bodyPr>
          <a:lstStyle/>
          <a:p>
            <a:r>
              <a:rPr lang="en-US" sz="2300" b="1" dirty="0"/>
              <a:t>Value at risk</a:t>
            </a:r>
            <a:r>
              <a:rPr lang="en-US" sz="2300" dirty="0"/>
              <a:t> (</a:t>
            </a:r>
            <a:r>
              <a:rPr lang="en-US" sz="2300" b="1" dirty="0" err="1"/>
              <a:t>VaR</a:t>
            </a:r>
            <a:r>
              <a:rPr lang="en-US" sz="2300" dirty="0"/>
              <a:t>) estimates how much a set of investments might lose (with a given probability), given normal market conditions, in a set </a:t>
            </a:r>
            <a:r>
              <a:rPr lang="ru-RU" sz="2300" dirty="0" err="1"/>
              <a:t>period</a:t>
            </a:r>
            <a:r>
              <a:rPr lang="en-US" sz="2300" dirty="0"/>
              <a:t> such as a day. </a:t>
            </a:r>
          </a:p>
          <a:p>
            <a:endParaRPr lang="en-US" sz="2300" dirty="0"/>
          </a:p>
          <a:p>
            <a:r>
              <a:rPr lang="en-US" sz="2300" dirty="0"/>
              <a:t>For a given </a:t>
            </a:r>
            <a:r>
              <a:rPr lang="en-US" sz="2300" b="1" dirty="0"/>
              <a:t>portfolio</a:t>
            </a:r>
            <a:r>
              <a:rPr lang="en-US" sz="2300" dirty="0"/>
              <a:t>, </a:t>
            </a:r>
            <a:r>
              <a:rPr lang="en-US" sz="2300" b="1" dirty="0"/>
              <a:t>time horizon</a:t>
            </a:r>
            <a:r>
              <a:rPr lang="en-US" sz="2300" dirty="0"/>
              <a:t>, and </a:t>
            </a:r>
            <a:r>
              <a:rPr lang="en-US" sz="2300" b="1" dirty="0"/>
              <a:t>probability</a:t>
            </a:r>
            <a:r>
              <a:rPr lang="en-US" sz="2300" dirty="0"/>
              <a:t> (p), the </a:t>
            </a:r>
            <a:r>
              <a:rPr lang="en-US" sz="2300" dirty="0" err="1"/>
              <a:t>VaR</a:t>
            </a:r>
            <a:r>
              <a:rPr lang="en-US" sz="2300" dirty="0"/>
              <a:t> can be defined informally as the maximum possible </a:t>
            </a:r>
            <a:r>
              <a:rPr lang="en-US" sz="2300" b="1" dirty="0"/>
              <a:t>loss</a:t>
            </a:r>
            <a:r>
              <a:rPr lang="en-US" sz="2300" dirty="0"/>
              <a:t> during that time after excluding all worse outcomes whose combined probability is at most p. </a:t>
            </a:r>
            <a:endParaRPr lang="en-US" sz="2300" baseline="30000" dirty="0"/>
          </a:p>
          <a:p>
            <a:endParaRPr lang="en-US" sz="2300" dirty="0"/>
          </a:p>
          <a:p>
            <a:r>
              <a:rPr lang="en-US" sz="2300" dirty="0"/>
              <a:t>For example, if a portfolio of stocks has a one-day 95% </a:t>
            </a:r>
            <a:r>
              <a:rPr lang="en-US" sz="2300" dirty="0" err="1"/>
              <a:t>VaR</a:t>
            </a:r>
            <a:r>
              <a:rPr lang="en-US" sz="2300" dirty="0"/>
              <a:t> of $1 million, that means that there is a 0.05 probability that the portfolio will fall in value by more than $1 million over </a:t>
            </a:r>
            <a:r>
              <a:rPr lang="ru-RU" sz="2300" dirty="0" err="1"/>
              <a:t>one</a:t>
            </a:r>
            <a:r>
              <a:rPr lang="ru-RU" sz="2300" dirty="0"/>
              <a:t> </a:t>
            </a:r>
            <a:r>
              <a:rPr lang="ru-RU" sz="2300" dirty="0" err="1"/>
              <a:t>day</a:t>
            </a:r>
            <a:r>
              <a:rPr lang="en-US" sz="2300" dirty="0"/>
              <a:t> if there is no trading. </a:t>
            </a:r>
          </a:p>
        </p:txBody>
      </p:sp>
      <p:pic>
        <p:nvPicPr>
          <p:cNvPr id="3" name="Рисунок 2"/>
          <p:cNvPicPr>
            <a:picLocks noChangeAspect="1"/>
          </p:cNvPicPr>
          <p:nvPr/>
        </p:nvPicPr>
        <p:blipFill>
          <a:blip r:embed="rId2"/>
          <a:stretch>
            <a:fillRect/>
          </a:stretch>
        </p:blipFill>
        <p:spPr>
          <a:xfrm>
            <a:off x="6757952" y="1516192"/>
            <a:ext cx="5274329" cy="3350360"/>
          </a:xfrm>
          <a:prstGeom prst="rect">
            <a:avLst/>
          </a:prstGeom>
        </p:spPr>
      </p:pic>
      <p:sp>
        <p:nvSpPr>
          <p:cNvPr id="4" name="TextBox 3"/>
          <p:cNvSpPr txBox="1"/>
          <p:nvPr/>
        </p:nvSpPr>
        <p:spPr>
          <a:xfrm>
            <a:off x="7733723" y="5028778"/>
            <a:ext cx="4298558" cy="923330"/>
          </a:xfrm>
          <a:prstGeom prst="rect">
            <a:avLst/>
          </a:prstGeom>
          <a:noFill/>
        </p:spPr>
        <p:txBody>
          <a:bodyPr wrap="square" rtlCol="0">
            <a:spAutoFit/>
          </a:bodyPr>
          <a:lstStyle/>
          <a:p>
            <a:r>
              <a:rPr lang="en-US" dirty="0"/>
              <a:t>CVAR conditional VAR if the loss is exceeded = Expected shortfall (ES) = average value at risk (</a:t>
            </a:r>
            <a:r>
              <a:rPr lang="en-US" dirty="0" err="1"/>
              <a:t>AVaR</a:t>
            </a:r>
            <a:r>
              <a:rPr lang="en-US" dirty="0"/>
              <a:t>) = expected tail loss (ETL)</a:t>
            </a:r>
            <a:endParaRPr lang="ru-RU" dirty="0"/>
          </a:p>
        </p:txBody>
      </p:sp>
      <p:sp>
        <p:nvSpPr>
          <p:cNvPr id="8" name="TextBox 7"/>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IE3.2</a:t>
            </a:r>
            <a:endParaRPr lang="ru-RU" sz="2500" b="1" dirty="0">
              <a:solidFill>
                <a:srgbClr val="FF0000"/>
              </a:solidFill>
            </a:endParaRPr>
          </a:p>
        </p:txBody>
      </p:sp>
    </p:spTree>
    <p:extLst>
      <p:ext uri="{BB962C8B-B14F-4D97-AF65-F5344CB8AC3E}">
        <p14:creationId xmlns:p14="http://schemas.microsoft.com/office/powerpoint/2010/main" val="713251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16</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err="1">
                <a:solidFill>
                  <a:srgbClr val="1F4E79"/>
                </a:solidFill>
                <a:latin typeface="SB Sans Display" panose="020B0503040504020204" pitchFamily="34" charset="0"/>
                <a:ea typeface="等线" panose="02010600030101010101" pitchFamily="2" charset="-122"/>
                <a:cs typeface="SB Sans Display" panose="020B0503040504020204" pitchFamily="34" charset="0"/>
              </a:rPr>
              <a:t>VaR</a:t>
            </a: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 assumptions</a:t>
            </a:r>
          </a:p>
        </p:txBody>
      </p:sp>
      <p:sp>
        <p:nvSpPr>
          <p:cNvPr id="6" name="Прямоугольник 5"/>
          <p:cNvSpPr/>
          <p:nvPr/>
        </p:nvSpPr>
        <p:spPr>
          <a:xfrm>
            <a:off x="381958" y="801756"/>
            <a:ext cx="11460637" cy="4832092"/>
          </a:xfrm>
          <a:prstGeom prst="rect">
            <a:avLst/>
          </a:prstGeom>
        </p:spPr>
        <p:txBody>
          <a:bodyPr wrap="square">
            <a:spAutoFit/>
          </a:bodyPr>
          <a:lstStyle/>
          <a:p>
            <a:r>
              <a:rPr lang="en-US" sz="2200" dirty="0">
                <a:latin typeface="Arial" panose="020B0604020202020204" pitchFamily="34" charset="0"/>
                <a:cs typeface="Arial" panose="020B0604020202020204" pitchFamily="34" charset="0"/>
              </a:rPr>
              <a:t>There are five primary underlying assumptions for </a:t>
            </a:r>
            <a:r>
              <a:rPr lang="en-US" sz="2200" dirty="0" err="1">
                <a:latin typeface="Arial" panose="020B0604020202020204" pitchFamily="34" charset="0"/>
                <a:cs typeface="Arial" panose="020B0604020202020204" pitchFamily="34" charset="0"/>
              </a:rPr>
              <a:t>VaR</a:t>
            </a:r>
            <a:r>
              <a:rPr lang="en-US" sz="2200" dirty="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1. </a:t>
            </a:r>
            <a:r>
              <a:rPr lang="en-US" sz="2200" b="1" i="1" dirty="0">
                <a:latin typeface="Arial" panose="020B0604020202020204" pitchFamily="34" charset="0"/>
                <a:cs typeface="Arial" panose="020B0604020202020204" pitchFamily="34" charset="0"/>
              </a:rPr>
              <a:t>Stationarity</a:t>
            </a:r>
            <a:r>
              <a:rPr lang="en-US" sz="2200" i="1"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A 1 percent fluctuation in returns is equally likely to occur at any point in time.</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2. </a:t>
            </a:r>
            <a:r>
              <a:rPr lang="en-US" sz="2200" b="1" i="1" dirty="0">
                <a:latin typeface="Arial" panose="020B0604020202020204" pitchFamily="34" charset="0"/>
                <a:cs typeface="Arial" panose="020B0604020202020204" pitchFamily="34" charset="0"/>
              </a:rPr>
              <a:t>Random walk of intertemporal unpredictability</a:t>
            </a:r>
            <a:r>
              <a:rPr lang="en-US" sz="2200" i="1"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Day-to-day fluctuations in returns are independent.</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3. </a:t>
            </a:r>
            <a:r>
              <a:rPr lang="en-US" sz="2200" b="1" i="1" dirty="0" err="1">
                <a:latin typeface="Arial" panose="020B0604020202020204" pitchFamily="34" charset="0"/>
                <a:cs typeface="Arial" panose="020B0604020202020204" pitchFamily="34" charset="0"/>
              </a:rPr>
              <a:t>Nonnegativity</a:t>
            </a:r>
            <a:r>
              <a:rPr lang="en-US" sz="2200" i="1" dirty="0">
                <a:latin typeface="Arial" panose="020B0604020202020204" pitchFamily="34" charset="0"/>
                <a:cs typeface="Arial" panose="020B0604020202020204" pitchFamily="34" charset="0"/>
              </a:rPr>
              <a:t>.</a:t>
            </a:r>
            <a:r>
              <a:rPr lang="en-US" sz="2200" baseline="300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Financial assets with limited liability cannot attain negative values.</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4. </a:t>
            </a:r>
            <a:r>
              <a:rPr lang="en-US" sz="2200" b="1" i="1" dirty="0">
                <a:latin typeface="Arial" panose="020B0604020202020204" pitchFamily="34" charset="0"/>
                <a:cs typeface="Arial" panose="020B0604020202020204" pitchFamily="34" charset="0"/>
              </a:rPr>
              <a:t>Time consistency</a:t>
            </a:r>
            <a:r>
              <a:rPr lang="en-US" sz="2200" i="1"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All single-period assumptions hold over the </a:t>
            </a:r>
            <a:r>
              <a:rPr lang="en-US" sz="2200" dirty="0" err="1">
                <a:latin typeface="Arial" panose="020B0604020202020204" pitchFamily="34" charset="0"/>
                <a:cs typeface="Arial" panose="020B0604020202020204" pitchFamily="34" charset="0"/>
              </a:rPr>
              <a:t>multiperiod</a:t>
            </a:r>
            <a:r>
              <a:rPr lang="en-US" sz="2200" dirty="0">
                <a:latin typeface="Arial" panose="020B0604020202020204" pitchFamily="34" charset="0"/>
                <a:cs typeface="Arial" panose="020B0604020202020204" pitchFamily="34" charset="0"/>
              </a:rPr>
              <a:t> time horizon.</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5. </a:t>
            </a:r>
            <a:r>
              <a:rPr lang="en-US" sz="2200" b="1" i="1" dirty="0">
                <a:latin typeface="Arial" panose="020B0604020202020204" pitchFamily="34" charset="0"/>
                <a:cs typeface="Arial" panose="020B0604020202020204" pitchFamily="34" charset="0"/>
              </a:rPr>
              <a:t>Distributional</a:t>
            </a:r>
            <a:r>
              <a:rPr lang="en-US" sz="2200" i="1"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Daily return fluctuations follow a normal distribution with a mean of zero and a standard deviation of 100 </a:t>
            </a:r>
            <a:r>
              <a:rPr lang="en-US" sz="2200" dirty="0" err="1">
                <a:latin typeface="Arial" panose="020B0604020202020204" pitchFamily="34" charset="0"/>
                <a:cs typeface="Arial" panose="020B0604020202020204" pitchFamily="34" charset="0"/>
              </a:rPr>
              <a:t>bp.</a:t>
            </a:r>
            <a:endParaRPr lang="en-US" sz="22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1762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17</a:t>
            </a:fld>
            <a:endParaRPr lang="en-US" dirty="0"/>
          </a:p>
        </p:txBody>
      </p:sp>
      <p:sp>
        <p:nvSpPr>
          <p:cNvPr id="4" name="Прямоугольник 3"/>
          <p:cNvSpPr/>
          <p:nvPr/>
        </p:nvSpPr>
        <p:spPr>
          <a:xfrm>
            <a:off x="5519150" y="1147905"/>
            <a:ext cx="4953407" cy="369332"/>
          </a:xfrm>
          <a:prstGeom prst="rect">
            <a:avLst/>
          </a:prstGeom>
        </p:spPr>
        <p:txBody>
          <a:bodyPr wrap="none">
            <a:spAutoFit/>
          </a:bodyPr>
          <a:lstStyle/>
          <a:p>
            <a:r>
              <a:rPr lang="ru-RU" dirty="0">
                <a:hlinkClick r:id="rId2"/>
              </a:rPr>
              <a:t>https://www.youtube.com/watch?v=d0RA49s5fng</a:t>
            </a:r>
            <a:r>
              <a:rPr lang="en-GB" dirty="0"/>
              <a:t> </a:t>
            </a:r>
            <a:endParaRPr lang="ru-RU"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err="1">
                <a:solidFill>
                  <a:srgbClr val="1F4E79"/>
                </a:solidFill>
                <a:latin typeface="SB Sans Display" panose="020B0503040504020204" pitchFamily="34" charset="0"/>
                <a:ea typeface="等线" panose="02010600030101010101" pitchFamily="2" charset="-122"/>
                <a:cs typeface="SB Sans Display" panose="020B0503040504020204" pitchFamily="34" charset="0"/>
              </a:rPr>
              <a:t>VaR</a:t>
            </a: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 criticism</a:t>
            </a:r>
          </a:p>
        </p:txBody>
      </p:sp>
      <p:pic>
        <p:nvPicPr>
          <p:cNvPr id="6" name="Рисунок 5"/>
          <p:cNvPicPr>
            <a:picLocks noChangeAspect="1"/>
          </p:cNvPicPr>
          <p:nvPr/>
        </p:nvPicPr>
        <p:blipFill>
          <a:blip r:embed="rId3"/>
          <a:stretch>
            <a:fillRect/>
          </a:stretch>
        </p:blipFill>
        <p:spPr>
          <a:xfrm>
            <a:off x="381959" y="887916"/>
            <a:ext cx="4152900" cy="3543300"/>
          </a:xfrm>
          <a:prstGeom prst="rect">
            <a:avLst/>
          </a:prstGeom>
        </p:spPr>
      </p:pic>
    </p:spTree>
    <p:extLst>
      <p:ext uri="{BB962C8B-B14F-4D97-AF65-F5344CB8AC3E}">
        <p14:creationId xmlns:p14="http://schemas.microsoft.com/office/powerpoint/2010/main" val="4182918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5" name="Объект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ctrTitle"/>
          </p:nvPr>
        </p:nvSpPr>
        <p:spPr>
          <a:xfrm>
            <a:off x="231228" y="281919"/>
            <a:ext cx="11782096" cy="939691"/>
          </a:xfrm>
        </p:spPr>
        <p:txBody>
          <a:bodyPr vert="horz">
            <a:normAutofit/>
          </a:bodyPr>
          <a:lstStyle/>
          <a:p>
            <a:pPr algn="l"/>
            <a:r>
              <a:rPr lang="en-US" sz="5000" dirty="0">
                <a:solidFill>
                  <a:srgbClr val="1F4E79"/>
                </a:solidFill>
                <a:latin typeface="SB Sans Display" panose="020B0503040504020204" pitchFamily="34" charset="0"/>
                <a:cs typeface="SB Sans Display" panose="020B0503040504020204" pitchFamily="34" charset="0"/>
              </a:rPr>
              <a:t>3.3 RWA market risk</a:t>
            </a:r>
            <a:endParaRPr lang="ru-RU" sz="5000" dirty="0">
              <a:solidFill>
                <a:srgbClr val="1F4E79"/>
              </a:solidFill>
              <a:latin typeface="SB Sans Display" panose="020B0503040504020204" pitchFamily="34" charset="0"/>
              <a:cs typeface="SB Sans Display" panose="020B0503040504020204" pitchFamily="34" charset="0"/>
            </a:endParaRPr>
          </a:p>
        </p:txBody>
      </p:sp>
      <p:sp>
        <p:nvSpPr>
          <p:cNvPr id="4" name="Номер слайда 3"/>
          <p:cNvSpPr>
            <a:spLocks noGrp="1"/>
          </p:cNvSpPr>
          <p:nvPr>
            <p:ph type="sldNum" sz="quarter" idx="12"/>
          </p:nvPr>
        </p:nvSpPr>
        <p:spPr/>
        <p:txBody>
          <a:bodyPr/>
          <a:lstStyle/>
          <a:p>
            <a:fld id="{48F63A3B-78C7-47BE-AE5E-E10140E04643}" type="slidenum">
              <a:rPr lang="en-US" smtClean="0"/>
              <a:t>18</a:t>
            </a:fld>
            <a:endParaRPr lang="en-US" dirty="0"/>
          </a:p>
        </p:txBody>
      </p:sp>
      <p:sp>
        <p:nvSpPr>
          <p:cNvPr id="7" name="Заголовок 1"/>
          <p:cNvSpPr txBox="1">
            <a:spLocks/>
          </p:cNvSpPr>
          <p:nvPr/>
        </p:nvSpPr>
        <p:spPr>
          <a:xfrm>
            <a:off x="698938" y="1450429"/>
            <a:ext cx="10162350" cy="11082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Types of regulations</a:t>
            </a:r>
          </a:p>
          <a:p>
            <a:pPr marL="457200" indent="-457200" algn="l">
              <a:buFont typeface="Arial" panose="020B0604020202020204" pitchFamily="34" charset="0"/>
              <a:buChar char="•"/>
            </a:pPr>
            <a:r>
              <a:rPr lang="en-US" sz="3000" dirty="0">
                <a:latin typeface="SB Sans Display" panose="020B0503040504020204" pitchFamily="34" charset="0"/>
                <a:cs typeface="SB Sans Display" panose="020B0503040504020204" pitchFamily="34" charset="0"/>
              </a:rPr>
              <a:t>Calculation of RWA market risk</a:t>
            </a:r>
          </a:p>
        </p:txBody>
      </p:sp>
    </p:spTree>
    <p:extLst>
      <p:ext uri="{BB962C8B-B14F-4D97-AF65-F5344CB8AC3E}">
        <p14:creationId xmlns:p14="http://schemas.microsoft.com/office/powerpoint/2010/main" val="4165229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latin typeface="Arial" panose="020B0604020202020204" pitchFamily="34" charset="0"/>
                <a:cs typeface="Arial" panose="020B0604020202020204" pitchFamily="34" charset="0"/>
              </a:rPr>
              <a:t>19</a:t>
            </a:fld>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Capital adequacy ratio</a:t>
            </a:r>
            <a:endParaRPr lang="ru-RU" altLang="zh-CN" sz="2500" kern="0" baseline="3000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11" name="Rectangle 54"/>
          <p:cNvSpPr/>
          <p:nvPr/>
        </p:nvSpPr>
        <p:spPr bwMode="ltGray">
          <a:xfrm>
            <a:off x="8277224" y="736353"/>
            <a:ext cx="3035265" cy="2568321"/>
          </a:xfrm>
          <a:prstGeom prst="rect">
            <a:avLst/>
          </a:prstGeom>
          <a:noFill/>
          <a:ln>
            <a:solidFill>
              <a:schemeClr val="tx1"/>
            </a:solidFill>
          </a:ln>
          <a:effectLst/>
        </p:spPr>
        <p:style>
          <a:lnRef idx="3">
            <a:schemeClr val="lt1"/>
          </a:lnRef>
          <a:fillRef idx="1">
            <a:schemeClr val="accent6"/>
          </a:fillRef>
          <a:effectRef idx="1">
            <a:schemeClr val="accent6"/>
          </a:effectRef>
          <a:fontRef idx="minor">
            <a:schemeClr val="lt1"/>
          </a:fontRef>
        </p:style>
        <p:txBody>
          <a:bodyPr lIns="104306" tIns="52153" rIns="104306" bIns="52153" rtlCol="0" anchor="ctr"/>
          <a:lstStyle/>
          <a:p>
            <a:r>
              <a:rPr lang="en-US" sz="1600" dirty="0">
                <a:solidFill>
                  <a:schemeClr val="tx1"/>
                </a:solidFill>
                <a:latin typeface="Arial" panose="020B0604020202020204" pitchFamily="34" charset="0"/>
                <a:cs typeface="Arial" panose="020B0604020202020204" pitchFamily="34" charset="0"/>
              </a:rPr>
              <a:t>Allowances used to regulate dividends:</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Maintaining capital adequacy = 2.5%</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Countercyclical buffer = 0%</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Systematically important banks =1%</a:t>
            </a:r>
          </a:p>
        </p:txBody>
      </p:sp>
      <p:sp>
        <p:nvSpPr>
          <p:cNvPr id="57" name="Плюс 56"/>
          <p:cNvSpPr/>
          <p:nvPr/>
        </p:nvSpPr>
        <p:spPr>
          <a:xfrm>
            <a:off x="7635487" y="1633590"/>
            <a:ext cx="429403" cy="462488"/>
          </a:xfrm>
          <a:prstGeom prst="mathPlus">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206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E9E2E62-29BB-86F6-83D5-BAB5EC1ED7FB}"/>
              </a:ext>
            </a:extLst>
          </p:cNvPr>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a:solidFill>
                  <a:srgbClr val="FF0000"/>
                </a:solidFill>
              </a:rPr>
              <a:t>IE2.2</a:t>
            </a:r>
            <a:endParaRPr lang="ru-RU" sz="2500" b="1" dirty="0">
              <a:solidFill>
                <a:srgbClr val="FF0000"/>
              </a:solidFill>
            </a:endParaRPr>
          </a:p>
        </p:txBody>
      </p:sp>
      <p:pic>
        <p:nvPicPr>
          <p:cNvPr id="15" name="Picture 14">
            <a:extLst>
              <a:ext uri="{FF2B5EF4-FFF2-40B4-BE49-F238E27FC236}">
                <a16:creationId xmlns:a16="http://schemas.microsoft.com/office/drawing/2014/main" id="{E9083D26-A0E5-93E8-7041-AAC5B0626163}"/>
              </a:ext>
            </a:extLst>
          </p:cNvPr>
          <p:cNvPicPr>
            <a:picLocks noChangeAspect="1"/>
          </p:cNvPicPr>
          <p:nvPr/>
        </p:nvPicPr>
        <p:blipFill>
          <a:blip r:embed="rId2"/>
          <a:stretch>
            <a:fillRect/>
          </a:stretch>
        </p:blipFill>
        <p:spPr>
          <a:xfrm>
            <a:off x="6487553" y="3530631"/>
            <a:ext cx="3425239" cy="3128189"/>
          </a:xfrm>
          <a:prstGeom prst="rect">
            <a:avLst/>
          </a:prstGeom>
        </p:spPr>
      </p:pic>
      <p:sp>
        <p:nvSpPr>
          <p:cNvPr id="25" name="TextBox 24">
            <a:extLst>
              <a:ext uri="{FF2B5EF4-FFF2-40B4-BE49-F238E27FC236}">
                <a16:creationId xmlns:a16="http://schemas.microsoft.com/office/drawing/2014/main" id="{233E6AE9-9F2E-2A6D-07C6-3F2298D3D863}"/>
              </a:ext>
            </a:extLst>
          </p:cNvPr>
          <p:cNvSpPr txBox="1"/>
          <p:nvPr/>
        </p:nvSpPr>
        <p:spPr>
          <a:xfrm>
            <a:off x="381958" y="6275542"/>
            <a:ext cx="6094602" cy="400110"/>
          </a:xfrm>
          <a:prstGeom prst="rect">
            <a:avLst/>
          </a:prstGeom>
          <a:noFill/>
        </p:spPr>
        <p:txBody>
          <a:bodyPr wrap="square">
            <a:spAutoFit/>
          </a:bodyPr>
          <a:lstStyle/>
          <a:p>
            <a:r>
              <a:rPr lang="en-US" altLang="zh-CN" sz="1000" b="1" kern="0" baseline="30000" dirty="0">
                <a:latin typeface="SB Sans Display" panose="020B0503040504020204" pitchFamily="34" charset="0"/>
                <a:ea typeface="等线" panose="02010600030101010101" pitchFamily="2" charset="-122"/>
                <a:cs typeface="SB Sans Display" panose="020B0503040504020204" pitchFamily="34" charset="0"/>
              </a:rPr>
              <a:t>1</a:t>
            </a:r>
            <a:r>
              <a:rPr lang="en-GB" sz="1000" dirty="0"/>
              <a:t>https://www.bis.org/fsi/fsisummaries/defcap_b3.pdf</a:t>
            </a:r>
          </a:p>
          <a:p>
            <a:r>
              <a:rPr lang="en-GB" sz="1000" dirty="0"/>
              <a:t>Criteria mentioned in the table above - </a:t>
            </a:r>
            <a:r>
              <a:rPr lang="en-GB" sz="1000" dirty="0">
                <a:hlinkClick r:id="rId3"/>
              </a:rPr>
              <a:t>https://www.bis.org/publ/bcbs189.pdf</a:t>
            </a:r>
            <a:r>
              <a:rPr lang="en-GB" sz="1000" dirty="0"/>
              <a:t> and 199-</a:t>
            </a:r>
            <a:r>
              <a:rPr lang="ru-RU" sz="1000" dirty="0"/>
              <a:t>И </a:t>
            </a:r>
            <a:r>
              <a:rPr lang="en-GB" sz="1000" dirty="0"/>
              <a:t>for Russian specifics</a:t>
            </a:r>
          </a:p>
        </p:txBody>
      </p:sp>
      <mc:AlternateContent xmlns:mc="http://schemas.openxmlformats.org/markup-compatibility/2006" xmlns:a14="http://schemas.microsoft.com/office/drawing/2010/main">
        <mc:Choice Requires="a14">
          <p:graphicFrame>
            <p:nvGraphicFramePr>
              <p:cNvPr id="28" name="Table 28">
                <a:extLst>
                  <a:ext uri="{FF2B5EF4-FFF2-40B4-BE49-F238E27FC236}">
                    <a16:creationId xmlns:a16="http://schemas.microsoft.com/office/drawing/2014/main" id="{359E8F47-5F85-8023-E25F-7FE8315282EC}"/>
                  </a:ext>
                </a:extLst>
              </p:cNvPr>
              <p:cNvGraphicFramePr>
                <a:graphicFrameLocks noGrp="1"/>
              </p:cNvGraphicFramePr>
              <p:nvPr/>
            </p:nvGraphicFramePr>
            <p:xfrm>
              <a:off x="381958" y="736353"/>
              <a:ext cx="7041195" cy="2568321"/>
            </p:xfrm>
            <a:graphic>
              <a:graphicData uri="http://schemas.openxmlformats.org/drawingml/2006/table">
                <a:tbl>
                  <a:tblPr firstRow="1" bandRow="1">
                    <a:tableStyleId>{5C22544A-7EE6-4342-B048-85BDC9FD1C3A}</a:tableStyleId>
                  </a:tblPr>
                  <a:tblGrid>
                    <a:gridCol w="940135">
                      <a:extLst>
                        <a:ext uri="{9D8B030D-6E8A-4147-A177-3AD203B41FA5}">
                          <a16:colId xmlns:a16="http://schemas.microsoft.com/office/drawing/2014/main" val="3783892192"/>
                        </a:ext>
                      </a:extLst>
                    </a:gridCol>
                    <a:gridCol w="1000283">
                      <a:extLst>
                        <a:ext uri="{9D8B030D-6E8A-4147-A177-3AD203B41FA5}">
                          <a16:colId xmlns:a16="http://schemas.microsoft.com/office/drawing/2014/main" val="586691130"/>
                        </a:ext>
                      </a:extLst>
                    </a:gridCol>
                    <a:gridCol w="3478349">
                      <a:extLst>
                        <a:ext uri="{9D8B030D-6E8A-4147-A177-3AD203B41FA5}">
                          <a16:colId xmlns:a16="http://schemas.microsoft.com/office/drawing/2014/main" val="4019151803"/>
                        </a:ext>
                      </a:extLst>
                    </a:gridCol>
                    <a:gridCol w="1622428">
                      <a:extLst>
                        <a:ext uri="{9D8B030D-6E8A-4147-A177-3AD203B41FA5}">
                          <a16:colId xmlns:a16="http://schemas.microsoft.com/office/drawing/2014/main" val="1567857674"/>
                        </a:ext>
                      </a:extLst>
                    </a:gridCol>
                  </a:tblGrid>
                  <a:tr h="885317">
                    <a:tc rowSpan="2">
                      <a:txBody>
                        <a:bodyPr/>
                        <a:lstStyle/>
                        <a:p>
                          <a:r>
                            <a:rPr lang="en-GB" sz="1200" b="1" dirty="0">
                              <a:solidFill>
                                <a:schemeClr val="tx1"/>
                              </a:solidFill>
                              <a:latin typeface="Arial" panose="020B0604020202020204" pitchFamily="34" charset="0"/>
                              <a:cs typeface="Arial" panose="020B0604020202020204" pitchFamily="34" charset="0"/>
                            </a:rPr>
                            <a:t>Tier 1 (going concern)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1" dirty="0">
                              <a:solidFill>
                                <a:schemeClr val="tx1"/>
                              </a:solidFill>
                              <a:latin typeface="Arial" panose="020B0604020202020204" pitchFamily="34" charset="0"/>
                              <a:cs typeface="Arial" panose="020B0604020202020204" pitchFamily="34" charset="0"/>
                            </a:rPr>
                            <a:t>Common Equity Tier 1 (CET1)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Arial" panose="020B0604020202020204" pitchFamily="34" charset="0"/>
                              <a:cs typeface="Arial" panose="020B0604020202020204" pitchFamily="34" charset="0"/>
                            </a:rPr>
                            <a:t>Sum of common shares (equivalent for non-joint stock companies* ) and stock surplus, retained earnings, other comprehensive income, qualifying minority interest and regulatory adjustments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b="0" dirty="0">
                              <a:solidFill>
                                <a:schemeClr val="tx1"/>
                              </a:solidFill>
                              <a:latin typeface="Arial" panose="020B0604020202020204" pitchFamily="34" charset="0"/>
                              <a:cs typeface="Arial" panose="020B0604020202020204" pitchFamily="34" charset="0"/>
                            </a:rPr>
                            <a:t>(Н1.1)</a:t>
                          </a:r>
                          <a:endParaRPr lang="en-GB" sz="1200" b="0" dirty="0">
                            <a:solidFill>
                              <a:schemeClr val="tx1"/>
                            </a:solidFill>
                            <a:latin typeface="Arial" panose="020B0604020202020204" pitchFamily="34" charset="0"/>
                            <a:cs typeface="Arial" panose="020B0604020202020204" pitchFamily="34" charset="0"/>
                          </a:endParaRPr>
                        </a:p>
                        <a:p>
                          <a:endParaRPr lang="ru-RU" sz="1200" b="0" dirty="0">
                            <a:solidFill>
                              <a:schemeClr val="tx1"/>
                            </a:solidFill>
                            <a:latin typeface="Arial" panose="020B0604020202020204" pitchFamily="34" charset="0"/>
                            <a:cs typeface="Arial" panose="020B0604020202020204" pitchFamily="34" charset="0"/>
                          </a:endParaRPr>
                        </a:p>
                        <a:p>
                          <a14:m>
                            <m:oMath xmlns:m="http://schemas.openxmlformats.org/officeDocument/2006/math">
                              <m:f>
                                <m:fPr>
                                  <m:ctrlPr>
                                    <a:rPr lang="en-GB" sz="1300" b="0" i="1" dirty="0" smtClean="0">
                                      <a:solidFill>
                                        <a:schemeClr val="tx1"/>
                                      </a:solidFill>
                                      <a:latin typeface="Cambria Math" panose="02040503050406030204" pitchFamily="18" charset="0"/>
                                      <a:cs typeface="Arial" panose="020B0604020202020204" pitchFamily="34" charset="0"/>
                                    </a:rPr>
                                  </m:ctrlPr>
                                </m:fPr>
                                <m:num>
                                  <m:r>
                                    <a:rPr lang="en-GB" sz="1300" b="0" i="1" dirty="0" smtClean="0">
                                      <a:solidFill>
                                        <a:schemeClr val="tx1"/>
                                      </a:solidFill>
                                      <a:latin typeface="Cambria Math" panose="02040503050406030204" pitchFamily="18" charset="0"/>
                                      <a:cs typeface="Arial" panose="020B0604020202020204" pitchFamily="34" charset="0"/>
                                    </a:rPr>
                                    <m:t>𝐶𝐸𝑇</m:t>
                                  </m:r>
                                  <m:r>
                                    <a:rPr lang="en-GB" sz="1300" b="0" i="1" dirty="0" smtClean="0">
                                      <a:solidFill>
                                        <a:schemeClr val="tx1"/>
                                      </a:solidFill>
                                      <a:latin typeface="Cambria Math" panose="02040503050406030204" pitchFamily="18" charset="0"/>
                                      <a:cs typeface="Arial" panose="020B0604020202020204" pitchFamily="34" charset="0"/>
                                    </a:rPr>
                                    <m:t> 1</m:t>
                                  </m:r>
                                </m:num>
                                <m:den>
                                  <m:r>
                                    <a:rPr lang="en-GB" sz="1300" b="0" i="1" dirty="0" smtClean="0">
                                      <a:solidFill>
                                        <a:schemeClr val="tx1"/>
                                      </a:solidFill>
                                      <a:latin typeface="Cambria Math" panose="02040503050406030204" pitchFamily="18" charset="0"/>
                                      <a:cs typeface="Arial" panose="020B0604020202020204" pitchFamily="34" charset="0"/>
                                    </a:rPr>
                                    <m:t>𝑅𝑊𝐴</m:t>
                                  </m:r>
                                </m:den>
                              </m:f>
                            </m:oMath>
                          </a14:m>
                          <a:r>
                            <a:rPr lang="en-GB" sz="1200" b="0" dirty="0">
                              <a:solidFill>
                                <a:schemeClr val="tx1"/>
                              </a:solidFill>
                              <a:latin typeface="Arial" panose="020B0604020202020204" pitchFamily="34" charset="0"/>
                              <a:cs typeface="Arial" panose="020B0604020202020204" pitchFamily="34" charset="0"/>
                            </a:rPr>
                            <a:t> &gt; 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5638700"/>
                      </a:ext>
                    </a:extLst>
                  </a:tr>
                  <a:tr h="724350">
                    <a:tc vMerge="1">
                      <a:txBody>
                        <a:bodyPr/>
                        <a:lstStyle/>
                        <a:p>
                          <a:endParaRPr lang="en-GB" dirty="0"/>
                        </a:p>
                      </a:txBody>
                      <a:tcPr/>
                    </a:tc>
                    <a:tc>
                      <a:txBody>
                        <a:bodyPr/>
                        <a:lstStyle/>
                        <a:p>
                          <a:r>
                            <a:rPr lang="en-GB" sz="1200" b="1" dirty="0">
                              <a:solidFill>
                                <a:schemeClr val="tx1"/>
                              </a:solidFill>
                              <a:latin typeface="Arial" panose="020B0604020202020204" pitchFamily="34" charset="0"/>
                              <a:cs typeface="Arial" panose="020B0604020202020204" pitchFamily="34" charset="0"/>
                            </a:rPr>
                            <a:t>Additional Tier 1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Arial" panose="020B0604020202020204" pitchFamily="34" charset="0"/>
                              <a:cs typeface="Arial" panose="020B0604020202020204" pitchFamily="34" charset="0"/>
                            </a:rPr>
                            <a:t>Sum of capital instruments meeting the criteria for AT1 and related surplus, additional qualifying minority interest and regulatory adjustments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b="0" dirty="0">
                              <a:solidFill>
                                <a:schemeClr val="tx1"/>
                              </a:solidFill>
                              <a:latin typeface="Arial" panose="020B0604020202020204" pitchFamily="34" charset="0"/>
                              <a:cs typeface="Arial" panose="020B0604020202020204" pitchFamily="34" charset="0"/>
                            </a:rPr>
                            <a:t>(Н1.2) </a:t>
                          </a:r>
                          <a:endParaRPr lang="en-GB" sz="1200" b="0" dirty="0">
                            <a:solidFill>
                              <a:schemeClr val="tx1"/>
                            </a:solidFill>
                            <a:latin typeface="Arial" panose="020B0604020202020204" pitchFamily="34" charset="0"/>
                            <a:cs typeface="Arial" panose="020B0604020202020204" pitchFamily="34" charset="0"/>
                          </a:endParaRPr>
                        </a:p>
                        <a:p>
                          <a:endParaRPr lang="en-GB" sz="12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300" b="0" i="1" dirty="0" smtClean="0">
                                      <a:solidFill>
                                        <a:schemeClr val="tx1"/>
                                      </a:solidFill>
                                      <a:latin typeface="Cambria Math" panose="02040503050406030204" pitchFamily="18" charset="0"/>
                                      <a:cs typeface="Arial" panose="020B0604020202020204" pitchFamily="34" charset="0"/>
                                    </a:rPr>
                                  </m:ctrlPr>
                                </m:fPr>
                                <m:num>
                                  <m:r>
                                    <a:rPr lang="en-GB" sz="1300" b="0" i="1" dirty="0" smtClean="0">
                                      <a:solidFill>
                                        <a:schemeClr val="tx1"/>
                                      </a:solidFill>
                                      <a:latin typeface="Cambria Math" panose="02040503050406030204" pitchFamily="18" charset="0"/>
                                      <a:cs typeface="Arial" panose="020B0604020202020204" pitchFamily="34" charset="0"/>
                                    </a:rPr>
                                    <m:t>𝐶𝐸𝑇</m:t>
                                  </m:r>
                                  <m:r>
                                    <a:rPr lang="en-GB" sz="1300" b="0" i="1" dirty="0" smtClean="0">
                                      <a:solidFill>
                                        <a:schemeClr val="tx1"/>
                                      </a:solidFill>
                                      <a:latin typeface="Cambria Math" panose="02040503050406030204" pitchFamily="18" charset="0"/>
                                      <a:cs typeface="Arial" panose="020B0604020202020204" pitchFamily="34" charset="0"/>
                                    </a:rPr>
                                    <m:t> 1+</m:t>
                                  </m:r>
                                  <m:r>
                                    <a:rPr lang="en-GB" sz="1300" b="0" i="1" dirty="0" smtClean="0">
                                      <a:solidFill>
                                        <a:schemeClr val="tx1"/>
                                      </a:solidFill>
                                      <a:latin typeface="Cambria Math" panose="02040503050406030204" pitchFamily="18" charset="0"/>
                                      <a:cs typeface="Arial" panose="020B0604020202020204" pitchFamily="34" charset="0"/>
                                    </a:rPr>
                                    <m:t>𝐴𝑇</m:t>
                                  </m:r>
                                  <m:r>
                                    <a:rPr lang="en-GB" sz="1300" b="0" i="1" dirty="0" smtClean="0">
                                      <a:solidFill>
                                        <a:schemeClr val="tx1"/>
                                      </a:solidFill>
                                      <a:latin typeface="Cambria Math" panose="02040503050406030204" pitchFamily="18" charset="0"/>
                                      <a:cs typeface="Arial" panose="020B0604020202020204" pitchFamily="34" charset="0"/>
                                    </a:rPr>
                                    <m:t>1</m:t>
                                  </m:r>
                                </m:num>
                                <m:den>
                                  <m:r>
                                    <a:rPr lang="en-GB" sz="1300" b="0" i="1" dirty="0" smtClean="0">
                                      <a:solidFill>
                                        <a:schemeClr val="tx1"/>
                                      </a:solidFill>
                                      <a:latin typeface="Cambria Math" panose="02040503050406030204" pitchFamily="18" charset="0"/>
                                      <a:cs typeface="Arial" panose="020B0604020202020204" pitchFamily="34" charset="0"/>
                                    </a:rPr>
                                    <m:t>𝑅𝑊𝐴</m:t>
                                  </m:r>
                                </m:den>
                              </m:f>
                            </m:oMath>
                          </a14:m>
                          <a:r>
                            <a:rPr lang="en-GB" sz="1300" b="0" dirty="0">
                              <a:solidFill>
                                <a:schemeClr val="tx1"/>
                              </a:solidFill>
                              <a:latin typeface="Arial" panose="020B0604020202020204" pitchFamily="34" charset="0"/>
                              <a:cs typeface="Arial" panose="020B0604020202020204" pitchFamily="34" charset="0"/>
                            </a:rPr>
                            <a:t> </a:t>
                          </a:r>
                          <a:r>
                            <a:rPr lang="en-GB" sz="1200" b="0" dirty="0">
                              <a:solidFill>
                                <a:schemeClr val="tx1"/>
                              </a:solidFill>
                              <a:latin typeface="Arial" panose="020B0604020202020204" pitchFamily="34" charset="0"/>
                              <a:cs typeface="Arial" panose="020B0604020202020204" pitchFamily="34" charset="0"/>
                            </a:rPr>
                            <a:t>&gt;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582578"/>
                      </a:ext>
                    </a:extLst>
                  </a:tr>
                  <a:tr h="724350">
                    <a:tc>
                      <a:txBody>
                        <a:bodyPr/>
                        <a:lstStyle/>
                        <a:p>
                          <a:r>
                            <a:rPr lang="en-GB" sz="1200" b="1" dirty="0">
                              <a:solidFill>
                                <a:schemeClr val="tx1"/>
                              </a:solidFill>
                              <a:latin typeface="Arial" panose="020B0604020202020204" pitchFamily="34" charset="0"/>
                              <a:cs typeface="Arial" panose="020B0604020202020204" pitchFamily="34" charset="0"/>
                            </a:rPr>
                            <a:t>Tier 2 (gone concern)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Arial" panose="020B0604020202020204" pitchFamily="34" charset="0"/>
                              <a:cs typeface="Arial" panose="020B0604020202020204" pitchFamily="34" charset="0"/>
                            </a:rPr>
                            <a:t>Sum of capital instruments meeting the criteria for Tier 2 and related surplus, additional qualifying minority interest, qualifying loan loss provisions and regulatory adjustments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b="0" dirty="0">
                              <a:solidFill>
                                <a:schemeClr val="tx1"/>
                              </a:solidFill>
                              <a:latin typeface="Arial" panose="020B0604020202020204" pitchFamily="34" charset="0"/>
                              <a:cs typeface="Arial" panose="020B0604020202020204" pitchFamily="34" charset="0"/>
                            </a:rPr>
                            <a:t>(Н1.0)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300" b="0" i="1" dirty="0" smtClean="0">
                                      <a:solidFill>
                                        <a:schemeClr val="tx1"/>
                                      </a:solidFill>
                                      <a:latin typeface="Cambria Math" panose="02040503050406030204" pitchFamily="18" charset="0"/>
                                      <a:cs typeface="Arial" panose="020B0604020202020204" pitchFamily="34" charset="0"/>
                                    </a:rPr>
                                  </m:ctrlPr>
                                </m:fPr>
                                <m:num>
                                  <m:r>
                                    <a:rPr lang="en-GB" sz="1300" b="0" i="1" dirty="0" smtClean="0">
                                      <a:solidFill>
                                        <a:schemeClr val="tx1"/>
                                      </a:solidFill>
                                      <a:latin typeface="Cambria Math" panose="02040503050406030204" pitchFamily="18" charset="0"/>
                                      <a:cs typeface="Arial" panose="020B0604020202020204" pitchFamily="34" charset="0"/>
                                    </a:rPr>
                                    <m:t>𝐶𝐸𝑇</m:t>
                                  </m:r>
                                  <m:r>
                                    <a:rPr lang="en-GB" sz="1300" b="0" i="1" dirty="0" smtClean="0">
                                      <a:solidFill>
                                        <a:schemeClr val="tx1"/>
                                      </a:solidFill>
                                      <a:latin typeface="Cambria Math" panose="02040503050406030204" pitchFamily="18" charset="0"/>
                                      <a:cs typeface="Arial" panose="020B0604020202020204" pitchFamily="34" charset="0"/>
                                    </a:rPr>
                                    <m:t> 1+</m:t>
                                  </m:r>
                                  <m:r>
                                    <a:rPr lang="en-GB" sz="1300" b="0" i="1" dirty="0" smtClean="0">
                                      <a:solidFill>
                                        <a:schemeClr val="tx1"/>
                                      </a:solidFill>
                                      <a:latin typeface="Cambria Math" panose="02040503050406030204" pitchFamily="18" charset="0"/>
                                      <a:cs typeface="Arial" panose="020B0604020202020204" pitchFamily="34" charset="0"/>
                                    </a:rPr>
                                    <m:t>𝐴𝑇</m:t>
                                  </m:r>
                                  <m:r>
                                    <a:rPr lang="en-GB" sz="1300" b="0" i="1" dirty="0" smtClean="0">
                                      <a:solidFill>
                                        <a:schemeClr val="tx1"/>
                                      </a:solidFill>
                                      <a:latin typeface="Cambria Math" panose="02040503050406030204" pitchFamily="18" charset="0"/>
                                      <a:cs typeface="Arial" panose="020B0604020202020204" pitchFamily="34" charset="0"/>
                                    </a:rPr>
                                    <m:t>1+</m:t>
                                  </m:r>
                                  <m:r>
                                    <a:rPr lang="en-GB" sz="1300" b="0" i="1" dirty="0" smtClean="0">
                                      <a:solidFill>
                                        <a:schemeClr val="tx1"/>
                                      </a:solidFill>
                                      <a:latin typeface="Cambria Math" panose="02040503050406030204" pitchFamily="18" charset="0"/>
                                      <a:cs typeface="Arial" panose="020B0604020202020204" pitchFamily="34" charset="0"/>
                                    </a:rPr>
                                    <m:t>𝑇𝑖𝑒𝑟</m:t>
                                  </m:r>
                                  <m:r>
                                    <a:rPr lang="en-GB" sz="1300" b="0" i="1" dirty="0" smtClean="0">
                                      <a:solidFill>
                                        <a:schemeClr val="tx1"/>
                                      </a:solidFill>
                                      <a:latin typeface="Cambria Math" panose="02040503050406030204" pitchFamily="18" charset="0"/>
                                      <a:cs typeface="Arial" panose="020B0604020202020204" pitchFamily="34" charset="0"/>
                                    </a:rPr>
                                    <m:t> 2</m:t>
                                  </m:r>
                                </m:num>
                                <m:den>
                                  <m:r>
                                    <a:rPr lang="en-GB" sz="1300" b="0" i="1" dirty="0" smtClean="0">
                                      <a:solidFill>
                                        <a:schemeClr val="tx1"/>
                                      </a:solidFill>
                                      <a:latin typeface="Cambria Math" panose="02040503050406030204" pitchFamily="18" charset="0"/>
                                      <a:cs typeface="Arial" panose="020B0604020202020204" pitchFamily="34" charset="0"/>
                                    </a:rPr>
                                    <m:t>𝑅𝑊𝐴</m:t>
                                  </m:r>
                                </m:den>
                              </m:f>
                            </m:oMath>
                          </a14:m>
                          <a:r>
                            <a:rPr lang="en-GB" sz="1200" b="0" dirty="0">
                              <a:solidFill>
                                <a:schemeClr val="tx1"/>
                              </a:solidFill>
                              <a:latin typeface="Arial" panose="020B0604020202020204" pitchFamily="34" charset="0"/>
                              <a:cs typeface="Arial" panose="020B0604020202020204" pitchFamily="34" charset="0"/>
                            </a:rPr>
                            <a:t>&gt;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9061230"/>
                      </a:ext>
                    </a:extLst>
                  </a:tr>
                </a:tbl>
              </a:graphicData>
            </a:graphic>
          </p:graphicFrame>
        </mc:Choice>
        <mc:Fallback xmlns="">
          <p:graphicFrame>
            <p:nvGraphicFramePr>
              <p:cNvPr id="28" name="Table 28">
                <a:extLst>
                  <a:ext uri="{FF2B5EF4-FFF2-40B4-BE49-F238E27FC236}">
                    <a16:creationId xmlns:a16="http://schemas.microsoft.com/office/drawing/2014/main" id="{359E8F47-5F85-8023-E25F-7FE8315282EC}"/>
                  </a:ext>
                </a:extLst>
              </p:cNvPr>
              <p:cNvGraphicFramePr>
                <a:graphicFrameLocks noGrp="1"/>
              </p:cNvGraphicFramePr>
              <p:nvPr>
                <p:extLst>
                  <p:ext uri="{D42A27DB-BD31-4B8C-83A1-F6EECF244321}">
                    <p14:modId xmlns:p14="http://schemas.microsoft.com/office/powerpoint/2010/main" val="2768044241"/>
                  </p:ext>
                </p:extLst>
              </p:nvPr>
            </p:nvGraphicFramePr>
            <p:xfrm>
              <a:off x="381958" y="736353"/>
              <a:ext cx="7041195" cy="2568321"/>
            </p:xfrm>
            <a:graphic>
              <a:graphicData uri="http://schemas.openxmlformats.org/drawingml/2006/table">
                <a:tbl>
                  <a:tblPr firstRow="1" bandRow="1">
                    <a:tableStyleId>{5C22544A-7EE6-4342-B048-85BDC9FD1C3A}</a:tableStyleId>
                  </a:tblPr>
                  <a:tblGrid>
                    <a:gridCol w="940135">
                      <a:extLst>
                        <a:ext uri="{9D8B030D-6E8A-4147-A177-3AD203B41FA5}">
                          <a16:colId xmlns:a16="http://schemas.microsoft.com/office/drawing/2014/main" val="3783892192"/>
                        </a:ext>
                      </a:extLst>
                    </a:gridCol>
                    <a:gridCol w="1000283">
                      <a:extLst>
                        <a:ext uri="{9D8B030D-6E8A-4147-A177-3AD203B41FA5}">
                          <a16:colId xmlns:a16="http://schemas.microsoft.com/office/drawing/2014/main" val="586691130"/>
                        </a:ext>
                      </a:extLst>
                    </a:gridCol>
                    <a:gridCol w="3478349">
                      <a:extLst>
                        <a:ext uri="{9D8B030D-6E8A-4147-A177-3AD203B41FA5}">
                          <a16:colId xmlns:a16="http://schemas.microsoft.com/office/drawing/2014/main" val="4019151803"/>
                        </a:ext>
                      </a:extLst>
                    </a:gridCol>
                    <a:gridCol w="1622428">
                      <a:extLst>
                        <a:ext uri="{9D8B030D-6E8A-4147-A177-3AD203B41FA5}">
                          <a16:colId xmlns:a16="http://schemas.microsoft.com/office/drawing/2014/main" val="1567857674"/>
                        </a:ext>
                      </a:extLst>
                    </a:gridCol>
                  </a:tblGrid>
                  <a:tr h="1005840">
                    <a:tc rowSpan="2">
                      <a:txBody>
                        <a:bodyPr/>
                        <a:lstStyle/>
                        <a:p>
                          <a:r>
                            <a:rPr lang="en-GB" sz="1200" b="1" dirty="0">
                              <a:solidFill>
                                <a:schemeClr val="tx1"/>
                              </a:solidFill>
                              <a:latin typeface="Arial" panose="020B0604020202020204" pitchFamily="34" charset="0"/>
                              <a:cs typeface="Arial" panose="020B0604020202020204" pitchFamily="34" charset="0"/>
                            </a:rPr>
                            <a:t>Tier 1 (going concern)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1" dirty="0">
                              <a:solidFill>
                                <a:schemeClr val="tx1"/>
                              </a:solidFill>
                              <a:latin typeface="Arial" panose="020B0604020202020204" pitchFamily="34" charset="0"/>
                              <a:cs typeface="Arial" panose="020B0604020202020204" pitchFamily="34" charset="0"/>
                            </a:rPr>
                            <a:t>Common Equity Tier 1 (CET1)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Arial" panose="020B0604020202020204" pitchFamily="34" charset="0"/>
                              <a:cs typeface="Arial" panose="020B0604020202020204" pitchFamily="34" charset="0"/>
                            </a:rPr>
                            <a:t>Sum of common shares (equivalent for non-joint stock companies* ) and stock surplus, retained earnings, other comprehensive income, qualifying minority interest and regulatory adjustments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34962" t="-602" r="-752" b="-158434"/>
                          </a:stretch>
                        </a:blipFill>
                      </a:tcPr>
                    </a:tc>
                    <a:extLst>
                      <a:ext uri="{0D108BD9-81ED-4DB2-BD59-A6C34878D82A}">
                        <a16:rowId xmlns:a16="http://schemas.microsoft.com/office/drawing/2014/main" val="2535638700"/>
                      </a:ext>
                    </a:extLst>
                  </a:tr>
                  <a:tr h="739521">
                    <a:tc vMerge="1">
                      <a:txBody>
                        <a:bodyPr/>
                        <a:lstStyle/>
                        <a:p>
                          <a:endParaRPr lang="en-GB" dirty="0"/>
                        </a:p>
                      </a:txBody>
                      <a:tcPr/>
                    </a:tc>
                    <a:tc>
                      <a:txBody>
                        <a:bodyPr/>
                        <a:lstStyle/>
                        <a:p>
                          <a:r>
                            <a:rPr lang="en-GB" sz="1200" b="1" dirty="0">
                              <a:solidFill>
                                <a:schemeClr val="tx1"/>
                              </a:solidFill>
                              <a:latin typeface="Arial" panose="020B0604020202020204" pitchFamily="34" charset="0"/>
                              <a:cs typeface="Arial" panose="020B0604020202020204" pitchFamily="34" charset="0"/>
                            </a:rPr>
                            <a:t>Additional Tier 1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Arial" panose="020B0604020202020204" pitchFamily="34" charset="0"/>
                              <a:cs typeface="Arial" panose="020B0604020202020204" pitchFamily="34" charset="0"/>
                            </a:rPr>
                            <a:t>Sum of capital instruments meeting the criteria for AT1 and related surplus, additional qualifying minority interest and regulatory adjustments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34962" t="-138017" r="-752" b="-117355"/>
                          </a:stretch>
                        </a:blipFill>
                      </a:tcPr>
                    </a:tc>
                    <a:extLst>
                      <a:ext uri="{0D108BD9-81ED-4DB2-BD59-A6C34878D82A}">
                        <a16:rowId xmlns:a16="http://schemas.microsoft.com/office/drawing/2014/main" val="197582578"/>
                      </a:ext>
                    </a:extLst>
                  </a:tr>
                  <a:tr h="822960">
                    <a:tc>
                      <a:txBody>
                        <a:bodyPr/>
                        <a:lstStyle/>
                        <a:p>
                          <a:r>
                            <a:rPr lang="en-GB" sz="1200" b="1" dirty="0">
                              <a:solidFill>
                                <a:schemeClr val="tx1"/>
                              </a:solidFill>
                              <a:latin typeface="Arial" panose="020B0604020202020204" pitchFamily="34" charset="0"/>
                              <a:cs typeface="Arial" panose="020B0604020202020204" pitchFamily="34" charset="0"/>
                            </a:rPr>
                            <a:t>Tier 2 (gone concern)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Arial" panose="020B0604020202020204" pitchFamily="34" charset="0"/>
                              <a:cs typeface="Arial" panose="020B0604020202020204" pitchFamily="34" charset="0"/>
                            </a:rPr>
                            <a:t>Sum of capital instruments meeting the criteria for Tier 2 and related surplus, additional qualifying minority interest, qualifying loan loss provisions and regulatory adjustments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34962" t="-211765" r="-752" b="-4412"/>
                          </a:stretch>
                        </a:blipFill>
                      </a:tcPr>
                    </a:tc>
                    <a:extLst>
                      <a:ext uri="{0D108BD9-81ED-4DB2-BD59-A6C34878D82A}">
                        <a16:rowId xmlns:a16="http://schemas.microsoft.com/office/drawing/2014/main" val="909061230"/>
                      </a:ext>
                    </a:extLst>
                  </a:tr>
                </a:tbl>
              </a:graphicData>
            </a:graphic>
          </p:graphicFrame>
        </mc:Fallback>
      </mc:AlternateContent>
      <p:cxnSp>
        <p:nvCxnSpPr>
          <p:cNvPr id="30" name="Straight Arrow Connector 29">
            <a:extLst>
              <a:ext uri="{FF2B5EF4-FFF2-40B4-BE49-F238E27FC236}">
                <a16:creationId xmlns:a16="http://schemas.microsoft.com/office/drawing/2014/main" id="{33F3336C-F2D9-C023-5738-1D473A5E5868}"/>
              </a:ext>
            </a:extLst>
          </p:cNvPr>
          <p:cNvCxnSpPr/>
          <p:nvPr/>
        </p:nvCxnSpPr>
        <p:spPr>
          <a:xfrm>
            <a:off x="5262874" y="3538913"/>
            <a:ext cx="755009" cy="4323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E818CDA-E7D0-4EEA-3CA0-BE69582D1A0F}"/>
              </a:ext>
            </a:extLst>
          </p:cNvPr>
          <p:cNvCxnSpPr>
            <a:cxnSpLocks/>
          </p:cNvCxnSpPr>
          <p:nvPr/>
        </p:nvCxnSpPr>
        <p:spPr>
          <a:xfrm flipH="1">
            <a:off x="10382462" y="3515766"/>
            <a:ext cx="683267" cy="7081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C58600E-0CF1-5A74-5B14-B84F00CE3853}"/>
              </a:ext>
            </a:extLst>
          </p:cNvPr>
          <p:cNvSpPr txBox="1"/>
          <p:nvPr/>
        </p:nvSpPr>
        <p:spPr>
          <a:xfrm>
            <a:off x="381958" y="3577609"/>
            <a:ext cx="3264392" cy="646331"/>
          </a:xfrm>
          <a:prstGeom prst="rect">
            <a:avLst/>
          </a:prstGeom>
          <a:noFill/>
          <a:ln>
            <a:solidFill>
              <a:schemeClr val="tx1"/>
            </a:solidFill>
          </a:ln>
        </p:spPr>
        <p:txBody>
          <a:bodyPr wrap="square" rtlCol="0">
            <a:spAutoFit/>
          </a:bodyPr>
          <a:lstStyle/>
          <a:p>
            <a:r>
              <a:rPr lang="en-GB" b="1" dirty="0">
                <a:latin typeface="Arial" panose="020B0604020202020204" pitchFamily="34" charset="0"/>
                <a:cs typeface="Arial" panose="020B0604020202020204" pitchFamily="34" charset="0"/>
              </a:rPr>
              <a:t>RWA = Credit risk + Market risk + Operational risk</a:t>
            </a:r>
          </a:p>
        </p:txBody>
      </p:sp>
    </p:spTree>
    <p:extLst>
      <p:ext uri="{BB962C8B-B14F-4D97-AF65-F5344CB8AC3E}">
        <p14:creationId xmlns:p14="http://schemas.microsoft.com/office/powerpoint/2010/main" val="2463351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Market risk - definition</a:t>
            </a:r>
          </a:p>
        </p:txBody>
      </p:sp>
      <p:sp>
        <p:nvSpPr>
          <p:cNvPr id="6" name="Прямоугольник 5"/>
          <p:cNvSpPr/>
          <p:nvPr/>
        </p:nvSpPr>
        <p:spPr>
          <a:xfrm>
            <a:off x="381959" y="876912"/>
            <a:ext cx="11204158" cy="5093702"/>
          </a:xfrm>
          <a:prstGeom prst="rect">
            <a:avLst/>
          </a:prstGeom>
        </p:spPr>
        <p:txBody>
          <a:bodyPr wrap="square">
            <a:spAutoFit/>
          </a:bodyPr>
          <a:lstStyle/>
          <a:p>
            <a:r>
              <a:rPr lang="en-US" sz="2500" b="1" dirty="0">
                <a:latin typeface="Arial" panose="020B0604020202020204" pitchFamily="34" charset="0"/>
                <a:cs typeface="Arial" panose="020B0604020202020204" pitchFamily="34" charset="0"/>
              </a:rPr>
              <a:t>Market risk</a:t>
            </a:r>
            <a:r>
              <a:rPr lang="en-US" sz="2500" dirty="0">
                <a:latin typeface="Arial" panose="020B0604020202020204" pitchFamily="34" charset="0"/>
                <a:cs typeface="Arial" panose="020B0604020202020204" pitchFamily="34" charset="0"/>
              </a:rPr>
              <a:t> is the risk of losses in positions arising from movements in market variables like prices and volatility.</a:t>
            </a:r>
          </a:p>
          <a:p>
            <a:endParaRPr lang="en-US" sz="25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The most used types of market risk are:</a:t>
            </a:r>
          </a:p>
          <a:p>
            <a:endParaRPr lang="en-US" sz="25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500" b="1" dirty="0">
                <a:latin typeface="Arial" panose="020B0604020202020204" pitchFamily="34" charset="0"/>
                <a:cs typeface="Arial" panose="020B0604020202020204" pitchFamily="34" charset="0"/>
              </a:rPr>
              <a:t>Interest rate risk</a:t>
            </a:r>
            <a:r>
              <a:rPr lang="en-US" sz="2500" dirty="0">
                <a:latin typeface="Arial" panose="020B0604020202020204" pitchFamily="34" charset="0"/>
                <a:cs typeface="Arial" panose="020B0604020202020204" pitchFamily="34" charset="0"/>
              </a:rPr>
              <a:t>, the risk that interest rates (e.g. Libor, Euribor, etc.) will change.</a:t>
            </a:r>
          </a:p>
          <a:p>
            <a:pPr marL="342900" indent="-342900">
              <a:buFont typeface="Arial" panose="020B0604020202020204" pitchFamily="34" charset="0"/>
              <a:buChar char="•"/>
            </a:pPr>
            <a:r>
              <a:rPr lang="en-US" sz="2500" b="1" dirty="0">
                <a:latin typeface="Arial" panose="020B0604020202020204" pitchFamily="34" charset="0"/>
                <a:cs typeface="Arial" panose="020B0604020202020204" pitchFamily="34" charset="0"/>
              </a:rPr>
              <a:t>Equity risk</a:t>
            </a:r>
            <a:r>
              <a:rPr lang="en-US" sz="2500" dirty="0">
                <a:latin typeface="Arial" panose="020B0604020202020204" pitchFamily="34" charset="0"/>
                <a:cs typeface="Arial" panose="020B0604020202020204" pitchFamily="34" charset="0"/>
              </a:rPr>
              <a:t>, the risk that stock or stock indices (e.g. Euro Stoxx 50, etc.) prices will change.</a:t>
            </a:r>
          </a:p>
          <a:p>
            <a:pPr marL="342900" indent="-342900">
              <a:buFont typeface="Arial" panose="020B0604020202020204" pitchFamily="34" charset="0"/>
              <a:buChar char="•"/>
            </a:pPr>
            <a:r>
              <a:rPr lang="en-US" sz="2500" b="1" dirty="0">
                <a:latin typeface="Arial" panose="020B0604020202020204" pitchFamily="34" charset="0"/>
                <a:cs typeface="Arial" panose="020B0604020202020204" pitchFamily="34" charset="0"/>
              </a:rPr>
              <a:t>Currency risk</a:t>
            </a:r>
            <a:r>
              <a:rPr lang="en-US" sz="2500" dirty="0">
                <a:latin typeface="Arial" panose="020B0604020202020204" pitchFamily="34" charset="0"/>
                <a:cs typeface="Arial" panose="020B0604020202020204" pitchFamily="34" charset="0"/>
              </a:rPr>
              <a:t>, the risk that foreign exchange rates (e.g. EUR/USD, EUR/GBP, etc.) will change.</a:t>
            </a:r>
          </a:p>
          <a:p>
            <a:pPr marL="342900" indent="-342900">
              <a:buFont typeface="Arial" panose="020B0604020202020204" pitchFamily="34" charset="0"/>
              <a:buChar char="•"/>
            </a:pPr>
            <a:r>
              <a:rPr lang="en-US" sz="2500" b="1" dirty="0">
                <a:latin typeface="Arial" panose="020B0604020202020204" pitchFamily="34" charset="0"/>
                <a:cs typeface="Arial" panose="020B0604020202020204" pitchFamily="34" charset="0"/>
              </a:rPr>
              <a:t>Commodity risk</a:t>
            </a:r>
            <a:r>
              <a:rPr lang="en-US" sz="2500" dirty="0">
                <a:latin typeface="Arial" panose="020B0604020202020204" pitchFamily="34" charset="0"/>
                <a:cs typeface="Arial" panose="020B0604020202020204" pitchFamily="34" charset="0"/>
              </a:rPr>
              <a:t>, the risk that commodity prices (e.g. corn, crude oil</a:t>
            </a:r>
            <a:r>
              <a:rPr lang="en-US" sz="2500">
                <a:latin typeface="Arial" panose="020B0604020202020204" pitchFamily="34" charset="0"/>
                <a:cs typeface="Arial" panose="020B0604020202020204" pitchFamily="34" charset="0"/>
              </a:rPr>
              <a:t>) will </a:t>
            </a:r>
            <a:r>
              <a:rPr lang="en-US" sz="2500" dirty="0">
                <a:latin typeface="Arial" panose="020B0604020202020204" pitchFamily="34" charset="0"/>
                <a:cs typeface="Arial" panose="020B0604020202020204" pitchFamily="34" charset="0"/>
              </a:rPr>
              <a:t>change.</a:t>
            </a:r>
            <a:endParaRPr lang="en-US" sz="2500"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615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20</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Market risk RWA – intro (1/2)</a:t>
            </a:r>
          </a:p>
        </p:txBody>
      </p:sp>
      <p:sp>
        <p:nvSpPr>
          <p:cNvPr id="6" name="Прямоугольник 5"/>
          <p:cNvSpPr/>
          <p:nvPr/>
        </p:nvSpPr>
        <p:spPr>
          <a:xfrm>
            <a:off x="381959" y="876912"/>
            <a:ext cx="11204158" cy="477054"/>
          </a:xfrm>
          <a:prstGeom prst="rect">
            <a:avLst/>
          </a:prstGeom>
        </p:spPr>
        <p:txBody>
          <a:bodyPr wrap="square">
            <a:spAutoFit/>
          </a:bodyPr>
          <a:lstStyle/>
          <a:p>
            <a:endParaRPr lang="en-US" sz="2500" b="0" dirty="0">
              <a:effectLst/>
              <a:latin typeface="Arial" panose="020B0604020202020204" pitchFamily="34" charset="0"/>
              <a:cs typeface="Arial" panose="020B0604020202020204" pitchFamily="34" charset="0"/>
            </a:endParaRPr>
          </a:p>
        </p:txBody>
      </p:sp>
      <p:sp>
        <p:nvSpPr>
          <p:cNvPr id="7" name="Прямоугольник 6"/>
          <p:cNvSpPr/>
          <p:nvPr/>
        </p:nvSpPr>
        <p:spPr>
          <a:xfrm>
            <a:off x="381959" y="2059554"/>
            <a:ext cx="6384602" cy="3939540"/>
          </a:xfrm>
          <a:prstGeom prst="rect">
            <a:avLst/>
          </a:prstGeom>
        </p:spPr>
        <p:txBody>
          <a:bodyPr wrap="square">
            <a:spAutoFit/>
          </a:bodyPr>
          <a:lstStyle/>
          <a:p>
            <a:r>
              <a:rPr lang="en-US" sz="2500" dirty="0"/>
              <a:t>Keep in mind </a:t>
            </a:r>
            <a:r>
              <a:rPr lang="en-US" sz="2500"/>
              <a:t>2 ideas:</a:t>
            </a:r>
            <a:endParaRPr lang="en-US" sz="2500" dirty="0"/>
          </a:p>
          <a:p>
            <a:pPr marL="342900" indent="-342900">
              <a:buFont typeface="Arial" panose="020B0604020202020204" pitchFamily="34" charset="0"/>
              <a:buChar char="•"/>
            </a:pPr>
            <a:r>
              <a:rPr lang="en-US" sz="2500" dirty="0"/>
              <a:t>the concept of all calculations below is the same as VAR</a:t>
            </a:r>
          </a:p>
          <a:p>
            <a:pPr marL="342900" indent="-342900">
              <a:buFont typeface="Arial" panose="020B0604020202020204" pitchFamily="34" charset="0"/>
              <a:buChar char="•"/>
            </a:pPr>
            <a:r>
              <a:rPr lang="en-US" sz="2500" dirty="0"/>
              <a:t>final goal of calculations is to measure the loss on a position during a crisis and reserve capital to cover it</a:t>
            </a:r>
          </a:p>
          <a:p>
            <a:endParaRPr lang="en-US" sz="2500" dirty="0"/>
          </a:p>
          <a:p>
            <a:r>
              <a:rPr lang="en-US" sz="2500" dirty="0"/>
              <a:t>RWA on market risk is calculated only on trading book. Banking book covered by credit risk methodology.</a:t>
            </a:r>
          </a:p>
        </p:txBody>
      </p:sp>
      <mc:AlternateContent xmlns:mc="http://schemas.openxmlformats.org/markup-compatibility/2006" xmlns:a14="http://schemas.microsoft.com/office/drawing/2010/main">
        <mc:Choice Requires="a14">
          <p:sp>
            <p:nvSpPr>
              <p:cNvPr id="8" name="Прямоугольник 7"/>
              <p:cNvSpPr/>
              <p:nvPr/>
            </p:nvSpPr>
            <p:spPr>
              <a:xfrm>
                <a:off x="294823" y="1008006"/>
                <a:ext cx="11794508" cy="694293"/>
              </a:xfrm>
              <a:prstGeom prst="rect">
                <a:avLst/>
              </a:prstGeom>
            </p:spPr>
            <p:txBody>
              <a:bodyPr wrap="square">
                <a:spAutoFit/>
              </a:bodyPr>
              <a:lstStyle/>
              <a:p>
                <a:r>
                  <a:rPr lang="en-US" sz="2500" dirty="0"/>
                  <a:t>Capital adequacy ratio (CAR) </a:t>
                </a:r>
                <a14:m>
                  <m:oMath xmlns:m="http://schemas.openxmlformats.org/officeDocument/2006/math">
                    <m:r>
                      <a:rPr lang="en-US" sz="2500" i="1">
                        <a:latin typeface="Cambria Math" panose="02040503050406030204" pitchFamily="18" charset="0"/>
                      </a:rPr>
                      <m:t>=</m:t>
                    </m:r>
                    <m:f>
                      <m:fPr>
                        <m:ctrlPr>
                          <a:rPr lang="en-US" sz="2500" i="1">
                            <a:latin typeface="Cambria Math" panose="02040503050406030204" pitchFamily="18" charset="0"/>
                          </a:rPr>
                        </m:ctrlPr>
                      </m:fPr>
                      <m:num>
                        <m:r>
                          <a:rPr lang="en-US" sz="2500" i="1">
                            <a:latin typeface="Cambria Math" panose="02040503050406030204" pitchFamily="18" charset="0"/>
                          </a:rPr>
                          <m:t>𝑇𝑜𝑡𝑎𝑙</m:t>
                        </m:r>
                        <m:r>
                          <a:rPr lang="en-US" sz="2500" i="1">
                            <a:latin typeface="Cambria Math" panose="02040503050406030204" pitchFamily="18" charset="0"/>
                          </a:rPr>
                          <m:t> </m:t>
                        </m:r>
                        <m:r>
                          <a:rPr lang="en-US" sz="2500" i="1">
                            <a:latin typeface="Cambria Math" panose="02040503050406030204" pitchFamily="18" charset="0"/>
                          </a:rPr>
                          <m:t>𝑐𝑎𝑝𝑖𝑡𝑎𝑙</m:t>
                        </m:r>
                      </m:num>
                      <m:den>
                        <m:r>
                          <a:rPr lang="en-US" sz="2500" i="1">
                            <a:latin typeface="Cambria Math" panose="02040503050406030204" pitchFamily="18" charset="0"/>
                          </a:rPr>
                          <m:t>𝐶𝑟𝑒𝑑𝑖𝑡</m:t>
                        </m:r>
                        <m:r>
                          <a:rPr lang="en-US" sz="2500" i="1">
                            <a:latin typeface="Cambria Math" panose="02040503050406030204" pitchFamily="18" charset="0"/>
                          </a:rPr>
                          <m:t> </m:t>
                        </m:r>
                        <m:r>
                          <a:rPr lang="en-US" sz="2500" i="1">
                            <a:latin typeface="Cambria Math" panose="02040503050406030204" pitchFamily="18" charset="0"/>
                          </a:rPr>
                          <m:t>𝑟𝑖𝑠𝑘</m:t>
                        </m:r>
                        <m:r>
                          <a:rPr lang="en-US" sz="2500" b="0" i="1" smtClean="0">
                            <a:latin typeface="Cambria Math" panose="02040503050406030204" pitchFamily="18" charset="0"/>
                          </a:rPr>
                          <m:t> </m:t>
                        </m:r>
                        <m:r>
                          <a:rPr lang="en-US" sz="2500" i="1">
                            <a:latin typeface="Cambria Math" panose="02040503050406030204" pitchFamily="18" charset="0"/>
                          </a:rPr>
                          <m:t>+</m:t>
                        </m:r>
                        <m:r>
                          <a:rPr lang="en-US" sz="2500" b="0" i="1" smtClean="0">
                            <a:latin typeface="Cambria Math" panose="02040503050406030204" pitchFamily="18" charset="0"/>
                          </a:rPr>
                          <m:t> </m:t>
                        </m:r>
                        <m:r>
                          <a:rPr lang="en-US" sz="2500" i="1">
                            <a:latin typeface="Cambria Math" panose="02040503050406030204" pitchFamily="18" charset="0"/>
                          </a:rPr>
                          <m:t>𝑀𝑎𝑟𝑘𝑒𝑡</m:t>
                        </m:r>
                        <m:r>
                          <a:rPr lang="en-US" sz="2500" i="1">
                            <a:latin typeface="Cambria Math" panose="02040503050406030204" pitchFamily="18" charset="0"/>
                          </a:rPr>
                          <m:t> </m:t>
                        </m:r>
                        <m:r>
                          <a:rPr lang="en-US" sz="2500" i="1">
                            <a:latin typeface="Cambria Math" panose="02040503050406030204" pitchFamily="18" charset="0"/>
                          </a:rPr>
                          <m:t>𝑟𝑖𝑠𝑘</m:t>
                        </m:r>
                        <m:r>
                          <a:rPr lang="en-US" sz="2500" b="0" i="1" smtClean="0">
                            <a:latin typeface="Cambria Math" panose="02040503050406030204" pitchFamily="18" charset="0"/>
                          </a:rPr>
                          <m:t> </m:t>
                        </m:r>
                        <m:r>
                          <a:rPr lang="en-US" sz="2500" i="1">
                            <a:latin typeface="Cambria Math" panose="02040503050406030204" pitchFamily="18" charset="0"/>
                          </a:rPr>
                          <m:t>+</m:t>
                        </m:r>
                        <m:r>
                          <a:rPr lang="en-US" sz="2500" b="0" i="1" smtClean="0">
                            <a:latin typeface="Cambria Math" panose="02040503050406030204" pitchFamily="18" charset="0"/>
                          </a:rPr>
                          <m:t> </m:t>
                        </m:r>
                        <m:r>
                          <a:rPr lang="en-US" sz="2500" i="1">
                            <a:latin typeface="Cambria Math" panose="02040503050406030204" pitchFamily="18" charset="0"/>
                          </a:rPr>
                          <m:t>𝑂𝑝𝑒𝑟𝑎𝑡𝑖𝑜𝑛𝑎𝑙</m:t>
                        </m:r>
                        <m:r>
                          <a:rPr lang="en-US" sz="2500" i="1">
                            <a:latin typeface="Cambria Math" panose="02040503050406030204" pitchFamily="18" charset="0"/>
                          </a:rPr>
                          <m:t> </m:t>
                        </m:r>
                        <m:r>
                          <a:rPr lang="en-US" sz="2500" i="1">
                            <a:latin typeface="Cambria Math" panose="02040503050406030204" pitchFamily="18" charset="0"/>
                          </a:rPr>
                          <m:t>𝑟𝑖𝑠𝑘</m:t>
                        </m:r>
                      </m:den>
                    </m:f>
                  </m:oMath>
                </a14:m>
                <a:r>
                  <a:rPr lang="en-US" sz="2500" dirty="0"/>
                  <a:t> ⩾ 8%</a:t>
                </a:r>
                <a:endParaRPr lang="ru-RU" sz="2500" dirty="0"/>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294823" y="1008006"/>
                <a:ext cx="11794508" cy="694293"/>
              </a:xfrm>
              <a:prstGeom prst="rect">
                <a:avLst/>
              </a:prstGeom>
              <a:blipFill>
                <a:blip r:embed="rId2"/>
                <a:stretch>
                  <a:fillRect l="-827" b="-2632"/>
                </a:stretch>
              </a:blipFill>
            </p:spPr>
            <p:txBody>
              <a:bodyPr/>
              <a:lstStyle/>
              <a:p>
                <a:r>
                  <a:rPr lang="ru-RU">
                    <a:noFill/>
                  </a:rPr>
                  <a:t> </a:t>
                </a:r>
              </a:p>
            </p:txBody>
          </p:sp>
        </mc:Fallback>
      </mc:AlternateContent>
      <p:sp>
        <p:nvSpPr>
          <p:cNvPr id="9" name="Прямоугольник 8"/>
          <p:cNvSpPr/>
          <p:nvPr/>
        </p:nvSpPr>
        <p:spPr>
          <a:xfrm>
            <a:off x="5926111" y="1394291"/>
            <a:ext cx="1408340" cy="277501"/>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p:cNvPicPr>
            <a:picLocks noChangeAspect="1"/>
          </p:cNvPicPr>
          <p:nvPr/>
        </p:nvPicPr>
        <p:blipFill>
          <a:blip r:embed="rId3"/>
          <a:stretch>
            <a:fillRect/>
          </a:stretch>
        </p:blipFill>
        <p:spPr>
          <a:xfrm>
            <a:off x="7334451" y="1920990"/>
            <a:ext cx="4600061" cy="1896988"/>
          </a:xfrm>
          <a:prstGeom prst="rect">
            <a:avLst/>
          </a:prstGeom>
        </p:spPr>
      </p:pic>
      <p:pic>
        <p:nvPicPr>
          <p:cNvPr id="12" name="Рисунок 11"/>
          <p:cNvPicPr>
            <a:picLocks noChangeAspect="1"/>
          </p:cNvPicPr>
          <p:nvPr/>
        </p:nvPicPr>
        <p:blipFill>
          <a:blip r:embed="rId4"/>
          <a:stretch>
            <a:fillRect/>
          </a:stretch>
        </p:blipFill>
        <p:spPr>
          <a:xfrm>
            <a:off x="7334452" y="4029775"/>
            <a:ext cx="4600060" cy="2297384"/>
          </a:xfrm>
          <a:prstGeom prst="rect">
            <a:avLst/>
          </a:prstGeom>
        </p:spPr>
      </p:pic>
      <p:cxnSp>
        <p:nvCxnSpPr>
          <p:cNvPr id="13" name="Прямая со стрелкой 12"/>
          <p:cNvCxnSpPr/>
          <p:nvPr/>
        </p:nvCxnSpPr>
        <p:spPr>
          <a:xfrm>
            <a:off x="6320552" y="2884931"/>
            <a:ext cx="1177528" cy="114484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34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21</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Market risk RWA – intro (2/2)</a:t>
            </a:r>
          </a:p>
        </p:txBody>
      </p:sp>
      <p:sp>
        <p:nvSpPr>
          <p:cNvPr id="6" name="Прямоугольник 5"/>
          <p:cNvSpPr/>
          <p:nvPr/>
        </p:nvSpPr>
        <p:spPr>
          <a:xfrm>
            <a:off x="381959" y="876912"/>
            <a:ext cx="11204158" cy="477054"/>
          </a:xfrm>
          <a:prstGeom prst="rect">
            <a:avLst/>
          </a:prstGeom>
        </p:spPr>
        <p:txBody>
          <a:bodyPr wrap="square">
            <a:spAutoFit/>
          </a:bodyPr>
          <a:lstStyle/>
          <a:p>
            <a:endParaRPr lang="en-US" sz="2500" b="0" dirty="0">
              <a:effectLst/>
              <a:latin typeface="Arial" panose="020B0604020202020204" pitchFamily="34" charset="0"/>
              <a:cs typeface="Arial" panose="020B0604020202020204" pitchFamily="34" charset="0"/>
            </a:endParaRPr>
          </a:p>
        </p:txBody>
      </p:sp>
      <p:sp>
        <p:nvSpPr>
          <p:cNvPr id="7" name="Прямоугольник 6"/>
          <p:cNvSpPr/>
          <p:nvPr/>
        </p:nvSpPr>
        <p:spPr>
          <a:xfrm>
            <a:off x="381958" y="779394"/>
            <a:ext cx="11418615" cy="4324261"/>
          </a:xfrm>
          <a:prstGeom prst="rect">
            <a:avLst/>
          </a:prstGeom>
        </p:spPr>
        <p:txBody>
          <a:bodyPr wrap="square">
            <a:spAutoFit/>
          </a:bodyPr>
          <a:lstStyle/>
          <a:p>
            <a:r>
              <a:rPr lang="en-US" sz="2500" dirty="0">
                <a:latin typeface="Arial" panose="020B0604020202020204" pitchFamily="34" charset="0"/>
                <a:cs typeface="Arial" panose="020B0604020202020204" pitchFamily="34" charset="0"/>
              </a:rPr>
              <a:t>There are 3 calculation methodologies:</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Simplified Standardized approach = Russian prudential methodology “511-</a:t>
            </a:r>
            <a:r>
              <a:rPr lang="ru-RU" sz="2500" dirty="0">
                <a:latin typeface="Arial" panose="020B0604020202020204" pitchFamily="34" charset="0"/>
                <a:cs typeface="Arial" panose="020B0604020202020204" pitchFamily="34" charset="0"/>
              </a:rPr>
              <a:t>П</a:t>
            </a:r>
            <a:r>
              <a:rPr lang="en-US" sz="25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Standardized approach</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Advanced approach</a:t>
            </a:r>
          </a:p>
          <a:p>
            <a:endParaRPr lang="en-US" sz="2500" dirty="0">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All 3 methodologies cover following types of market risk</a:t>
            </a:r>
            <a:r>
              <a:rPr lang="ru-RU" sz="25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Interest rate</a:t>
            </a:r>
            <a:r>
              <a:rPr lang="ru-RU" sz="2500" dirty="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risk (bonds, derivatives)</a:t>
            </a:r>
            <a:endParaRPr lang="ru-RU" sz="25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Equity risk (equities)</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FX risk (FX exposures)</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Commodities risk (commodity derivatives)</a:t>
            </a:r>
            <a:endParaRPr lang="ru-RU"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4281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22</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8" y="213126"/>
            <a:ext cx="11810041"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Simplified Standardized approach (1/4) </a:t>
            </a:r>
          </a:p>
        </p:txBody>
      </p:sp>
      <p:sp>
        <p:nvSpPr>
          <p:cNvPr id="6" name="Прямоугольник 5"/>
          <p:cNvSpPr/>
          <p:nvPr/>
        </p:nvSpPr>
        <p:spPr>
          <a:xfrm>
            <a:off x="381959" y="876912"/>
            <a:ext cx="11204158" cy="477054"/>
          </a:xfrm>
          <a:prstGeom prst="rect">
            <a:avLst/>
          </a:prstGeom>
        </p:spPr>
        <p:txBody>
          <a:bodyPr wrap="square">
            <a:spAutoFit/>
          </a:bodyPr>
          <a:lstStyle/>
          <a:p>
            <a:endParaRPr lang="en-US" sz="2500" b="0" dirty="0">
              <a:effectLst/>
              <a:latin typeface="Arial" panose="020B0604020202020204" pitchFamily="34" charset="0"/>
              <a:cs typeface="Arial" panose="020B0604020202020204" pitchFamily="34" charset="0"/>
            </a:endParaRPr>
          </a:p>
        </p:txBody>
      </p:sp>
      <p:sp>
        <p:nvSpPr>
          <p:cNvPr id="7" name="Прямоугольник 6"/>
          <p:cNvSpPr/>
          <p:nvPr/>
        </p:nvSpPr>
        <p:spPr>
          <a:xfrm>
            <a:off x="381958" y="683141"/>
            <a:ext cx="11081729" cy="6186309"/>
          </a:xfrm>
          <a:prstGeom prst="rect">
            <a:avLst/>
          </a:prstGeom>
        </p:spPr>
        <p:txBody>
          <a:bodyPr wrap="square">
            <a:spAutoFit/>
          </a:bodyPr>
          <a:lstStyle/>
          <a:p>
            <a:r>
              <a:rPr lang="en-US" sz="2200" b="1" dirty="0">
                <a:latin typeface="Arial" panose="020B0604020202020204" pitchFamily="34" charset="0"/>
                <a:cs typeface="Arial" panose="020B0604020202020204" pitchFamily="34" charset="0"/>
              </a:rPr>
              <a:t>Interest rate</a:t>
            </a:r>
            <a:r>
              <a:rPr lang="ru-RU" sz="2200" b="1"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risk</a:t>
            </a:r>
            <a:r>
              <a:rPr lang="ru-RU" sz="2200" b="1" dirty="0">
                <a:latin typeface="Arial" panose="020B0604020202020204" pitchFamily="34" charset="0"/>
                <a:cs typeface="Arial" panose="020B0604020202020204" pitchFamily="34" charset="0"/>
              </a:rPr>
              <a:t>:</a:t>
            </a:r>
            <a:endParaRPr lang="en-US" sz="2200" b="1" dirty="0">
              <a:latin typeface="Arial" panose="020B0604020202020204" pitchFamily="34" charset="0"/>
              <a:cs typeface="Arial" panose="020B0604020202020204" pitchFamily="34" charset="0"/>
            </a:endParaRPr>
          </a:p>
          <a:p>
            <a:endParaRPr lang="ru-RU" sz="22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Specific risk</a:t>
            </a:r>
            <a:r>
              <a:rPr lang="ru-RU"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designed to protect against an </a:t>
            </a:r>
            <a:r>
              <a:rPr lang="en-US" sz="2200" b="1" dirty="0">
                <a:latin typeface="Arial" panose="020B0604020202020204" pitchFamily="34" charset="0"/>
                <a:cs typeface="Arial" panose="020B0604020202020204" pitchFamily="34" charset="0"/>
              </a:rPr>
              <a:t>adverse movement in the price</a:t>
            </a:r>
            <a:r>
              <a:rPr lang="en-US" sz="2200" dirty="0">
                <a:latin typeface="Arial" panose="020B0604020202020204" pitchFamily="34" charset="0"/>
                <a:cs typeface="Arial" panose="020B0604020202020204" pitchFamily="34" charset="0"/>
              </a:rPr>
              <a:t> of individual security</a:t>
            </a:r>
            <a:r>
              <a:rPr lang="ru-RU" sz="2200" dirty="0">
                <a:latin typeface="Arial" panose="020B0604020202020204" pitchFamily="34" charset="0"/>
                <a:cs typeface="Arial" panose="020B0604020202020204" pitchFamily="34" charset="0"/>
              </a:rPr>
              <a:t>)</a:t>
            </a:r>
          </a:p>
          <a:p>
            <a:pPr lvl="1"/>
            <a:r>
              <a:rPr lang="ru-RU" sz="22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General market risk</a:t>
            </a:r>
            <a:r>
              <a:rPr lang="ru-RU"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designed to capture the risk of loss arising from </a:t>
            </a:r>
            <a:r>
              <a:rPr lang="en-US" sz="2200" b="1" dirty="0">
                <a:latin typeface="Arial" panose="020B0604020202020204" pitchFamily="34" charset="0"/>
                <a:cs typeface="Arial" panose="020B0604020202020204" pitchFamily="34" charset="0"/>
              </a:rPr>
              <a:t>changes in market interest rates</a:t>
            </a:r>
            <a:r>
              <a:rPr lang="ru-RU"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Calculated as a choice between two principal methods a maturity method and a duration method. In each method, the capital requirement is the sum: </a:t>
            </a:r>
          </a:p>
          <a:p>
            <a:pPr marL="800100" lvl="1"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 net short or long position in the whole trading book; </a:t>
            </a:r>
          </a:p>
          <a:p>
            <a:pPr marL="800100" lvl="1"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a small proportion of the matched positions in each time band (the “vertical disallowance”); </a:t>
            </a:r>
          </a:p>
          <a:p>
            <a:pPr marL="800100" lvl="1"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a larger proportion of the matched positions across different time bands (the “horizontal disallowance”); and </a:t>
            </a:r>
          </a:p>
          <a:p>
            <a:pPr marL="800100" lvl="1"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a net charge for positions in options, where appropriate (see [MAR40.84] and [MAR40.85]).</a:t>
            </a:r>
            <a:endParaRPr lang="ru-RU" sz="2200" dirty="0">
              <a:latin typeface="Arial" panose="020B0604020202020204" pitchFamily="34" charset="0"/>
              <a:cs typeface="Arial" panose="020B0604020202020204" pitchFamily="34" charset="0"/>
            </a:endParaRPr>
          </a:p>
          <a:p>
            <a:pPr lvl="1"/>
            <a:r>
              <a:rPr lang="ru-RU" sz="22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Interest rate derivatives</a:t>
            </a:r>
          </a:p>
        </p:txBody>
      </p:sp>
    </p:spTree>
    <p:extLst>
      <p:ext uri="{BB962C8B-B14F-4D97-AF65-F5344CB8AC3E}">
        <p14:creationId xmlns:p14="http://schemas.microsoft.com/office/powerpoint/2010/main" val="580995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23</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8" y="213126"/>
            <a:ext cx="11810041"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Simplified Standardized approach (2/4) </a:t>
            </a:r>
          </a:p>
        </p:txBody>
      </p:sp>
      <p:sp>
        <p:nvSpPr>
          <p:cNvPr id="6" name="Прямоугольник 5"/>
          <p:cNvSpPr/>
          <p:nvPr/>
        </p:nvSpPr>
        <p:spPr>
          <a:xfrm>
            <a:off x="381959" y="876912"/>
            <a:ext cx="11204158" cy="477054"/>
          </a:xfrm>
          <a:prstGeom prst="rect">
            <a:avLst/>
          </a:prstGeom>
        </p:spPr>
        <p:txBody>
          <a:bodyPr wrap="square">
            <a:spAutoFit/>
          </a:bodyPr>
          <a:lstStyle/>
          <a:p>
            <a:endParaRPr lang="en-US" sz="2500" b="0" dirty="0">
              <a:effectLst/>
              <a:latin typeface="Arial" panose="020B0604020202020204" pitchFamily="34" charset="0"/>
              <a:cs typeface="Arial" panose="020B0604020202020204" pitchFamily="34" charset="0"/>
            </a:endParaRPr>
          </a:p>
        </p:txBody>
      </p:sp>
      <p:sp>
        <p:nvSpPr>
          <p:cNvPr id="7" name="Прямоугольник 6"/>
          <p:cNvSpPr/>
          <p:nvPr/>
        </p:nvSpPr>
        <p:spPr>
          <a:xfrm>
            <a:off x="381958" y="779394"/>
            <a:ext cx="11081729" cy="4154984"/>
          </a:xfrm>
          <a:prstGeom prst="rect">
            <a:avLst/>
          </a:prstGeom>
        </p:spPr>
        <p:txBody>
          <a:bodyPr wrap="square">
            <a:spAutoFit/>
          </a:bodyPr>
          <a:lstStyle/>
          <a:p>
            <a:r>
              <a:rPr lang="en-US" sz="2200" b="1" dirty="0">
                <a:latin typeface="Arial" panose="020B0604020202020204" pitchFamily="34" charset="0"/>
                <a:cs typeface="Arial" panose="020B0604020202020204" pitchFamily="34" charset="0"/>
              </a:rPr>
              <a:t>Equity risk</a:t>
            </a:r>
            <a:r>
              <a:rPr lang="ru-RU" sz="2200" b="1" dirty="0">
                <a:latin typeface="Arial" panose="020B0604020202020204" pitchFamily="34" charset="0"/>
                <a:cs typeface="Arial" panose="020B0604020202020204" pitchFamily="34" charset="0"/>
              </a:rPr>
              <a:t>:</a:t>
            </a:r>
            <a:endParaRPr lang="en-US" sz="2200" b="1" dirty="0">
              <a:latin typeface="Arial" panose="020B0604020202020204" pitchFamily="34" charset="0"/>
              <a:cs typeface="Arial" panose="020B0604020202020204" pitchFamily="34" charset="0"/>
            </a:endParaRPr>
          </a:p>
          <a:p>
            <a:endParaRPr lang="ru-RU" sz="22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Specific risk, defined as the bank’s gross equity positions (Credit risk)</a:t>
            </a:r>
            <a:endParaRPr lang="ru-RU" sz="2200" dirty="0">
              <a:latin typeface="Arial" panose="020B0604020202020204" pitchFamily="34" charset="0"/>
              <a:cs typeface="Arial" panose="020B0604020202020204" pitchFamily="34" charset="0"/>
            </a:endParaRPr>
          </a:p>
          <a:p>
            <a:pPr lvl="1"/>
            <a:endParaRPr lang="en-US" sz="2200" dirty="0">
              <a:latin typeface="Arial" panose="020B0604020202020204" pitchFamily="34" charset="0"/>
              <a:cs typeface="Arial" panose="020B0604020202020204" pitchFamily="34" charset="0"/>
            </a:endParaRPr>
          </a:p>
          <a:p>
            <a:pPr lvl="1"/>
            <a:r>
              <a:rPr lang="ru-RU" sz="22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General market risk defined as the difference between the sum of the longs and the sum of the shorts</a:t>
            </a:r>
            <a:r>
              <a:rPr lang="ru-RU"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risk fluctuations of FV)</a:t>
            </a:r>
            <a:endParaRPr lang="ru-RU" sz="2200" dirty="0">
              <a:latin typeface="Arial" panose="020B0604020202020204" pitchFamily="34" charset="0"/>
              <a:cs typeface="Arial" panose="020B0604020202020204" pitchFamily="34" charset="0"/>
            </a:endParaRPr>
          </a:p>
          <a:p>
            <a:pPr lvl="1"/>
            <a:endParaRPr lang="en-US" sz="2200" dirty="0">
              <a:latin typeface="Arial" panose="020B0604020202020204" pitchFamily="34" charset="0"/>
              <a:cs typeface="Arial" panose="020B0604020202020204" pitchFamily="34" charset="0"/>
            </a:endParaRPr>
          </a:p>
          <a:p>
            <a:pPr lvl="1"/>
            <a:r>
              <a:rPr lang="ru-RU" sz="22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Equity derivatives</a:t>
            </a:r>
          </a:p>
        </p:txBody>
      </p:sp>
    </p:spTree>
    <p:extLst>
      <p:ext uri="{BB962C8B-B14F-4D97-AF65-F5344CB8AC3E}">
        <p14:creationId xmlns:p14="http://schemas.microsoft.com/office/powerpoint/2010/main" val="923746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24</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8" y="213126"/>
            <a:ext cx="11810041"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Simplified Standardized approach (4/4) </a:t>
            </a:r>
          </a:p>
        </p:txBody>
      </p:sp>
      <p:sp>
        <p:nvSpPr>
          <p:cNvPr id="6" name="Прямоугольник 5"/>
          <p:cNvSpPr/>
          <p:nvPr/>
        </p:nvSpPr>
        <p:spPr>
          <a:xfrm>
            <a:off x="381959" y="876912"/>
            <a:ext cx="11204158" cy="477054"/>
          </a:xfrm>
          <a:prstGeom prst="rect">
            <a:avLst/>
          </a:prstGeom>
        </p:spPr>
        <p:txBody>
          <a:bodyPr wrap="square">
            <a:spAutoFit/>
          </a:bodyPr>
          <a:lstStyle/>
          <a:p>
            <a:endParaRPr lang="en-US" sz="2500" b="0" dirty="0">
              <a:effectLst/>
              <a:latin typeface="Arial" panose="020B0604020202020204" pitchFamily="34" charset="0"/>
              <a:cs typeface="Arial" panose="020B0604020202020204" pitchFamily="34" charset="0"/>
            </a:endParaRPr>
          </a:p>
        </p:txBody>
      </p:sp>
      <p:sp>
        <p:nvSpPr>
          <p:cNvPr id="7" name="Прямоугольник 6"/>
          <p:cNvSpPr/>
          <p:nvPr/>
        </p:nvSpPr>
        <p:spPr>
          <a:xfrm>
            <a:off x="381958" y="779394"/>
            <a:ext cx="11081729" cy="3816429"/>
          </a:xfrm>
          <a:prstGeom prst="rect">
            <a:avLst/>
          </a:prstGeom>
        </p:spPr>
        <p:txBody>
          <a:bodyPr wrap="square">
            <a:spAutoFit/>
          </a:bodyPr>
          <a:lstStyle/>
          <a:p>
            <a:r>
              <a:rPr lang="en-US" sz="2200" b="1" dirty="0">
                <a:latin typeface="Arial" panose="020B0604020202020204" pitchFamily="34" charset="0"/>
                <a:cs typeface="Arial" panose="020B0604020202020204" pitchFamily="34" charset="0"/>
              </a:rPr>
              <a:t>Commodity risk</a:t>
            </a:r>
            <a:r>
              <a:rPr lang="ru-RU" sz="2200" b="1" dirty="0">
                <a:latin typeface="Arial" panose="020B0604020202020204" pitchFamily="34" charset="0"/>
                <a:cs typeface="Arial" panose="020B0604020202020204" pitchFamily="34" charset="0"/>
              </a:rPr>
              <a:t>:</a:t>
            </a:r>
            <a:endParaRPr lang="en-US" sz="2200" b="1" dirty="0">
              <a:latin typeface="Arial" panose="020B0604020202020204" pitchFamily="34" charset="0"/>
              <a:cs typeface="Arial" panose="020B0604020202020204" pitchFamily="34" charset="0"/>
            </a:endParaRPr>
          </a:p>
          <a:p>
            <a:endParaRPr lang="ru-RU" sz="22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Maturity ladder approach</a:t>
            </a:r>
          </a:p>
          <a:p>
            <a:pPr lvl="1"/>
            <a:endParaRPr lang="en-US" sz="2200" dirty="0">
              <a:latin typeface="Arial" panose="020B0604020202020204" pitchFamily="34" charset="0"/>
              <a:cs typeface="Arial" panose="020B0604020202020204" pitchFamily="34" charset="0"/>
            </a:endParaRPr>
          </a:p>
          <a:p>
            <a:pPr lvl="1"/>
            <a:r>
              <a:rPr lang="en-US" sz="2200" dirty="0">
                <a:latin typeface="Arial" panose="020B0604020202020204" pitchFamily="34" charset="0"/>
                <a:cs typeface="Arial" panose="020B0604020202020204" pitchFamily="34" charset="0"/>
              </a:rPr>
              <a:t>or</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Simplified approach</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Commodity derivatives</a:t>
            </a:r>
          </a:p>
        </p:txBody>
      </p:sp>
    </p:spTree>
    <p:extLst>
      <p:ext uri="{BB962C8B-B14F-4D97-AF65-F5344CB8AC3E}">
        <p14:creationId xmlns:p14="http://schemas.microsoft.com/office/powerpoint/2010/main" val="986574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25</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8" y="213126"/>
            <a:ext cx="11810041"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Simplified Standardized approach (3/4) </a:t>
            </a:r>
          </a:p>
        </p:txBody>
      </p:sp>
      <p:sp>
        <p:nvSpPr>
          <p:cNvPr id="6" name="Прямоугольник 5"/>
          <p:cNvSpPr/>
          <p:nvPr/>
        </p:nvSpPr>
        <p:spPr>
          <a:xfrm>
            <a:off x="381959" y="876912"/>
            <a:ext cx="11204158" cy="477054"/>
          </a:xfrm>
          <a:prstGeom prst="rect">
            <a:avLst/>
          </a:prstGeom>
        </p:spPr>
        <p:txBody>
          <a:bodyPr wrap="square">
            <a:spAutoFit/>
          </a:bodyPr>
          <a:lstStyle/>
          <a:p>
            <a:endParaRPr lang="en-US" sz="2500" b="0" dirty="0">
              <a:effectLst/>
              <a:latin typeface="Arial" panose="020B0604020202020204" pitchFamily="34" charset="0"/>
              <a:cs typeface="Arial" panose="020B0604020202020204" pitchFamily="34" charset="0"/>
            </a:endParaRPr>
          </a:p>
        </p:txBody>
      </p:sp>
      <p:sp>
        <p:nvSpPr>
          <p:cNvPr id="7" name="Прямоугольник 6"/>
          <p:cNvSpPr/>
          <p:nvPr/>
        </p:nvSpPr>
        <p:spPr>
          <a:xfrm>
            <a:off x="381958" y="779394"/>
            <a:ext cx="11081729" cy="1169551"/>
          </a:xfrm>
          <a:prstGeom prst="rect">
            <a:avLst/>
          </a:prstGeom>
        </p:spPr>
        <p:txBody>
          <a:bodyPr wrap="square">
            <a:spAutoFit/>
          </a:bodyPr>
          <a:lstStyle/>
          <a:p>
            <a:r>
              <a:rPr lang="en-US" sz="2200" b="1" dirty="0">
                <a:latin typeface="Arial" panose="020B0604020202020204" pitchFamily="34" charset="0"/>
                <a:cs typeface="Arial" panose="020B0604020202020204" pitchFamily="34" charset="0"/>
              </a:rPr>
              <a:t>FX risk</a:t>
            </a:r>
            <a:r>
              <a:rPr lang="ru-RU" sz="2200" b="1" dirty="0">
                <a:latin typeface="Arial" panose="020B0604020202020204" pitchFamily="34" charset="0"/>
                <a:cs typeface="Arial" panose="020B0604020202020204" pitchFamily="34" charset="0"/>
              </a:rPr>
              <a:t>:</a:t>
            </a:r>
            <a:endParaRPr lang="en-US" sz="22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t>Measure the risks inherent in a bank’s mix of long and short positions in different currencies as set out in</a:t>
            </a:r>
            <a:endParaRPr lang="en-US" sz="2200"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a:stretch>
            <a:fillRect/>
          </a:stretch>
        </p:blipFill>
        <p:spPr>
          <a:xfrm>
            <a:off x="381958" y="2259230"/>
            <a:ext cx="10559264" cy="3121292"/>
          </a:xfrm>
          <a:prstGeom prst="rect">
            <a:avLst/>
          </a:prstGeom>
        </p:spPr>
      </p:pic>
      <p:sp>
        <p:nvSpPr>
          <p:cNvPr id="4" name="TextBox 3">
            <a:extLst>
              <a:ext uri="{FF2B5EF4-FFF2-40B4-BE49-F238E27FC236}">
                <a16:creationId xmlns:a16="http://schemas.microsoft.com/office/drawing/2014/main" id="{C4133B13-B657-3A61-4CFC-E8D1FD7F40E4}"/>
              </a:ext>
            </a:extLst>
          </p:cNvPr>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IE3.4</a:t>
            </a:r>
            <a:endParaRPr lang="ru-RU" sz="2500" b="1" dirty="0">
              <a:solidFill>
                <a:srgbClr val="FF0000"/>
              </a:solidFill>
            </a:endParaRPr>
          </a:p>
        </p:txBody>
      </p:sp>
    </p:spTree>
    <p:extLst>
      <p:ext uri="{BB962C8B-B14F-4D97-AF65-F5344CB8AC3E}">
        <p14:creationId xmlns:p14="http://schemas.microsoft.com/office/powerpoint/2010/main" val="65590703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3</a:t>
            </a:fld>
            <a:endParaRPr lang="en-US" dirty="0"/>
          </a:p>
        </p:txBody>
      </p:sp>
      <p:sp>
        <p:nvSpPr>
          <p:cNvPr id="3" name="TextBox 2">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Banking and trading book</a:t>
            </a:r>
            <a:endParaRPr lang="ru-RU" altLang="zh-CN" sz="2500" kern="0" dirty="0">
              <a:solidFill>
                <a:srgbClr val="5B9BD5">
                  <a:lumMod val="50000"/>
                </a:srgbClr>
              </a:solidFill>
              <a:latin typeface="SB Sans Display" panose="020B0503040504020204" pitchFamily="34" charset="0"/>
              <a:ea typeface="等线" panose="02010600030101010101" pitchFamily="2" charset="-122"/>
              <a:cs typeface="SB Sans Display" panose="020B0503040504020204" pitchFamily="34" charset="0"/>
            </a:endParaRPr>
          </a:p>
        </p:txBody>
      </p:sp>
      <p:pic>
        <p:nvPicPr>
          <p:cNvPr id="7" name="Рисунок 6"/>
          <p:cNvPicPr>
            <a:picLocks noChangeAspect="1"/>
          </p:cNvPicPr>
          <p:nvPr/>
        </p:nvPicPr>
        <p:blipFill>
          <a:blip r:embed="rId2"/>
          <a:stretch>
            <a:fillRect/>
          </a:stretch>
        </p:blipFill>
        <p:spPr>
          <a:xfrm>
            <a:off x="381960" y="720142"/>
            <a:ext cx="5980340" cy="2131290"/>
          </a:xfrm>
          <a:prstGeom prst="rect">
            <a:avLst/>
          </a:prstGeom>
        </p:spPr>
      </p:pic>
      <p:sp>
        <p:nvSpPr>
          <p:cNvPr id="8" name="Прямоугольник 7"/>
          <p:cNvSpPr/>
          <p:nvPr/>
        </p:nvSpPr>
        <p:spPr>
          <a:xfrm>
            <a:off x="4924664" y="955250"/>
            <a:ext cx="1052623" cy="19015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11" name="Таблица 10"/>
          <p:cNvGraphicFramePr>
            <a:graphicFrameLocks noGrp="1"/>
          </p:cNvGraphicFramePr>
          <p:nvPr/>
        </p:nvGraphicFramePr>
        <p:xfrm>
          <a:off x="381959" y="2947686"/>
          <a:ext cx="11591868" cy="3444240"/>
        </p:xfrm>
        <a:graphic>
          <a:graphicData uri="http://schemas.openxmlformats.org/drawingml/2006/table">
            <a:tbl>
              <a:tblPr firstRow="1" bandRow="1">
                <a:tableStyleId>{69012ECD-51FC-41F1-AA8D-1B2483CD663E}</a:tableStyleId>
              </a:tblPr>
              <a:tblGrid>
                <a:gridCol w="3516273">
                  <a:extLst>
                    <a:ext uri="{9D8B030D-6E8A-4147-A177-3AD203B41FA5}">
                      <a16:colId xmlns:a16="http://schemas.microsoft.com/office/drawing/2014/main" val="1787882523"/>
                    </a:ext>
                  </a:extLst>
                </a:gridCol>
                <a:gridCol w="8075595">
                  <a:extLst>
                    <a:ext uri="{9D8B030D-6E8A-4147-A177-3AD203B41FA5}">
                      <a16:colId xmlns:a16="http://schemas.microsoft.com/office/drawing/2014/main" val="2193899956"/>
                    </a:ext>
                  </a:extLst>
                </a:gridCol>
              </a:tblGrid>
              <a:tr h="303329">
                <a:tc>
                  <a:txBody>
                    <a:bodyPr/>
                    <a:lstStyle/>
                    <a:p>
                      <a:pPr algn="ctr"/>
                      <a:r>
                        <a:rPr lang="en-US" sz="1800" dirty="0">
                          <a:latin typeface="Arial" panose="020B0604020202020204" pitchFamily="34" charset="0"/>
                          <a:cs typeface="Arial" panose="020B0604020202020204" pitchFamily="34" charset="0"/>
                        </a:rPr>
                        <a:t>Trading book</a:t>
                      </a:r>
                      <a:endParaRPr lang="ru-RU"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Arial" panose="020B0604020202020204" pitchFamily="34" charset="0"/>
                          <a:cs typeface="Arial" panose="020B0604020202020204" pitchFamily="34" charset="0"/>
                        </a:rPr>
                        <a:t>Banking book</a:t>
                      </a:r>
                      <a:endParaRPr lang="ru-RU"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7003584"/>
                  </a:ext>
                </a:extLst>
              </a:tr>
              <a:tr h="2553019">
                <a:tc>
                  <a:txBody>
                    <a:bodyPr/>
                    <a:lstStyle/>
                    <a:p>
                      <a:r>
                        <a:rPr lang="en-US" sz="1400" dirty="0">
                          <a:latin typeface="Arial" panose="020B0604020202020204" pitchFamily="34" charset="0"/>
                          <a:cs typeface="Arial" panose="020B0604020202020204" pitchFamily="34" charset="0"/>
                        </a:rPr>
                        <a:t>(1) instruments held as accounting trading assets or liabilities;</a:t>
                      </a:r>
                    </a:p>
                    <a:p>
                      <a:r>
                        <a:rPr lang="en-US" sz="1400" dirty="0">
                          <a:latin typeface="Arial" panose="020B0604020202020204" pitchFamily="34" charset="0"/>
                          <a:cs typeface="Arial" panose="020B0604020202020204" pitchFamily="34" charset="0"/>
                        </a:rPr>
                        <a:t>(2) instruments resulting from market-making activities; </a:t>
                      </a:r>
                    </a:p>
                    <a:p>
                      <a:r>
                        <a:rPr lang="en-US" sz="1400" dirty="0">
                          <a:latin typeface="Arial" panose="020B0604020202020204" pitchFamily="34" charset="0"/>
                          <a:cs typeface="Arial" panose="020B0604020202020204" pitchFamily="34" charset="0"/>
                        </a:rPr>
                        <a:t>(3) equity investments in a fund excluding those assigned to the banking book in accordance with [RBC25.8]; </a:t>
                      </a:r>
                    </a:p>
                    <a:p>
                      <a:r>
                        <a:rPr lang="en-US" sz="1400" dirty="0">
                          <a:latin typeface="Arial" panose="020B0604020202020204" pitchFamily="34" charset="0"/>
                          <a:cs typeface="Arial" panose="020B0604020202020204" pitchFamily="34" charset="0"/>
                        </a:rPr>
                        <a:t>(4) listed equities;</a:t>
                      </a:r>
                    </a:p>
                    <a:p>
                      <a:r>
                        <a:rPr lang="en-US" sz="1400" dirty="0">
                          <a:latin typeface="Arial" panose="020B0604020202020204" pitchFamily="34" charset="0"/>
                          <a:cs typeface="Arial" panose="020B0604020202020204" pitchFamily="34" charset="0"/>
                        </a:rPr>
                        <a:t>(5) trading-related repo-style transaction; </a:t>
                      </a:r>
                    </a:p>
                    <a:p>
                      <a:r>
                        <a:rPr lang="en-US" sz="1400" dirty="0">
                          <a:latin typeface="Arial" panose="020B0604020202020204" pitchFamily="34" charset="0"/>
                          <a:cs typeface="Arial" panose="020B0604020202020204" pitchFamily="34" charset="0"/>
                        </a:rPr>
                        <a:t>(6) options including embedded derivatives from instruments that the institution issued out of its own banking book and that relate to credit or equity risk. </a:t>
                      </a:r>
                      <a:endParaRPr lang="ru-RU"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Arial" panose="020B0604020202020204" pitchFamily="34" charset="0"/>
                          <a:cs typeface="Arial" panose="020B0604020202020204" pitchFamily="34" charset="0"/>
                        </a:rPr>
                        <a:t>(1) unlisted equities; </a:t>
                      </a:r>
                    </a:p>
                    <a:p>
                      <a:r>
                        <a:rPr lang="en-US" sz="1400" dirty="0">
                          <a:latin typeface="Arial" panose="020B0604020202020204" pitchFamily="34" charset="0"/>
                          <a:cs typeface="Arial" panose="020B0604020202020204" pitchFamily="34" charset="0"/>
                        </a:rPr>
                        <a:t>(2) instruments designated for </a:t>
                      </a:r>
                      <a:r>
                        <a:rPr lang="en-US" sz="1400" dirty="0" err="1">
                          <a:latin typeface="Arial" panose="020B0604020202020204" pitchFamily="34" charset="0"/>
                          <a:cs typeface="Arial" panose="020B0604020202020204" pitchFamily="34" charset="0"/>
                        </a:rPr>
                        <a:t>securitisation</a:t>
                      </a:r>
                      <a:r>
                        <a:rPr lang="en-US" sz="1400" dirty="0">
                          <a:latin typeface="Arial" panose="020B0604020202020204" pitchFamily="34" charset="0"/>
                          <a:cs typeface="Arial" panose="020B0604020202020204" pitchFamily="34" charset="0"/>
                        </a:rPr>
                        <a:t> warehousing; </a:t>
                      </a:r>
                    </a:p>
                    <a:p>
                      <a:r>
                        <a:rPr lang="en-US" sz="1400" dirty="0">
                          <a:latin typeface="Arial" panose="020B0604020202020204" pitchFamily="34" charset="0"/>
                          <a:cs typeface="Arial" panose="020B0604020202020204" pitchFamily="34" charset="0"/>
                        </a:rPr>
                        <a:t>(3) real estate holdings, where in the context of assigning instrument to the trading book, real estate holdings relate only to direct holdings of real estate as well as derivatives on direct holdings; </a:t>
                      </a:r>
                    </a:p>
                    <a:p>
                      <a:r>
                        <a:rPr lang="en-US" sz="1400" dirty="0">
                          <a:latin typeface="Arial" panose="020B0604020202020204" pitchFamily="34" charset="0"/>
                          <a:cs typeface="Arial" panose="020B0604020202020204" pitchFamily="34" charset="0"/>
                        </a:rPr>
                        <a:t>(4) loans; </a:t>
                      </a:r>
                    </a:p>
                    <a:p>
                      <a:r>
                        <a:rPr lang="en-US" sz="1400" dirty="0">
                          <a:latin typeface="Arial" panose="020B0604020202020204" pitchFamily="34" charset="0"/>
                          <a:cs typeface="Arial" panose="020B0604020202020204" pitchFamily="34" charset="0"/>
                        </a:rPr>
                        <a:t>(5) equity investments in a fund, unless the bank meets at least one of the following conditions: (a) the bank is able to look through the fund to its individual components and there is sufficient and frequent information, verified by an independent third party, provided to the bank regarding the fund’s composition; (b) the bank obtains daily price quotes for the fund and it has access to the information contained in the fund’s mandate or in the national regulations governing such investment funds; </a:t>
                      </a:r>
                    </a:p>
                    <a:p>
                      <a:r>
                        <a:rPr lang="en-US" sz="1400" dirty="0">
                          <a:latin typeface="Arial" panose="020B0604020202020204" pitchFamily="34" charset="0"/>
                          <a:cs typeface="Arial" panose="020B0604020202020204" pitchFamily="34" charset="0"/>
                        </a:rPr>
                        <a:t>(6) hedge funds; </a:t>
                      </a:r>
                    </a:p>
                    <a:p>
                      <a:r>
                        <a:rPr lang="en-US" sz="1400" dirty="0">
                          <a:latin typeface="Arial" panose="020B0604020202020204" pitchFamily="34" charset="0"/>
                          <a:cs typeface="Arial" panose="020B0604020202020204" pitchFamily="34" charset="0"/>
                        </a:rPr>
                        <a:t>(7) derivative instruments and funds that have the above instrument types as underlying assets; or </a:t>
                      </a:r>
                    </a:p>
                    <a:p>
                      <a:r>
                        <a:rPr lang="en-US" sz="1400" dirty="0">
                          <a:latin typeface="Arial" panose="020B0604020202020204" pitchFamily="34" charset="0"/>
                          <a:cs typeface="Arial" panose="020B0604020202020204" pitchFamily="34" charset="0"/>
                        </a:rPr>
                        <a:t>(8) instruments held for the purpose of hedging a particular risk of a position in the types of instrument above.</a:t>
                      </a:r>
                      <a:endParaRPr lang="ru-RU"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8078706"/>
                  </a:ext>
                </a:extLst>
              </a:tr>
            </a:tbl>
          </a:graphicData>
        </a:graphic>
      </p:graphicFrame>
      <p:sp>
        <p:nvSpPr>
          <p:cNvPr id="12" name="Прямоугольник 11"/>
          <p:cNvSpPr/>
          <p:nvPr/>
        </p:nvSpPr>
        <p:spPr>
          <a:xfrm>
            <a:off x="209884" y="6400412"/>
            <a:ext cx="10121590" cy="276999"/>
          </a:xfrm>
          <a:prstGeom prst="rect">
            <a:avLst/>
          </a:prstGeom>
        </p:spPr>
        <p:txBody>
          <a:bodyPr wrap="square">
            <a:spAutoFit/>
          </a:bodyPr>
          <a:lstStyle/>
          <a:p>
            <a:r>
              <a:rPr lang="en-US" sz="1200" dirty="0">
                <a:hlinkClick r:id="rId3"/>
              </a:rPr>
              <a:t>https://www.bis.org/bcbs/publ/d457.pdf</a:t>
            </a:r>
            <a:r>
              <a:rPr lang="en-US" sz="1200" dirty="0"/>
              <a:t> </a:t>
            </a:r>
          </a:p>
        </p:txBody>
      </p:sp>
      <p:graphicFrame>
        <p:nvGraphicFramePr>
          <p:cNvPr id="4" name="Table 4">
            <a:extLst>
              <a:ext uri="{FF2B5EF4-FFF2-40B4-BE49-F238E27FC236}">
                <a16:creationId xmlns:a16="http://schemas.microsoft.com/office/drawing/2014/main" id="{55D10776-37C9-951F-5474-88EC5F180B55}"/>
              </a:ext>
            </a:extLst>
          </p:cNvPr>
          <p:cNvGraphicFramePr>
            <a:graphicFrameLocks noGrp="1"/>
          </p:cNvGraphicFramePr>
          <p:nvPr>
            <p:extLst>
              <p:ext uri="{D42A27DB-BD31-4B8C-83A1-F6EECF244321}">
                <p14:modId xmlns:p14="http://schemas.microsoft.com/office/powerpoint/2010/main" val="3728697535"/>
              </p:ext>
            </p:extLst>
          </p:nvPr>
        </p:nvGraphicFramePr>
        <p:xfrm>
          <a:off x="6362300" y="786434"/>
          <a:ext cx="5611527" cy="1990320"/>
        </p:xfrm>
        <a:graphic>
          <a:graphicData uri="http://schemas.openxmlformats.org/drawingml/2006/table">
            <a:tbl>
              <a:tblPr firstRow="1" bandRow="1">
                <a:tableStyleId>{2D5ABB26-0587-4C30-8999-92F81FD0307C}</a:tableStyleId>
              </a:tblPr>
              <a:tblGrid>
                <a:gridCol w="1870509">
                  <a:extLst>
                    <a:ext uri="{9D8B030D-6E8A-4147-A177-3AD203B41FA5}">
                      <a16:colId xmlns:a16="http://schemas.microsoft.com/office/drawing/2014/main" val="2778573669"/>
                    </a:ext>
                  </a:extLst>
                </a:gridCol>
                <a:gridCol w="1870509">
                  <a:extLst>
                    <a:ext uri="{9D8B030D-6E8A-4147-A177-3AD203B41FA5}">
                      <a16:colId xmlns:a16="http://schemas.microsoft.com/office/drawing/2014/main" val="4032962903"/>
                    </a:ext>
                  </a:extLst>
                </a:gridCol>
                <a:gridCol w="1870509">
                  <a:extLst>
                    <a:ext uri="{9D8B030D-6E8A-4147-A177-3AD203B41FA5}">
                      <a16:colId xmlns:a16="http://schemas.microsoft.com/office/drawing/2014/main" val="2060881815"/>
                    </a:ext>
                  </a:extLst>
                </a:gridCol>
              </a:tblGrid>
              <a:tr h="398064">
                <a:tc>
                  <a:txBody>
                    <a:bodyPr/>
                    <a:lstStyle/>
                    <a:p>
                      <a:pPr algn="ctr"/>
                      <a:r>
                        <a:rPr lang="en-GB" sz="1000" b="1" dirty="0">
                          <a:latin typeface="Arial" panose="020B0604020202020204" pitchFamily="34" charset="0"/>
                          <a:cs typeface="Arial" panose="020B0604020202020204" pitchFamily="34" charset="0"/>
                        </a:rPr>
                        <a:t>Properties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b="1" dirty="0">
                          <a:latin typeface="Arial" panose="020B0604020202020204" pitchFamily="34" charset="0"/>
                          <a:cs typeface="Arial" panose="020B0604020202020204" pitchFamily="34" charset="0"/>
                        </a:rPr>
                        <a:t>Banking book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b="1" dirty="0">
                          <a:latin typeface="Arial" panose="020B0604020202020204" pitchFamily="34" charset="0"/>
                          <a:cs typeface="Arial" panose="020B0604020202020204" pitchFamily="34" charset="0"/>
                        </a:rPr>
                        <a:t>Trading book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5877539"/>
                  </a:ext>
                </a:extLst>
              </a:tr>
              <a:tr h="398064">
                <a:tc>
                  <a:txBody>
                    <a:bodyPr/>
                    <a:lstStyle/>
                    <a:p>
                      <a:r>
                        <a:rPr lang="en-GB" sz="1000" dirty="0">
                          <a:latin typeface="Arial" panose="020B0604020202020204" pitchFamily="34" charset="0"/>
                          <a:cs typeface="Arial" panose="020B0604020202020204" pitchFamily="34" charset="0"/>
                        </a:rPr>
                        <a:t>Objective of the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a:latin typeface="Arial" panose="020B0604020202020204" pitchFamily="34" charset="0"/>
                          <a:cs typeface="Arial" panose="020B0604020202020204" pitchFamily="34" charset="0"/>
                        </a:rPr>
                        <a:t>Ordinary banking 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a:latin typeface="Arial" panose="020B0604020202020204" pitchFamily="34" charset="0"/>
                          <a:cs typeface="Arial" panose="020B0604020202020204" pitchFamily="34" charset="0"/>
                        </a:rPr>
                        <a:t>Speculation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8408656"/>
                  </a:ext>
                </a:extLst>
              </a:tr>
              <a:tr h="398064">
                <a:tc>
                  <a:txBody>
                    <a:bodyPr/>
                    <a:lstStyle/>
                    <a:p>
                      <a:r>
                        <a:rPr lang="en-GB" sz="1000" dirty="0">
                          <a:latin typeface="Arial" panose="020B0604020202020204" pitchFamily="34" charset="0"/>
                          <a:cs typeface="Arial" panose="020B0604020202020204" pitchFamily="34" charset="0"/>
                        </a:rPr>
                        <a:t>Term of the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a:latin typeface="Arial" panose="020B0604020202020204" pitchFamily="34" charset="0"/>
                          <a:cs typeface="Arial" panose="020B0604020202020204" pitchFamily="34" charset="0"/>
                        </a:rPr>
                        <a:t>Held to maturity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a:latin typeface="Arial" panose="020B0604020202020204" pitchFamily="34" charset="0"/>
                          <a:cs typeface="Arial" panose="020B0604020202020204" pitchFamily="34" charset="0"/>
                        </a:rPr>
                        <a:t>Short term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8805553"/>
                  </a:ext>
                </a:extLst>
              </a:tr>
              <a:tr h="398064">
                <a:tc>
                  <a:txBody>
                    <a:bodyPr/>
                    <a:lstStyle/>
                    <a:p>
                      <a:r>
                        <a:rPr lang="en-GB" sz="1000" dirty="0">
                          <a:latin typeface="Arial" panose="020B0604020202020204" pitchFamily="34" charset="0"/>
                          <a:cs typeface="Arial" panose="020B0604020202020204" pitchFamily="34" charset="0"/>
                        </a:rPr>
                        <a:t>Volume of the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0" i="0" kern="1200" dirty="0">
                          <a:solidFill>
                            <a:schemeClr val="tx1"/>
                          </a:solidFill>
                          <a:effectLst/>
                          <a:latin typeface="Arial" panose="020B0604020202020204" pitchFamily="34" charset="0"/>
                          <a:ea typeface="+mn-ea"/>
                          <a:cs typeface="Arial" panose="020B0604020202020204" pitchFamily="34" charset="0"/>
                        </a:rPr>
                        <a:t> ≈</a:t>
                      </a:r>
                      <a:r>
                        <a:rPr lang="en-GB" sz="1000" dirty="0">
                          <a:latin typeface="Arial" panose="020B0604020202020204" pitchFamily="34" charset="0"/>
                          <a:cs typeface="Arial" panose="020B0604020202020204" pitchFamily="34" charset="0"/>
                        </a:rPr>
                        <a:t>95%</a:t>
                      </a:r>
                      <a:r>
                        <a:rPr lang="ru-RU" sz="1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of the balance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0" i="0" kern="1200" dirty="0">
                          <a:solidFill>
                            <a:schemeClr val="tx1"/>
                          </a:solidFill>
                          <a:effectLst/>
                          <a:latin typeface="Arial" panose="020B0604020202020204" pitchFamily="34" charset="0"/>
                          <a:ea typeface="+mn-ea"/>
                          <a:cs typeface="Arial" panose="020B0604020202020204" pitchFamily="34" charset="0"/>
                        </a:rPr>
                        <a:t>≈5% of the balance</a:t>
                      </a:r>
                      <a:endParaRPr lang="en-GB"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8402507"/>
                  </a:ext>
                </a:extLst>
              </a:tr>
              <a:tr h="398064">
                <a:tc>
                  <a:txBody>
                    <a:bodyPr/>
                    <a:lstStyle/>
                    <a:p>
                      <a:r>
                        <a:rPr lang="en-GB" sz="1000" dirty="0">
                          <a:latin typeface="Arial" panose="020B0604020202020204" pitchFamily="34" charset="0"/>
                          <a:cs typeface="Arial" panose="020B0604020202020204" pitchFamily="34" charset="0"/>
                        </a:rPr>
                        <a:t>Type of financial 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a:latin typeface="Arial" panose="020B0604020202020204" pitchFamily="34" charset="0"/>
                          <a:cs typeface="Arial" panose="020B0604020202020204" pitchFamily="34" charset="0"/>
                        </a:rPr>
                        <a:t>Interest income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a:latin typeface="Arial" panose="020B0604020202020204" pitchFamily="34" charset="0"/>
                          <a:cs typeface="Arial" panose="020B0604020202020204" pitchFamily="34" charset="0"/>
                        </a:rPr>
                        <a:t>Revaluation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9616819"/>
                  </a:ext>
                </a:extLst>
              </a:tr>
            </a:tbl>
          </a:graphicData>
        </a:graphic>
      </p:graphicFrame>
    </p:spTree>
    <p:extLst>
      <p:ext uri="{BB962C8B-B14F-4D97-AF65-F5344CB8AC3E}">
        <p14:creationId xmlns:p14="http://schemas.microsoft.com/office/powerpoint/2010/main" val="1687068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1"/>
            </p:custDataLst>
            <p:extLst>
              <p:ext uri="{D42A27DB-BD31-4B8C-83A1-F6EECF244321}">
                <p14:modId xmlns:p14="http://schemas.microsoft.com/office/powerpoint/2010/main" val="20663508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395" imgH="396" progId="TCLayout.ActiveDocument.1">
                  <p:embed/>
                </p:oleObj>
              </mc:Choice>
              <mc:Fallback>
                <p:oleObj name="Слайд think-cell" r:id="rId3" imgW="395" imgH="396" progId="TCLayout.ActiveDocument.1">
                  <p:embed/>
                  <p:pic>
                    <p:nvPicPr>
                      <p:cNvPr id="4" name="Объект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5" name="Рисунок 14"/>
          <p:cNvPicPr>
            <a:picLocks noChangeAspect="1"/>
          </p:cNvPicPr>
          <p:nvPr/>
        </p:nvPicPr>
        <p:blipFill>
          <a:blip r:embed="rId5"/>
          <a:stretch>
            <a:fillRect/>
          </a:stretch>
        </p:blipFill>
        <p:spPr>
          <a:xfrm>
            <a:off x="129811" y="922924"/>
            <a:ext cx="5600366" cy="4264714"/>
          </a:xfrm>
          <a:prstGeom prst="rect">
            <a:avLst/>
          </a:prstGeom>
        </p:spPr>
      </p:pic>
      <p:pic>
        <p:nvPicPr>
          <p:cNvPr id="16" name="Рисунок 15"/>
          <p:cNvPicPr>
            <a:picLocks noChangeAspect="1"/>
          </p:cNvPicPr>
          <p:nvPr/>
        </p:nvPicPr>
        <p:blipFill>
          <a:blip r:embed="rId6"/>
          <a:stretch>
            <a:fillRect/>
          </a:stretch>
        </p:blipFill>
        <p:spPr>
          <a:xfrm>
            <a:off x="5415538" y="1731723"/>
            <a:ext cx="421739" cy="3455915"/>
          </a:xfrm>
          <a:prstGeom prst="rect">
            <a:avLst/>
          </a:prstGeom>
        </p:spPr>
      </p:pic>
      <p:sp>
        <p:nvSpPr>
          <p:cNvPr id="2" name="Номер слайда 1"/>
          <p:cNvSpPr>
            <a:spLocks noGrp="1"/>
          </p:cNvSpPr>
          <p:nvPr>
            <p:ph type="sldNum" sz="quarter" idx="12"/>
          </p:nvPr>
        </p:nvSpPr>
        <p:spPr/>
        <p:txBody>
          <a:bodyPr/>
          <a:lstStyle/>
          <a:p>
            <a:fld id="{48F63A3B-78C7-47BE-AE5E-E10140E04643}" type="slidenum">
              <a:rPr lang="en-US" smtClean="0"/>
              <a:t>4</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Market risk in banking BS</a:t>
            </a:r>
          </a:p>
        </p:txBody>
      </p:sp>
      <p:sp>
        <p:nvSpPr>
          <p:cNvPr id="7" name="Прямоугольник 6"/>
          <p:cNvSpPr/>
          <p:nvPr/>
        </p:nvSpPr>
        <p:spPr>
          <a:xfrm>
            <a:off x="224335" y="2215137"/>
            <a:ext cx="5046344" cy="642169"/>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7"/>
          <a:stretch>
            <a:fillRect/>
          </a:stretch>
        </p:blipFill>
        <p:spPr>
          <a:xfrm>
            <a:off x="5837277" y="627174"/>
            <a:ext cx="5758654" cy="1420411"/>
          </a:xfrm>
          <a:prstGeom prst="rect">
            <a:avLst/>
          </a:prstGeom>
        </p:spPr>
      </p:pic>
      <p:pic>
        <p:nvPicPr>
          <p:cNvPr id="11" name="Рисунок 10"/>
          <p:cNvPicPr>
            <a:picLocks noChangeAspect="1"/>
          </p:cNvPicPr>
          <p:nvPr/>
        </p:nvPicPr>
        <p:blipFill>
          <a:blip r:embed="rId8"/>
          <a:stretch>
            <a:fillRect/>
          </a:stretch>
        </p:blipFill>
        <p:spPr>
          <a:xfrm>
            <a:off x="5905032" y="2083980"/>
            <a:ext cx="5546236" cy="1433201"/>
          </a:xfrm>
          <a:prstGeom prst="rect">
            <a:avLst/>
          </a:prstGeom>
        </p:spPr>
      </p:pic>
      <p:pic>
        <p:nvPicPr>
          <p:cNvPr id="12" name="Рисунок 11"/>
          <p:cNvPicPr>
            <a:picLocks noChangeAspect="1"/>
          </p:cNvPicPr>
          <p:nvPr/>
        </p:nvPicPr>
        <p:blipFill>
          <a:blip r:embed="rId9"/>
          <a:stretch>
            <a:fillRect/>
          </a:stretch>
        </p:blipFill>
        <p:spPr>
          <a:xfrm>
            <a:off x="5848116" y="3606740"/>
            <a:ext cx="5867436" cy="1146613"/>
          </a:xfrm>
          <a:prstGeom prst="rect">
            <a:avLst/>
          </a:prstGeom>
        </p:spPr>
      </p:pic>
      <p:pic>
        <p:nvPicPr>
          <p:cNvPr id="13" name="Рисунок 12"/>
          <p:cNvPicPr>
            <a:picLocks noChangeAspect="1"/>
          </p:cNvPicPr>
          <p:nvPr/>
        </p:nvPicPr>
        <p:blipFill>
          <a:blip r:embed="rId10"/>
          <a:stretch>
            <a:fillRect/>
          </a:stretch>
        </p:blipFill>
        <p:spPr>
          <a:xfrm>
            <a:off x="5858541" y="4793688"/>
            <a:ext cx="5322703" cy="1277774"/>
          </a:xfrm>
          <a:prstGeom prst="rect">
            <a:avLst/>
          </a:prstGeom>
        </p:spPr>
      </p:pic>
      <p:sp>
        <p:nvSpPr>
          <p:cNvPr id="18" name="TextBox 17"/>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IE3.1</a:t>
            </a:r>
            <a:endParaRPr lang="ru-RU" sz="2500" b="1" dirty="0">
              <a:solidFill>
                <a:srgbClr val="FF0000"/>
              </a:solidFill>
            </a:endParaRPr>
          </a:p>
        </p:txBody>
      </p:sp>
    </p:spTree>
    <p:extLst>
      <p:ext uri="{BB962C8B-B14F-4D97-AF65-F5344CB8AC3E}">
        <p14:creationId xmlns:p14="http://schemas.microsoft.com/office/powerpoint/2010/main" val="4164614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5</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Market risk in banking PL</a:t>
            </a:r>
          </a:p>
        </p:txBody>
      </p:sp>
      <p:pic>
        <p:nvPicPr>
          <p:cNvPr id="6" name="Рисунок 5"/>
          <p:cNvPicPr>
            <a:picLocks noChangeAspect="1"/>
          </p:cNvPicPr>
          <p:nvPr/>
        </p:nvPicPr>
        <p:blipFill>
          <a:blip r:embed="rId2"/>
          <a:stretch>
            <a:fillRect/>
          </a:stretch>
        </p:blipFill>
        <p:spPr>
          <a:xfrm>
            <a:off x="381960" y="619639"/>
            <a:ext cx="10263581" cy="4073572"/>
          </a:xfrm>
          <a:prstGeom prst="rect">
            <a:avLst/>
          </a:prstGeom>
        </p:spPr>
      </p:pic>
      <p:sp>
        <p:nvSpPr>
          <p:cNvPr id="7" name="Прямоугольник 6"/>
          <p:cNvSpPr/>
          <p:nvPr/>
        </p:nvSpPr>
        <p:spPr>
          <a:xfrm>
            <a:off x="372334" y="3578957"/>
            <a:ext cx="4887563" cy="162533"/>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a:blip r:embed="rId3"/>
          <a:stretch>
            <a:fillRect/>
          </a:stretch>
        </p:blipFill>
        <p:spPr>
          <a:xfrm>
            <a:off x="467359" y="4748965"/>
            <a:ext cx="4931275" cy="1972509"/>
          </a:xfrm>
          <a:prstGeom prst="rect">
            <a:avLst/>
          </a:prstGeom>
        </p:spPr>
      </p:pic>
      <p:sp>
        <p:nvSpPr>
          <p:cNvPr id="10" name="TextBox 9"/>
          <p:cNvSpPr txBox="1"/>
          <p:nvPr/>
        </p:nvSpPr>
        <p:spPr>
          <a:xfrm>
            <a:off x="11195824" y="213126"/>
            <a:ext cx="849030" cy="477054"/>
          </a:xfrm>
          <a:prstGeom prst="rect">
            <a:avLst/>
          </a:prstGeom>
          <a:noFill/>
          <a:ln>
            <a:solidFill>
              <a:srgbClr val="FF0000"/>
            </a:solidFill>
          </a:ln>
        </p:spPr>
        <p:txBody>
          <a:bodyPr wrap="square" rtlCol="0">
            <a:spAutoFit/>
          </a:bodyPr>
          <a:lstStyle/>
          <a:p>
            <a:pPr algn="ctr"/>
            <a:r>
              <a:rPr lang="en-US" sz="2500" b="1" dirty="0">
                <a:solidFill>
                  <a:srgbClr val="FF0000"/>
                </a:solidFill>
              </a:rPr>
              <a:t>IE3.1</a:t>
            </a:r>
            <a:endParaRPr lang="ru-RU" sz="2500" b="1" dirty="0">
              <a:solidFill>
                <a:srgbClr val="FF0000"/>
              </a:solidFill>
            </a:endParaRPr>
          </a:p>
        </p:txBody>
      </p:sp>
    </p:spTree>
    <p:extLst>
      <p:ext uri="{BB962C8B-B14F-4D97-AF65-F5344CB8AC3E}">
        <p14:creationId xmlns:p14="http://schemas.microsoft.com/office/powerpoint/2010/main" val="3510378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6</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Financial instruments</a:t>
            </a:r>
          </a:p>
        </p:txBody>
      </p:sp>
      <p:sp>
        <p:nvSpPr>
          <p:cNvPr id="16" name="Прямоугольник 1"/>
          <p:cNvSpPr/>
          <p:nvPr/>
        </p:nvSpPr>
        <p:spPr bwMode="auto">
          <a:xfrm>
            <a:off x="5344251" y="3249917"/>
            <a:ext cx="6404765" cy="3251424"/>
          </a:xfrm>
          <a:prstGeom prst="rect">
            <a:avLst/>
          </a:prstGeom>
          <a:no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endParaRPr lang="ru-RU" sz="1600">
              <a:solidFill>
                <a:srgbClr val="000000"/>
              </a:solidFill>
              <a:latin typeface="Arial" charset="0"/>
            </a:endParaRPr>
          </a:p>
        </p:txBody>
      </p:sp>
      <p:sp>
        <p:nvSpPr>
          <p:cNvPr id="17" name="Line 3"/>
          <p:cNvSpPr>
            <a:spLocks noChangeShapeType="1"/>
          </p:cNvSpPr>
          <p:nvPr/>
        </p:nvSpPr>
        <p:spPr bwMode="auto">
          <a:xfrm>
            <a:off x="799662" y="3249917"/>
            <a:ext cx="10949353" cy="0"/>
          </a:xfrm>
          <a:prstGeom prst="line">
            <a:avLst/>
          </a:prstGeom>
          <a:noFill/>
          <a:ln w="28575">
            <a:solidFill>
              <a:schemeClr val="tx2"/>
            </a:solidFill>
            <a:round/>
            <a:headEnd/>
            <a:tailEnd/>
          </a:ln>
        </p:spPr>
        <p:txBody>
          <a:bodyPr wrap="none" lIns="0" tIns="0" rIns="0" bIns="0" anchor="ctr"/>
          <a:lstStyle/>
          <a:p>
            <a:endParaRPr lang="ru-RU" sz="2400">
              <a:solidFill>
                <a:srgbClr val="000000"/>
              </a:solidFill>
            </a:endParaRPr>
          </a:p>
        </p:txBody>
      </p:sp>
      <p:sp>
        <p:nvSpPr>
          <p:cNvPr id="18" name="Line 4"/>
          <p:cNvSpPr>
            <a:spLocks noChangeShapeType="1"/>
          </p:cNvSpPr>
          <p:nvPr/>
        </p:nvSpPr>
        <p:spPr bwMode="auto">
          <a:xfrm flipH="1">
            <a:off x="5344252" y="854957"/>
            <a:ext cx="6897" cy="5646384"/>
          </a:xfrm>
          <a:prstGeom prst="line">
            <a:avLst/>
          </a:prstGeom>
          <a:noFill/>
          <a:ln w="28575">
            <a:solidFill>
              <a:schemeClr val="tx2"/>
            </a:solidFill>
            <a:round/>
            <a:headEnd/>
            <a:tailEnd/>
          </a:ln>
        </p:spPr>
        <p:txBody>
          <a:bodyPr wrap="none" lIns="0" tIns="0" rIns="0" bIns="0" anchor="ctr"/>
          <a:lstStyle/>
          <a:p>
            <a:endParaRPr lang="ru-RU" sz="2400">
              <a:solidFill>
                <a:srgbClr val="000000"/>
              </a:solidFill>
            </a:endParaRPr>
          </a:p>
        </p:txBody>
      </p:sp>
      <p:sp>
        <p:nvSpPr>
          <p:cNvPr id="19" name="AutoShape 5"/>
          <p:cNvSpPr>
            <a:spLocks noChangeArrowheads="1"/>
          </p:cNvSpPr>
          <p:nvPr/>
        </p:nvSpPr>
        <p:spPr bwMode="auto">
          <a:xfrm>
            <a:off x="4594033" y="2492153"/>
            <a:ext cx="1500439" cy="1509748"/>
          </a:xfrm>
          <a:prstGeom prst="diamond">
            <a:avLst/>
          </a:prstGeom>
          <a:solidFill>
            <a:schemeClr val="tx2"/>
          </a:solidFill>
          <a:ln w="6350">
            <a:solidFill>
              <a:schemeClr val="tx2"/>
            </a:solidFill>
            <a:miter lim="800000"/>
            <a:headEnd/>
            <a:tailEnd/>
          </a:ln>
        </p:spPr>
        <p:txBody>
          <a:bodyPr wrap="none" lIns="0" tIns="0" rIns="0" bIns="0" anchor="ctr"/>
          <a:lstStyle/>
          <a:p>
            <a:endParaRPr lang="ru-RU" sz="2400" dirty="0">
              <a:solidFill>
                <a:srgbClr val="000000"/>
              </a:solidFill>
            </a:endParaRPr>
          </a:p>
        </p:txBody>
      </p:sp>
      <p:sp>
        <p:nvSpPr>
          <p:cNvPr id="20" name="Rectangle 12"/>
          <p:cNvSpPr/>
          <p:nvPr/>
        </p:nvSpPr>
        <p:spPr>
          <a:xfrm>
            <a:off x="6007626" y="3965753"/>
            <a:ext cx="4304131" cy="1507849"/>
          </a:xfrm>
          <a:prstGeom prst="rect">
            <a:avLst/>
          </a:prstGeom>
        </p:spPr>
        <p:txBody>
          <a:bodyPr wrap="square">
            <a:spAutoFit/>
          </a:bodyPr>
          <a:lstStyle/>
          <a:p>
            <a:pPr marL="342900" indent="-342900">
              <a:spcAft>
                <a:spcPts val="800"/>
              </a:spcAft>
              <a:buClr>
                <a:srgbClr val="7DC244">
                  <a:lumMod val="75000"/>
                </a:srgbClr>
              </a:buClr>
              <a:buFont typeface="Arial" panose="020B0604020202020204" pitchFamily="34" charset="0"/>
              <a:buChar char="•"/>
              <a:defRPr/>
            </a:pPr>
            <a:r>
              <a:rPr lang="en-US" sz="2133" dirty="0">
                <a:solidFill>
                  <a:srgbClr val="000000"/>
                </a:solidFill>
                <a:latin typeface="Calibri" pitchFamily="34" charset="0"/>
                <a:cs typeface="Calibri" pitchFamily="34" charset="0"/>
              </a:rPr>
              <a:t>Exchange market</a:t>
            </a:r>
            <a:r>
              <a:rPr lang="ru-RU" sz="2133" dirty="0">
                <a:solidFill>
                  <a:srgbClr val="000000"/>
                </a:solidFill>
                <a:latin typeface="Calibri" pitchFamily="34" charset="0"/>
                <a:cs typeface="Calibri" pitchFamily="34" charset="0"/>
              </a:rPr>
              <a:t> </a:t>
            </a:r>
            <a:r>
              <a:rPr lang="en-US" sz="2133" dirty="0">
                <a:solidFill>
                  <a:srgbClr val="000000"/>
                </a:solidFill>
                <a:latin typeface="Calibri" pitchFamily="34" charset="0"/>
                <a:cs typeface="Calibri" pitchFamily="34" charset="0"/>
              </a:rPr>
              <a:t>- standardized contracts</a:t>
            </a:r>
            <a:endParaRPr lang="ru-RU" sz="2133" dirty="0">
              <a:solidFill>
                <a:srgbClr val="000000"/>
              </a:solidFill>
              <a:latin typeface="Calibri" pitchFamily="34" charset="0"/>
              <a:cs typeface="Calibri" pitchFamily="34" charset="0"/>
            </a:endParaRPr>
          </a:p>
          <a:p>
            <a:pPr marL="342900" indent="-342900">
              <a:spcAft>
                <a:spcPts val="800"/>
              </a:spcAft>
              <a:buClr>
                <a:srgbClr val="7DC244">
                  <a:lumMod val="75000"/>
                </a:srgbClr>
              </a:buClr>
              <a:buFont typeface="Arial" panose="020B0604020202020204" pitchFamily="34" charset="0"/>
              <a:buChar char="•"/>
              <a:defRPr/>
            </a:pPr>
            <a:r>
              <a:rPr lang="en-US" sz="2133" kern="0" dirty="0">
                <a:solidFill>
                  <a:sysClr val="windowText" lastClr="000000"/>
                </a:solidFill>
                <a:latin typeface="Calibri" pitchFamily="34" charset="0"/>
                <a:cs typeface="Calibri" pitchFamily="34" charset="0"/>
              </a:rPr>
              <a:t>OTC (over-the-counter) market</a:t>
            </a:r>
            <a:r>
              <a:rPr lang="ru-RU" sz="2133" kern="0" dirty="0">
                <a:solidFill>
                  <a:sysClr val="windowText" lastClr="000000"/>
                </a:solidFill>
                <a:latin typeface="Calibri" pitchFamily="34" charset="0"/>
                <a:cs typeface="Calibri" pitchFamily="34" charset="0"/>
              </a:rPr>
              <a:t> </a:t>
            </a:r>
            <a:r>
              <a:rPr lang="en-US" sz="2133" kern="0" dirty="0">
                <a:solidFill>
                  <a:sysClr val="windowText" lastClr="000000"/>
                </a:solidFill>
                <a:latin typeface="Calibri" pitchFamily="34" charset="0"/>
                <a:cs typeface="Calibri" pitchFamily="34" charset="0"/>
              </a:rPr>
              <a:t>– unique contracts</a:t>
            </a:r>
            <a:endParaRPr lang="ru-RU" sz="2133" kern="0" dirty="0">
              <a:solidFill>
                <a:sysClr val="windowText" lastClr="000000"/>
              </a:solidFill>
              <a:latin typeface="Calibri" pitchFamily="34" charset="0"/>
              <a:cs typeface="Calibri" pitchFamily="34" charset="0"/>
            </a:endParaRPr>
          </a:p>
        </p:txBody>
      </p:sp>
      <p:sp>
        <p:nvSpPr>
          <p:cNvPr id="21" name="TextBox 20"/>
          <p:cNvSpPr txBox="1"/>
          <p:nvPr/>
        </p:nvSpPr>
        <p:spPr>
          <a:xfrm>
            <a:off x="6006529" y="3538993"/>
            <a:ext cx="4431203" cy="369332"/>
          </a:xfrm>
          <a:prstGeom prst="rect">
            <a:avLst/>
          </a:prstGeom>
          <a:noFill/>
        </p:spPr>
        <p:txBody>
          <a:bodyPr vert="horz" wrap="square" lIns="0" tIns="0" rIns="0" bIns="0" rtlCol="0" anchor="t" anchorCtr="0">
            <a:spAutoFit/>
          </a:bodyPr>
          <a:lstStyle/>
          <a:p>
            <a:pPr marL="0" lvl="1">
              <a:spcAft>
                <a:spcPts val="800"/>
              </a:spcAft>
            </a:pPr>
            <a:r>
              <a:rPr lang="en-US" sz="2400" b="1" dirty="0">
                <a:latin typeface="Calibri" pitchFamily="34" charset="0"/>
                <a:cs typeface="Calibri" pitchFamily="34" charset="0"/>
              </a:rPr>
              <a:t>Type of deals</a:t>
            </a:r>
          </a:p>
        </p:txBody>
      </p:sp>
      <p:sp>
        <p:nvSpPr>
          <p:cNvPr id="22" name="Rectangle 23"/>
          <p:cNvSpPr/>
          <p:nvPr/>
        </p:nvSpPr>
        <p:spPr>
          <a:xfrm>
            <a:off x="605327" y="1464198"/>
            <a:ext cx="5752008" cy="851387"/>
          </a:xfrm>
          <a:prstGeom prst="rect">
            <a:avLst/>
          </a:prstGeom>
        </p:spPr>
        <p:txBody>
          <a:bodyPr wrap="square">
            <a:spAutoFit/>
          </a:bodyPr>
          <a:lstStyle/>
          <a:p>
            <a:pPr marL="342900" indent="-342900">
              <a:spcAft>
                <a:spcPts val="800"/>
              </a:spcAft>
              <a:buClr>
                <a:srgbClr val="7DC244">
                  <a:lumMod val="75000"/>
                </a:srgbClr>
              </a:buClr>
              <a:buFont typeface="Arial" panose="020B0604020202020204" pitchFamily="34" charset="0"/>
              <a:buChar char="•"/>
              <a:defRPr/>
            </a:pPr>
            <a:r>
              <a:rPr lang="en-US" sz="2133" dirty="0">
                <a:solidFill>
                  <a:srgbClr val="000000"/>
                </a:solidFill>
                <a:latin typeface="Calibri" pitchFamily="34" charset="0"/>
                <a:cs typeface="Calibri" pitchFamily="34" charset="0"/>
              </a:rPr>
              <a:t>Publically available quotes</a:t>
            </a:r>
          </a:p>
          <a:p>
            <a:pPr marL="342900" indent="-342900">
              <a:spcAft>
                <a:spcPts val="800"/>
              </a:spcAft>
              <a:buClr>
                <a:srgbClr val="7DC244">
                  <a:lumMod val="75000"/>
                </a:srgbClr>
              </a:buClr>
              <a:buFont typeface="Arial" panose="020B0604020202020204" pitchFamily="34" charset="0"/>
              <a:buChar char="•"/>
              <a:defRPr/>
            </a:pPr>
            <a:r>
              <a:rPr lang="en-US" sz="2133" dirty="0">
                <a:solidFill>
                  <a:srgbClr val="000000"/>
                </a:solidFill>
                <a:latin typeface="Calibri" pitchFamily="34" charset="0"/>
                <a:cs typeface="Calibri" pitchFamily="34" charset="0"/>
              </a:rPr>
              <a:t>Internal valuation models</a:t>
            </a:r>
          </a:p>
        </p:txBody>
      </p:sp>
      <p:sp>
        <p:nvSpPr>
          <p:cNvPr id="23" name="TextBox 22"/>
          <p:cNvSpPr txBox="1"/>
          <p:nvPr/>
        </p:nvSpPr>
        <p:spPr>
          <a:xfrm>
            <a:off x="874212" y="865220"/>
            <a:ext cx="4441895" cy="369332"/>
          </a:xfrm>
          <a:prstGeom prst="rect">
            <a:avLst/>
          </a:prstGeom>
          <a:noFill/>
        </p:spPr>
        <p:txBody>
          <a:bodyPr vert="horz" wrap="square" lIns="0" tIns="0" rIns="0" bIns="0" rtlCol="0" anchor="t" anchorCtr="0">
            <a:spAutoFit/>
          </a:bodyPr>
          <a:lstStyle/>
          <a:p>
            <a:pPr marL="0" lvl="1">
              <a:spcAft>
                <a:spcPts val="800"/>
              </a:spcAft>
            </a:pPr>
            <a:r>
              <a:rPr lang="en-US" sz="2400" b="1" dirty="0">
                <a:latin typeface="Calibri" pitchFamily="34" charset="0"/>
                <a:cs typeface="Calibri" pitchFamily="34" charset="0"/>
              </a:rPr>
              <a:t>Ways of valuation</a:t>
            </a:r>
            <a:endParaRPr lang="ru-RU" sz="2400" b="1" dirty="0">
              <a:latin typeface="Calibri" pitchFamily="34" charset="0"/>
              <a:cs typeface="Calibri" pitchFamily="34" charset="0"/>
            </a:endParaRPr>
          </a:p>
        </p:txBody>
      </p:sp>
      <p:sp>
        <p:nvSpPr>
          <p:cNvPr id="24" name="Rectangle 14"/>
          <p:cNvSpPr/>
          <p:nvPr/>
        </p:nvSpPr>
        <p:spPr>
          <a:xfrm>
            <a:off x="6006529" y="1297484"/>
            <a:ext cx="5792444" cy="1507849"/>
          </a:xfrm>
          <a:prstGeom prst="rect">
            <a:avLst/>
          </a:prstGeom>
        </p:spPr>
        <p:txBody>
          <a:bodyPr wrap="square">
            <a:spAutoFit/>
          </a:bodyPr>
          <a:lstStyle/>
          <a:p>
            <a:pPr marL="342900" indent="-342900">
              <a:spcAft>
                <a:spcPts val="800"/>
              </a:spcAft>
              <a:buClr>
                <a:srgbClr val="7DC244">
                  <a:lumMod val="75000"/>
                </a:srgbClr>
              </a:buClr>
              <a:buFont typeface="Arial" panose="020B0604020202020204" pitchFamily="34" charset="0"/>
              <a:buChar char="•"/>
              <a:defRPr/>
            </a:pPr>
            <a:r>
              <a:rPr lang="en-US" sz="2133" dirty="0">
                <a:latin typeface="Calibri" pitchFamily="34" charset="0"/>
                <a:cs typeface="Calibri" pitchFamily="34" charset="0"/>
              </a:rPr>
              <a:t>Non-deliverable derivatives – payment of FV</a:t>
            </a:r>
            <a:r>
              <a:rPr lang="ru-RU" sz="2133" dirty="0">
                <a:latin typeface="Calibri" pitchFamily="34" charset="0"/>
                <a:cs typeface="Calibri" pitchFamily="34" charset="0"/>
              </a:rPr>
              <a:t> </a:t>
            </a:r>
            <a:r>
              <a:rPr lang="en-US" sz="2133" dirty="0">
                <a:latin typeface="Calibri" pitchFamily="34" charset="0"/>
                <a:cs typeface="Calibri" pitchFamily="34" charset="0"/>
              </a:rPr>
              <a:t>at expiration date</a:t>
            </a:r>
          </a:p>
          <a:p>
            <a:pPr marL="342900" indent="-342900">
              <a:spcAft>
                <a:spcPts val="800"/>
              </a:spcAft>
              <a:buClr>
                <a:srgbClr val="7DC244">
                  <a:lumMod val="75000"/>
                </a:srgbClr>
              </a:buClr>
              <a:buFont typeface="Arial" panose="020B0604020202020204" pitchFamily="34" charset="0"/>
              <a:buChar char="•"/>
              <a:defRPr/>
            </a:pPr>
            <a:r>
              <a:rPr lang="en-US" sz="2133" dirty="0">
                <a:latin typeface="Calibri" pitchFamily="34" charset="0"/>
                <a:cs typeface="Calibri" pitchFamily="34" charset="0"/>
              </a:rPr>
              <a:t>Physical delivery derivatives – delivery of the cash or commodity a</a:t>
            </a:r>
            <a:r>
              <a:rPr lang="en-US" sz="2133" dirty="0">
                <a:solidFill>
                  <a:srgbClr val="000000"/>
                </a:solidFill>
                <a:latin typeface="Calibri" pitchFamily="34" charset="0"/>
                <a:cs typeface="Calibri" pitchFamily="34" charset="0"/>
              </a:rPr>
              <a:t>t expiration date</a:t>
            </a:r>
          </a:p>
        </p:txBody>
      </p:sp>
      <p:sp>
        <p:nvSpPr>
          <p:cNvPr id="25" name="TextBox 24"/>
          <p:cNvSpPr txBox="1"/>
          <p:nvPr/>
        </p:nvSpPr>
        <p:spPr>
          <a:xfrm>
            <a:off x="6110142" y="854958"/>
            <a:ext cx="4660975" cy="369332"/>
          </a:xfrm>
          <a:prstGeom prst="rect">
            <a:avLst/>
          </a:prstGeom>
          <a:noFill/>
        </p:spPr>
        <p:txBody>
          <a:bodyPr vert="horz" wrap="square" lIns="0" tIns="0" rIns="0" bIns="0" rtlCol="0" anchor="t" anchorCtr="0">
            <a:spAutoFit/>
          </a:bodyPr>
          <a:lstStyle/>
          <a:p>
            <a:pPr marL="0" lvl="1">
              <a:spcAft>
                <a:spcPts val="800"/>
              </a:spcAft>
            </a:pPr>
            <a:r>
              <a:rPr lang="en-US" sz="2400" b="1" dirty="0">
                <a:latin typeface="Calibri" pitchFamily="34" charset="0"/>
                <a:cs typeface="Calibri" pitchFamily="34" charset="0"/>
              </a:rPr>
              <a:t>Ways of settlement</a:t>
            </a:r>
            <a:endParaRPr lang="ru-RU" sz="2400" b="1" dirty="0">
              <a:latin typeface="Calibri" pitchFamily="34" charset="0"/>
              <a:cs typeface="Calibri" pitchFamily="34" charset="0"/>
            </a:endParaRPr>
          </a:p>
        </p:txBody>
      </p:sp>
      <p:sp>
        <p:nvSpPr>
          <p:cNvPr id="26" name="Rectangle 17"/>
          <p:cNvSpPr/>
          <p:nvPr/>
        </p:nvSpPr>
        <p:spPr>
          <a:xfrm>
            <a:off x="679800" y="3860721"/>
            <a:ext cx="4566818" cy="1507849"/>
          </a:xfrm>
          <a:prstGeom prst="rect">
            <a:avLst/>
          </a:prstGeom>
        </p:spPr>
        <p:txBody>
          <a:bodyPr wrap="square">
            <a:spAutoFit/>
          </a:bodyPr>
          <a:lstStyle/>
          <a:p>
            <a:pPr marL="342900" indent="-342900">
              <a:spcAft>
                <a:spcPts val="800"/>
              </a:spcAft>
              <a:buClr>
                <a:srgbClr val="7DC244">
                  <a:lumMod val="75000"/>
                </a:srgbClr>
              </a:buClr>
              <a:buFont typeface="Arial" panose="020B0604020202020204" pitchFamily="34" charset="0"/>
              <a:buChar char="•"/>
              <a:defRPr/>
            </a:pPr>
            <a:r>
              <a:rPr lang="en-US" sz="2133" dirty="0">
                <a:solidFill>
                  <a:srgbClr val="000000"/>
                </a:solidFill>
                <a:latin typeface="Calibri" pitchFamily="34" charset="0"/>
                <a:cs typeface="Calibri" pitchFamily="34" charset="0"/>
              </a:rPr>
              <a:t>Basic</a:t>
            </a:r>
            <a:r>
              <a:rPr lang="ru-RU" sz="2133" dirty="0">
                <a:solidFill>
                  <a:srgbClr val="000000"/>
                </a:solidFill>
                <a:latin typeface="Calibri" pitchFamily="34" charset="0"/>
                <a:cs typeface="Calibri" pitchFamily="34" charset="0"/>
              </a:rPr>
              <a:t> (</a:t>
            </a:r>
            <a:r>
              <a:rPr lang="en-US" sz="2133" dirty="0">
                <a:solidFill>
                  <a:srgbClr val="000000"/>
                </a:solidFill>
                <a:latin typeface="Calibri" pitchFamily="34" charset="0"/>
                <a:cs typeface="Calibri" pitchFamily="34" charset="0"/>
              </a:rPr>
              <a:t>investments in bonds, equities, commodities, FX</a:t>
            </a:r>
            <a:r>
              <a:rPr lang="ru-RU" sz="2133" dirty="0">
                <a:solidFill>
                  <a:srgbClr val="000000"/>
                </a:solidFill>
                <a:latin typeface="Calibri" pitchFamily="34" charset="0"/>
                <a:cs typeface="Calibri" pitchFamily="34" charset="0"/>
              </a:rPr>
              <a:t>)</a:t>
            </a:r>
          </a:p>
          <a:p>
            <a:pPr marL="342900" indent="-342900">
              <a:spcAft>
                <a:spcPts val="800"/>
              </a:spcAft>
              <a:buClr>
                <a:srgbClr val="7DC244">
                  <a:lumMod val="75000"/>
                </a:srgbClr>
              </a:buClr>
              <a:buFont typeface="Arial" panose="020B0604020202020204" pitchFamily="34" charset="0"/>
              <a:buChar char="•"/>
              <a:defRPr/>
            </a:pPr>
            <a:r>
              <a:rPr lang="en-US" sz="2133" dirty="0">
                <a:solidFill>
                  <a:srgbClr val="000000"/>
                </a:solidFill>
                <a:latin typeface="Calibri" pitchFamily="34" charset="0"/>
                <a:cs typeface="Calibri" pitchFamily="34" charset="0"/>
              </a:rPr>
              <a:t>Derivatives (spot, forwards, options, swaps, CDS and </a:t>
            </a:r>
            <a:r>
              <a:rPr lang="en-US" sz="2133" dirty="0" err="1">
                <a:solidFill>
                  <a:srgbClr val="000000"/>
                </a:solidFill>
                <a:latin typeface="Calibri" pitchFamily="34" charset="0"/>
                <a:cs typeface="Calibri" pitchFamily="34" charset="0"/>
              </a:rPr>
              <a:t>etc</a:t>
            </a:r>
            <a:r>
              <a:rPr lang="en-US" sz="2133" dirty="0">
                <a:solidFill>
                  <a:srgbClr val="000000"/>
                </a:solidFill>
                <a:latin typeface="Calibri" pitchFamily="34" charset="0"/>
                <a:cs typeface="Calibri" pitchFamily="34" charset="0"/>
              </a:rPr>
              <a:t>)</a:t>
            </a:r>
            <a:endParaRPr lang="ru-RU" sz="2133" dirty="0">
              <a:solidFill>
                <a:srgbClr val="000000"/>
              </a:solidFill>
              <a:latin typeface="Calibri" pitchFamily="34" charset="0"/>
              <a:cs typeface="Calibri" pitchFamily="34" charset="0"/>
            </a:endParaRPr>
          </a:p>
        </p:txBody>
      </p:sp>
      <p:sp>
        <p:nvSpPr>
          <p:cNvPr id="27" name="TextBox 26"/>
          <p:cNvSpPr txBox="1"/>
          <p:nvPr/>
        </p:nvSpPr>
        <p:spPr>
          <a:xfrm>
            <a:off x="772676" y="3341064"/>
            <a:ext cx="3683395" cy="369332"/>
          </a:xfrm>
          <a:prstGeom prst="rect">
            <a:avLst/>
          </a:prstGeom>
          <a:noFill/>
        </p:spPr>
        <p:txBody>
          <a:bodyPr vert="horz" wrap="square" lIns="0" tIns="0" rIns="0" bIns="0" rtlCol="0" anchor="t" anchorCtr="0">
            <a:spAutoFit/>
          </a:bodyPr>
          <a:lstStyle/>
          <a:p>
            <a:pPr marL="0" lvl="1">
              <a:spcAft>
                <a:spcPts val="800"/>
              </a:spcAft>
            </a:pPr>
            <a:r>
              <a:rPr lang="en-US" sz="2400" b="1" dirty="0">
                <a:latin typeface="Calibri" pitchFamily="34" charset="0"/>
                <a:cs typeface="Calibri" pitchFamily="34" charset="0"/>
              </a:rPr>
              <a:t>Complexity</a:t>
            </a:r>
            <a:endParaRPr lang="ru-RU" sz="2400" b="1" dirty="0">
              <a:latin typeface="Calibri" pitchFamily="34" charset="0"/>
              <a:cs typeface="Calibri" pitchFamily="34" charset="0"/>
            </a:endParaRPr>
          </a:p>
        </p:txBody>
      </p:sp>
    </p:spTree>
    <p:extLst>
      <p:ext uri="{BB962C8B-B14F-4D97-AF65-F5344CB8AC3E}">
        <p14:creationId xmlns:p14="http://schemas.microsoft.com/office/powerpoint/2010/main" val="1813855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7</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Market Risk management tools</a:t>
            </a: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16" name="Прямоугольник 1"/>
          <p:cNvSpPr/>
          <p:nvPr/>
        </p:nvSpPr>
        <p:spPr bwMode="auto">
          <a:xfrm>
            <a:off x="5344251" y="3249917"/>
            <a:ext cx="6404765" cy="3251424"/>
          </a:xfrm>
          <a:prstGeom prst="rect">
            <a:avLst/>
          </a:prstGeom>
          <a:no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endParaRPr lang="ru-RU" sz="1600">
              <a:solidFill>
                <a:srgbClr val="000000"/>
              </a:solidFill>
              <a:latin typeface="Arial" charset="0"/>
            </a:endParaRPr>
          </a:p>
        </p:txBody>
      </p:sp>
      <p:sp>
        <p:nvSpPr>
          <p:cNvPr id="28" name="TextBox 27"/>
          <p:cNvSpPr txBox="1"/>
          <p:nvPr/>
        </p:nvSpPr>
        <p:spPr>
          <a:xfrm>
            <a:off x="381959" y="818466"/>
            <a:ext cx="11664729" cy="4154984"/>
          </a:xfrm>
          <a:prstGeom prst="rect">
            <a:avLst/>
          </a:prstGeom>
          <a:noFill/>
        </p:spPr>
        <p:txBody>
          <a:bodyPr wrap="square" rtlCol="0">
            <a:spAutoFit/>
          </a:bodyPr>
          <a:lstStyle/>
          <a:p>
            <a:pPr marL="342900" indent="-342900">
              <a:buFont typeface="Wingdings" panose="05000000000000000000" pitchFamily="2" charset="2"/>
              <a:buChar char="ü"/>
            </a:pPr>
            <a:r>
              <a:rPr lang="en-US" sz="2400" dirty="0"/>
              <a:t>Accept and mitigate:</a:t>
            </a:r>
          </a:p>
          <a:p>
            <a:pPr marL="800100" lvl="1" indent="-342900">
              <a:buFont typeface="Arial" panose="020B0604020202020204" pitchFamily="34" charset="0"/>
              <a:buChar char="•"/>
            </a:pPr>
            <a:r>
              <a:rPr lang="en-US" sz="2400" dirty="0"/>
              <a:t>Elimination of market risk by making mirror deals </a:t>
            </a:r>
            <a:r>
              <a:rPr lang="ru-RU" sz="2400" dirty="0"/>
              <a:t>(</a:t>
            </a:r>
            <a:r>
              <a:rPr lang="en-US" sz="2400" dirty="0"/>
              <a:t>back-to-back</a:t>
            </a:r>
            <a:r>
              <a:rPr lang="ru-RU" sz="2400" dirty="0"/>
              <a:t>)</a:t>
            </a:r>
            <a:r>
              <a:rPr lang="en-US" sz="2400" dirty="0"/>
              <a:t> – conservative approach</a:t>
            </a:r>
          </a:p>
          <a:p>
            <a:pPr marL="800100" lvl="1" indent="-342900">
              <a:buFont typeface="Arial" panose="020B0604020202020204" pitchFamily="34" charset="0"/>
              <a:buChar char="•"/>
            </a:pPr>
            <a:r>
              <a:rPr lang="en-US" sz="2400" dirty="0"/>
              <a:t>Limits – standard approach</a:t>
            </a:r>
          </a:p>
          <a:p>
            <a:pPr marL="800100" lvl="1" indent="-342900">
              <a:buFont typeface="Arial" panose="020B0604020202020204" pitchFamily="34" charset="0"/>
              <a:buChar char="•"/>
            </a:pPr>
            <a:r>
              <a:rPr lang="en-US" sz="2400" dirty="0"/>
              <a:t>Capital requirements on market risk</a:t>
            </a:r>
          </a:p>
          <a:p>
            <a:endParaRPr lang="en-US" sz="2400" b="1" dirty="0"/>
          </a:p>
          <a:p>
            <a:pPr marL="342900" indent="-342900">
              <a:buFont typeface="Wingdings" panose="05000000000000000000" pitchFamily="2" charset="2"/>
              <a:buChar char="ü"/>
            </a:pPr>
            <a:r>
              <a:rPr lang="en-US" sz="2400" dirty="0"/>
              <a:t>Share:</a:t>
            </a:r>
          </a:p>
          <a:p>
            <a:pPr marL="800100" lvl="1" indent="-342900">
              <a:buFont typeface="Arial" panose="020B0604020202020204" pitchFamily="34" charset="0"/>
              <a:buChar char="•"/>
            </a:pPr>
            <a:r>
              <a:rPr lang="en-US" sz="2400" dirty="0"/>
              <a:t>Hedging</a:t>
            </a:r>
          </a:p>
          <a:p>
            <a:endParaRPr lang="en-US" sz="2400" b="1" dirty="0"/>
          </a:p>
          <a:p>
            <a:pPr marL="342900" indent="-342900">
              <a:buFont typeface="Wingdings" panose="05000000000000000000" pitchFamily="2" charset="2"/>
              <a:buChar char="ü"/>
            </a:pPr>
            <a:r>
              <a:rPr lang="en-US" sz="2400" dirty="0"/>
              <a:t>Control:</a:t>
            </a:r>
          </a:p>
          <a:p>
            <a:pPr marL="800100" lvl="1" indent="-342900">
              <a:buFont typeface="Arial" panose="020B0604020202020204" pitchFamily="34" charset="0"/>
              <a:buChar char="•"/>
            </a:pPr>
            <a:r>
              <a:rPr lang="en-US" sz="2400" dirty="0"/>
              <a:t>Reporting</a:t>
            </a:r>
            <a:endParaRPr lang="ru-RU" sz="2400" dirty="0">
              <a:latin typeface="Calibri" pitchFamily="34" charset="0"/>
              <a:cs typeface="Calibri" pitchFamily="34" charset="0"/>
            </a:endParaRPr>
          </a:p>
        </p:txBody>
      </p:sp>
    </p:spTree>
    <p:extLst>
      <p:ext uri="{BB962C8B-B14F-4D97-AF65-F5344CB8AC3E}">
        <p14:creationId xmlns:p14="http://schemas.microsoft.com/office/powerpoint/2010/main" val="2776807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640601" y="6324452"/>
            <a:ext cx="2743200" cy="365125"/>
          </a:xfrm>
        </p:spPr>
        <p:txBody>
          <a:bodyPr/>
          <a:lstStyle/>
          <a:p>
            <a:fld id="{48F63A3B-78C7-47BE-AE5E-E10140E04643}" type="slidenum">
              <a:rPr lang="en-US" smtClean="0"/>
              <a:t>8</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411960" y="181228"/>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Types of limits</a:t>
            </a: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16" name="Прямоугольник 1"/>
          <p:cNvSpPr/>
          <p:nvPr/>
        </p:nvSpPr>
        <p:spPr bwMode="auto">
          <a:xfrm>
            <a:off x="5374252" y="3218019"/>
            <a:ext cx="6404765" cy="3251424"/>
          </a:xfrm>
          <a:prstGeom prst="rect">
            <a:avLst/>
          </a:prstGeom>
          <a:no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endParaRPr lang="ru-RU" sz="1600">
              <a:solidFill>
                <a:srgbClr val="000000"/>
              </a:solidFill>
              <a:latin typeface="Arial" charset="0"/>
            </a:endParaRPr>
          </a:p>
        </p:txBody>
      </p:sp>
      <p:grpSp>
        <p:nvGrpSpPr>
          <p:cNvPr id="6" name="Группа 17"/>
          <p:cNvGrpSpPr/>
          <p:nvPr/>
        </p:nvGrpSpPr>
        <p:grpSpPr>
          <a:xfrm>
            <a:off x="332851" y="690514"/>
            <a:ext cx="11531601" cy="5990917"/>
            <a:chOff x="342899" y="1311687"/>
            <a:chExt cx="11531601" cy="5391826"/>
          </a:xfrm>
        </p:grpSpPr>
        <p:pic>
          <p:nvPicPr>
            <p:cNvPr id="7" name="Рисунок 14"/>
            <p:cNvPicPr>
              <a:picLocks noChangeAspect="1"/>
            </p:cNvPicPr>
            <p:nvPr/>
          </p:nvPicPr>
          <p:blipFill>
            <a:blip r:embed="rId3"/>
            <a:stretch>
              <a:fillRect/>
            </a:stretch>
          </p:blipFill>
          <p:spPr>
            <a:xfrm>
              <a:off x="342899" y="1311687"/>
              <a:ext cx="11531601" cy="5391826"/>
            </a:xfrm>
            <a:prstGeom prst="rect">
              <a:avLst/>
            </a:prstGeom>
          </p:spPr>
        </p:pic>
        <p:sp>
          <p:nvSpPr>
            <p:cNvPr id="8" name="Скругленный прямоугольник 15"/>
            <p:cNvSpPr/>
            <p:nvPr/>
          </p:nvSpPr>
          <p:spPr>
            <a:xfrm>
              <a:off x="1092200" y="2042388"/>
              <a:ext cx="3949700" cy="14501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latin typeface="HeliosC" panose="00000500000000000000" pitchFamily="50" charset="0"/>
              </a:endParaRPr>
            </a:p>
          </p:txBody>
        </p:sp>
        <p:sp>
          <p:nvSpPr>
            <p:cNvPr id="9" name="Скругленный прямоугольник 74"/>
            <p:cNvSpPr/>
            <p:nvPr/>
          </p:nvSpPr>
          <p:spPr>
            <a:xfrm>
              <a:off x="7226300" y="2197782"/>
              <a:ext cx="3949700" cy="14501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latin typeface="HeliosC" panose="00000500000000000000" pitchFamily="50" charset="0"/>
              </a:endParaRPr>
            </a:p>
          </p:txBody>
        </p:sp>
        <p:sp>
          <p:nvSpPr>
            <p:cNvPr id="10" name="Скругленный прямоугольник 81"/>
            <p:cNvSpPr/>
            <p:nvPr/>
          </p:nvSpPr>
          <p:spPr>
            <a:xfrm>
              <a:off x="7048500" y="4868609"/>
              <a:ext cx="3949700" cy="14501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latin typeface="HeliosC" panose="00000500000000000000" pitchFamily="50" charset="0"/>
              </a:endParaRPr>
            </a:p>
          </p:txBody>
        </p:sp>
        <p:sp>
          <p:nvSpPr>
            <p:cNvPr id="11" name="Скругленный прямоугольник 83"/>
            <p:cNvSpPr/>
            <p:nvPr/>
          </p:nvSpPr>
          <p:spPr>
            <a:xfrm>
              <a:off x="800100" y="4678849"/>
              <a:ext cx="3949700" cy="14501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latin typeface="HeliosC" panose="00000500000000000000" pitchFamily="50" charset="0"/>
              </a:endParaRPr>
            </a:p>
          </p:txBody>
        </p:sp>
        <p:sp>
          <p:nvSpPr>
            <p:cNvPr id="12" name="Скругленный прямоугольник 84"/>
            <p:cNvSpPr/>
            <p:nvPr/>
          </p:nvSpPr>
          <p:spPr>
            <a:xfrm>
              <a:off x="5041900" y="3810001"/>
              <a:ext cx="2006600" cy="45130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latin typeface="HeliosC" panose="00000500000000000000" pitchFamily="50" charset="0"/>
              </a:endParaRPr>
            </a:p>
          </p:txBody>
        </p:sp>
      </p:grpSp>
      <p:sp>
        <p:nvSpPr>
          <p:cNvPr id="13" name="Прямоугольник 24"/>
          <p:cNvSpPr/>
          <p:nvPr/>
        </p:nvSpPr>
        <p:spPr>
          <a:xfrm>
            <a:off x="231250" y="700843"/>
            <a:ext cx="11811000" cy="598059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pPr algn="ctr"/>
            <a:endParaRPr lang="ru-RU" sz="2400">
              <a:latin typeface="HeliosC" panose="00000500000000000000" pitchFamily="50" charset="0"/>
            </a:endParaRPr>
          </a:p>
        </p:txBody>
      </p:sp>
      <p:sp>
        <p:nvSpPr>
          <p:cNvPr id="14" name="Прямоугольник 85"/>
          <p:cNvSpPr/>
          <p:nvPr/>
        </p:nvSpPr>
        <p:spPr>
          <a:xfrm>
            <a:off x="3251383" y="1422178"/>
            <a:ext cx="2783769" cy="1173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r>
              <a:rPr lang="en-US" sz="1840" b="1" dirty="0">
                <a:solidFill>
                  <a:schemeClr val="tx1"/>
                </a:solidFill>
                <a:latin typeface="Arial" panose="020B0604020202020204" pitchFamily="34" charset="0"/>
                <a:cs typeface="Arial" panose="020B0604020202020204" pitchFamily="34" charset="0"/>
              </a:rPr>
              <a:t>Limits on sensitivities</a:t>
            </a:r>
            <a:endParaRPr lang="ru-RU" sz="1840" b="1" dirty="0">
              <a:solidFill>
                <a:schemeClr val="tx1"/>
              </a:solidFill>
              <a:latin typeface="Arial" panose="020B0604020202020204" pitchFamily="34" charset="0"/>
              <a:cs typeface="Arial" panose="020B0604020202020204" pitchFamily="34" charset="0"/>
            </a:endParaRPr>
          </a:p>
          <a:p>
            <a:endParaRPr lang="ru-RU"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Expected loss from realization of risk on “normal market” (analogue of EL in credit risk)</a:t>
            </a:r>
            <a:endParaRPr lang="ru-RU" sz="1200" dirty="0">
              <a:solidFill>
                <a:schemeClr val="tx1"/>
              </a:solidFill>
              <a:latin typeface="Arial" panose="020B0604020202020204" pitchFamily="34" charset="0"/>
              <a:cs typeface="Arial" panose="020B0604020202020204" pitchFamily="34" charset="0"/>
            </a:endParaRPr>
          </a:p>
        </p:txBody>
      </p:sp>
      <p:sp>
        <p:nvSpPr>
          <p:cNvPr id="15" name="Скругленный прямоугольник 86"/>
          <p:cNvSpPr/>
          <p:nvPr/>
        </p:nvSpPr>
        <p:spPr>
          <a:xfrm>
            <a:off x="1193462" y="1140299"/>
            <a:ext cx="2057924" cy="480000"/>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3399" rIns="0" bIns="63399" numCol="1" spcCol="0" rtlCol="0" fromWordArt="0" anchor="ctr" anchorCtr="0" forceAA="0" compatLnSpc="1">
            <a:prstTxWarp prst="textNoShape">
              <a:avLst/>
            </a:prstTxWarp>
            <a:noAutofit/>
          </a:bodyPr>
          <a:lstStyle/>
          <a:p>
            <a:pPr algn="ctr"/>
            <a:endParaRPr lang="ru-RU" sz="1467" dirty="0">
              <a:solidFill>
                <a:schemeClr val="tx1"/>
              </a:solidFill>
              <a:latin typeface="HeliosC" panose="00000500000000000000" pitchFamily="50" charset="0"/>
            </a:endParaRPr>
          </a:p>
        </p:txBody>
      </p:sp>
      <p:pic>
        <p:nvPicPr>
          <p:cNvPr id="21" name="Рисунок 107"/>
          <p:cNvPicPr>
            <a:picLocks noChangeAspect="1"/>
          </p:cNvPicPr>
          <p:nvPr/>
        </p:nvPicPr>
        <p:blipFill>
          <a:blip r:embed="rId4"/>
          <a:stretch>
            <a:fillRect/>
          </a:stretch>
        </p:blipFill>
        <p:spPr>
          <a:xfrm>
            <a:off x="567407" y="1135552"/>
            <a:ext cx="610793" cy="381517"/>
          </a:xfrm>
          <a:prstGeom prst="rect">
            <a:avLst/>
          </a:prstGeom>
        </p:spPr>
      </p:pic>
      <p:pic>
        <p:nvPicPr>
          <p:cNvPr id="22" name="Рисунок 108"/>
          <p:cNvPicPr>
            <a:picLocks noChangeAspect="1"/>
          </p:cNvPicPr>
          <p:nvPr/>
        </p:nvPicPr>
        <p:blipFill>
          <a:blip r:embed="rId5"/>
          <a:stretch>
            <a:fillRect/>
          </a:stretch>
        </p:blipFill>
        <p:spPr>
          <a:xfrm>
            <a:off x="641299" y="1635454"/>
            <a:ext cx="571428" cy="493121"/>
          </a:xfrm>
          <a:prstGeom prst="rect">
            <a:avLst/>
          </a:prstGeom>
        </p:spPr>
      </p:pic>
      <p:pic>
        <p:nvPicPr>
          <p:cNvPr id="23" name="Рисунок 109"/>
          <p:cNvPicPr>
            <a:picLocks noChangeAspect="1"/>
          </p:cNvPicPr>
          <p:nvPr/>
        </p:nvPicPr>
        <p:blipFill>
          <a:blip r:embed="rId6"/>
          <a:stretch>
            <a:fillRect/>
          </a:stretch>
        </p:blipFill>
        <p:spPr>
          <a:xfrm>
            <a:off x="618687" y="2177755"/>
            <a:ext cx="598095" cy="465609"/>
          </a:xfrm>
          <a:prstGeom prst="rect">
            <a:avLst/>
          </a:prstGeom>
        </p:spPr>
      </p:pic>
      <p:sp>
        <p:nvSpPr>
          <p:cNvPr id="24" name="Скругленный прямоугольник 110"/>
          <p:cNvSpPr/>
          <p:nvPr/>
        </p:nvSpPr>
        <p:spPr>
          <a:xfrm>
            <a:off x="1193462" y="1671078"/>
            <a:ext cx="2057924" cy="480000"/>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3399" rIns="0" bIns="63399" numCol="1" spcCol="0" rtlCol="0" fromWordArt="0" anchor="ctr" anchorCtr="0" forceAA="0" compatLnSpc="1">
            <a:prstTxWarp prst="textNoShape">
              <a:avLst/>
            </a:prstTxWarp>
            <a:noAutofit/>
          </a:bodyPr>
          <a:lstStyle/>
          <a:p>
            <a:pPr algn="ctr"/>
            <a:endParaRPr lang="ru-RU" sz="1467" dirty="0">
              <a:solidFill>
                <a:schemeClr val="tx1"/>
              </a:solidFill>
              <a:latin typeface="HeliosC" panose="00000500000000000000" pitchFamily="50" charset="0"/>
            </a:endParaRPr>
          </a:p>
        </p:txBody>
      </p:sp>
      <p:sp>
        <p:nvSpPr>
          <p:cNvPr id="30" name="Скругленный прямоугольник 116"/>
          <p:cNvSpPr/>
          <p:nvPr/>
        </p:nvSpPr>
        <p:spPr>
          <a:xfrm>
            <a:off x="1193462" y="2201855"/>
            <a:ext cx="2057924" cy="480000"/>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3399" rIns="0" bIns="63399" numCol="1" spcCol="0" rtlCol="0" fromWordArt="0" anchor="ctr" anchorCtr="0" forceAA="0" compatLnSpc="1">
            <a:prstTxWarp prst="textNoShape">
              <a:avLst/>
            </a:prstTxWarp>
            <a:noAutofit/>
          </a:bodyPr>
          <a:lstStyle/>
          <a:p>
            <a:pPr algn="ctr"/>
            <a:endParaRPr lang="ru-RU" sz="1467" dirty="0">
              <a:solidFill>
                <a:schemeClr val="tx1"/>
              </a:solidFill>
              <a:latin typeface="HeliosC" panose="00000500000000000000" pitchFamily="50" charset="0"/>
            </a:endParaRPr>
          </a:p>
        </p:txBody>
      </p:sp>
      <p:sp>
        <p:nvSpPr>
          <p:cNvPr id="35" name="Скругленный прямоугольник 122"/>
          <p:cNvSpPr/>
          <p:nvPr/>
        </p:nvSpPr>
        <p:spPr>
          <a:xfrm>
            <a:off x="1193462" y="2732638"/>
            <a:ext cx="2057924" cy="480000"/>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3399" rIns="0" bIns="63399" numCol="1" spcCol="0" rtlCol="0" fromWordArt="0" anchor="ctr" anchorCtr="0" forceAA="0" compatLnSpc="1">
            <a:prstTxWarp prst="textNoShape">
              <a:avLst/>
            </a:prstTxWarp>
            <a:noAutofit/>
          </a:bodyPr>
          <a:lstStyle/>
          <a:p>
            <a:pPr algn="ctr"/>
            <a:r>
              <a:rPr lang="en-US" sz="1467" dirty="0">
                <a:solidFill>
                  <a:schemeClr val="tx1"/>
                </a:solidFill>
                <a:latin typeface="HeliosC" panose="00000500000000000000" pitchFamily="50" charset="0"/>
              </a:rPr>
              <a:t>THETA</a:t>
            </a:r>
            <a:endParaRPr lang="ru-RU" sz="1467" dirty="0">
              <a:solidFill>
                <a:schemeClr val="tx1"/>
              </a:solidFill>
              <a:latin typeface="HeliosC" panose="00000500000000000000" pitchFamily="50" charset="0"/>
            </a:endParaRPr>
          </a:p>
        </p:txBody>
      </p:sp>
      <p:grpSp>
        <p:nvGrpSpPr>
          <p:cNvPr id="36" name="Group 1183"/>
          <p:cNvGrpSpPr>
            <a:grpSpLocks noChangeAspect="1"/>
          </p:cNvGrpSpPr>
          <p:nvPr>
            <p:custDataLst>
              <p:tags r:id="rId1"/>
            </p:custDataLst>
          </p:nvPr>
        </p:nvGrpSpPr>
        <p:grpSpPr bwMode="auto">
          <a:xfrm>
            <a:off x="731137" y="2757083"/>
            <a:ext cx="355801" cy="453391"/>
            <a:chOff x="2135" y="2073"/>
            <a:chExt cx="400" cy="486"/>
          </a:xfrm>
          <a:noFill/>
        </p:grpSpPr>
        <p:sp>
          <p:nvSpPr>
            <p:cNvPr id="37" name="Rectangle 1184"/>
            <p:cNvSpPr>
              <a:spLocks noChangeArrowheads="1"/>
            </p:cNvSpPr>
            <p:nvPr/>
          </p:nvSpPr>
          <p:spPr bwMode="auto">
            <a:xfrm>
              <a:off x="2147" y="2083"/>
              <a:ext cx="388" cy="454"/>
            </a:xfrm>
            <a:prstGeom prst="rect">
              <a:avLst/>
            </a:prstGeom>
            <a:grpFill/>
            <a:ln w="3175">
              <a:solidFill>
                <a:schemeClr val="bg1">
                  <a:lumMod val="50000"/>
                </a:schemeClr>
              </a:solidFill>
              <a:miter lim="800000"/>
              <a:headEnd/>
              <a:tailEnd/>
            </a:ln>
          </p:spPr>
          <p:txBody>
            <a:bodyPr wrap="none" lIns="0" tIns="0" rIns="0" bIns="0" anchor="ctr"/>
            <a:lstStyle/>
            <a:p>
              <a:pPr algn="ctr"/>
              <a:endParaRPr lang="en-US" sz="2533">
                <a:ln>
                  <a:solidFill>
                    <a:schemeClr val="bg1">
                      <a:lumMod val="50000"/>
                    </a:schemeClr>
                  </a:solidFill>
                </a:ln>
                <a:latin typeface="HeliosC" panose="00000500000000000000" pitchFamily="50" charset="0"/>
              </a:endParaRPr>
            </a:p>
          </p:txBody>
        </p:sp>
        <p:sp>
          <p:nvSpPr>
            <p:cNvPr id="38" name="Rectangle 1185"/>
            <p:cNvSpPr>
              <a:spLocks noChangeArrowheads="1"/>
            </p:cNvSpPr>
            <p:nvPr/>
          </p:nvSpPr>
          <p:spPr bwMode="auto">
            <a:xfrm>
              <a:off x="2135" y="2096"/>
              <a:ext cx="388" cy="463"/>
            </a:xfrm>
            <a:prstGeom prst="rect">
              <a:avLst/>
            </a:prstGeom>
            <a:grpFill/>
            <a:ln w="3175">
              <a:solidFill>
                <a:schemeClr val="bg1">
                  <a:lumMod val="50000"/>
                </a:schemeClr>
              </a:solidFill>
              <a:miter lim="800000"/>
              <a:headEnd/>
              <a:tailEnd/>
            </a:ln>
          </p:spPr>
          <p:txBody>
            <a:bodyPr wrap="none" lIns="0" tIns="0" rIns="0" bIns="0" anchor="ctr"/>
            <a:lstStyle/>
            <a:p>
              <a:pPr algn="ctr"/>
              <a:endParaRPr lang="en-US" sz="2533">
                <a:ln>
                  <a:solidFill>
                    <a:schemeClr val="bg1">
                      <a:lumMod val="50000"/>
                    </a:schemeClr>
                  </a:solidFill>
                </a:ln>
                <a:latin typeface="HeliosC" panose="00000500000000000000" pitchFamily="50" charset="0"/>
              </a:endParaRPr>
            </a:p>
          </p:txBody>
        </p:sp>
        <p:sp>
          <p:nvSpPr>
            <p:cNvPr id="39" name="WordArt 1186"/>
            <p:cNvSpPr>
              <a:spLocks noChangeArrowheads="1" noChangeShapeType="1" noTextEdit="1"/>
            </p:cNvSpPr>
            <p:nvPr/>
          </p:nvSpPr>
          <p:spPr bwMode="auto">
            <a:xfrm>
              <a:off x="2195" y="2243"/>
              <a:ext cx="269" cy="200"/>
            </a:xfrm>
            <a:prstGeom prst="rect">
              <a:avLst/>
            </a:prstGeom>
            <a:grpFill/>
            <a:ln w="3175">
              <a:noFill/>
            </a:ln>
          </p:spPr>
          <p:txBody>
            <a:bodyPr wrap="none" fromWordArt="1">
              <a:prstTxWarp prst="textPlain">
                <a:avLst>
                  <a:gd name="adj" fmla="val 50000"/>
                </a:avLst>
              </a:prstTxWarp>
            </a:bodyPr>
            <a:lstStyle/>
            <a:p>
              <a:pPr algn="ctr"/>
              <a:r>
                <a:rPr lang="en-US" sz="4933" kern="10" dirty="0">
                  <a:ln w="6350">
                    <a:solidFill>
                      <a:schemeClr val="bg1">
                        <a:lumMod val="50000"/>
                      </a:schemeClr>
                    </a:solidFill>
                    <a:round/>
                    <a:headEnd/>
                    <a:tailEnd/>
                  </a:ln>
                  <a:solidFill>
                    <a:srgbClr val="FFFFFF"/>
                  </a:solidFill>
                  <a:latin typeface="HeliosC" panose="00000500000000000000" pitchFamily="50" charset="0"/>
                </a:rPr>
                <a:t>30</a:t>
              </a:r>
              <a:endParaRPr lang="ru-RU" sz="4933" kern="10" dirty="0">
                <a:ln w="6350">
                  <a:solidFill>
                    <a:schemeClr val="bg1">
                      <a:lumMod val="50000"/>
                    </a:schemeClr>
                  </a:solidFill>
                  <a:round/>
                  <a:headEnd/>
                  <a:tailEnd/>
                </a:ln>
                <a:solidFill>
                  <a:srgbClr val="FFFFFF"/>
                </a:solidFill>
                <a:latin typeface="HeliosC" panose="00000500000000000000" pitchFamily="50" charset="0"/>
              </a:endParaRPr>
            </a:p>
          </p:txBody>
        </p:sp>
        <p:sp>
          <p:nvSpPr>
            <p:cNvPr id="40" name="Freeform 1187"/>
            <p:cNvSpPr>
              <a:spLocks/>
            </p:cNvSpPr>
            <p:nvPr/>
          </p:nvSpPr>
          <p:spPr bwMode="auto">
            <a:xfrm>
              <a:off x="2167" y="2073"/>
              <a:ext cx="27" cy="51"/>
            </a:xfrm>
            <a:custGeom>
              <a:avLst/>
              <a:gdLst>
                <a:gd name="T0" fmla="*/ 15 w 91"/>
                <a:gd name="T1" fmla="*/ 43 h 172"/>
                <a:gd name="T2" fmla="*/ 19 w 91"/>
                <a:gd name="T3" fmla="*/ 45 h 172"/>
                <a:gd name="T4" fmla="*/ 22 w 91"/>
                <a:gd name="T5" fmla="*/ 44 h 172"/>
                <a:gd name="T6" fmla="*/ 23 w 91"/>
                <a:gd name="T7" fmla="*/ 42 h 172"/>
                <a:gd name="T8" fmla="*/ 23 w 91"/>
                <a:gd name="T9" fmla="*/ 41 h 172"/>
                <a:gd name="T10" fmla="*/ 23 w 91"/>
                <a:gd name="T11" fmla="*/ 41 h 172"/>
                <a:gd name="T12" fmla="*/ 25 w 91"/>
                <a:gd name="T13" fmla="*/ 41 h 172"/>
                <a:gd name="T14" fmla="*/ 26 w 91"/>
                <a:gd name="T15" fmla="*/ 42 h 172"/>
                <a:gd name="T16" fmla="*/ 27 w 91"/>
                <a:gd name="T17" fmla="*/ 43 h 172"/>
                <a:gd name="T18" fmla="*/ 27 w 91"/>
                <a:gd name="T19" fmla="*/ 46 h 172"/>
                <a:gd name="T20" fmla="*/ 26 w 91"/>
                <a:gd name="T21" fmla="*/ 49 h 172"/>
                <a:gd name="T22" fmla="*/ 23 w 91"/>
                <a:gd name="T23" fmla="*/ 51 h 172"/>
                <a:gd name="T24" fmla="*/ 20 w 91"/>
                <a:gd name="T25" fmla="*/ 51 h 172"/>
                <a:gd name="T26" fmla="*/ 16 w 91"/>
                <a:gd name="T27" fmla="*/ 50 h 172"/>
                <a:gd name="T28" fmla="*/ 13 w 91"/>
                <a:gd name="T29" fmla="*/ 49 h 172"/>
                <a:gd name="T30" fmla="*/ 12 w 91"/>
                <a:gd name="T31" fmla="*/ 48 h 172"/>
                <a:gd name="T32" fmla="*/ 11 w 91"/>
                <a:gd name="T33" fmla="*/ 47 h 172"/>
                <a:gd name="T34" fmla="*/ 3 w 91"/>
                <a:gd name="T35" fmla="*/ 37 h 172"/>
                <a:gd name="T36" fmla="*/ 0 w 91"/>
                <a:gd name="T37" fmla="*/ 26 h 172"/>
                <a:gd name="T38" fmla="*/ 1 w 91"/>
                <a:gd name="T39" fmla="*/ 17 h 172"/>
                <a:gd name="T40" fmla="*/ 4 w 91"/>
                <a:gd name="T41" fmla="*/ 8 h 172"/>
                <a:gd name="T42" fmla="*/ 9 w 91"/>
                <a:gd name="T43" fmla="*/ 3 h 172"/>
                <a:gd name="T44" fmla="*/ 15 w 91"/>
                <a:gd name="T45" fmla="*/ 0 h 172"/>
                <a:gd name="T46" fmla="*/ 21 w 91"/>
                <a:gd name="T47" fmla="*/ 1 h 172"/>
                <a:gd name="T48" fmla="*/ 27 w 91"/>
                <a:gd name="T49" fmla="*/ 7 h 172"/>
                <a:gd name="T50" fmla="*/ 27 w 91"/>
                <a:gd name="T51" fmla="*/ 8 h 172"/>
                <a:gd name="T52" fmla="*/ 26 w 91"/>
                <a:gd name="T53" fmla="*/ 9 h 172"/>
                <a:gd name="T54" fmla="*/ 26 w 91"/>
                <a:gd name="T55" fmla="*/ 9 h 172"/>
                <a:gd name="T56" fmla="*/ 26 w 91"/>
                <a:gd name="T57" fmla="*/ 9 h 172"/>
                <a:gd name="T58" fmla="*/ 24 w 91"/>
                <a:gd name="T59" fmla="*/ 10 h 172"/>
                <a:gd name="T60" fmla="*/ 23 w 91"/>
                <a:gd name="T61" fmla="*/ 10 h 172"/>
                <a:gd name="T62" fmla="*/ 23 w 91"/>
                <a:gd name="T63" fmla="*/ 9 h 172"/>
                <a:gd name="T64" fmla="*/ 23 w 91"/>
                <a:gd name="T65" fmla="*/ 9 h 172"/>
                <a:gd name="T66" fmla="*/ 20 w 91"/>
                <a:gd name="T67" fmla="*/ 8 h 172"/>
                <a:gd name="T68" fmla="*/ 18 w 91"/>
                <a:gd name="T69" fmla="*/ 7 h 172"/>
                <a:gd name="T70" fmla="*/ 16 w 91"/>
                <a:gd name="T71" fmla="*/ 7 h 172"/>
                <a:gd name="T72" fmla="*/ 15 w 91"/>
                <a:gd name="T73" fmla="*/ 8 h 172"/>
                <a:gd name="T74" fmla="*/ 14 w 91"/>
                <a:gd name="T75" fmla="*/ 8 h 172"/>
                <a:gd name="T76" fmla="*/ 13 w 91"/>
                <a:gd name="T77" fmla="*/ 9 h 172"/>
                <a:gd name="T78" fmla="*/ 13 w 91"/>
                <a:gd name="T79" fmla="*/ 10 h 172"/>
                <a:gd name="T80" fmla="*/ 12 w 91"/>
                <a:gd name="T81" fmla="*/ 10 h 172"/>
                <a:gd name="T82" fmla="*/ 9 w 91"/>
                <a:gd name="T83" fmla="*/ 16 h 172"/>
                <a:gd name="T84" fmla="*/ 8 w 91"/>
                <a:gd name="T85" fmla="*/ 21 h 172"/>
                <a:gd name="T86" fmla="*/ 7 w 91"/>
                <a:gd name="T87" fmla="*/ 25 h 172"/>
                <a:gd name="T88" fmla="*/ 8 w 91"/>
                <a:gd name="T89" fmla="*/ 27 h 172"/>
                <a:gd name="T90" fmla="*/ 8 w 91"/>
                <a:gd name="T91" fmla="*/ 29 h 172"/>
                <a:gd name="T92" fmla="*/ 9 w 91"/>
                <a:gd name="T93" fmla="*/ 32 h 172"/>
                <a:gd name="T94" fmla="*/ 9 w 91"/>
                <a:gd name="T95" fmla="*/ 34 h 172"/>
                <a:gd name="T96" fmla="*/ 11 w 91"/>
                <a:gd name="T97" fmla="*/ 37 h 172"/>
                <a:gd name="T98" fmla="*/ 12 w 91"/>
                <a:gd name="T99" fmla="*/ 39 h 172"/>
                <a:gd name="T100" fmla="*/ 13 w 91"/>
                <a:gd name="T101" fmla="*/ 40 h 172"/>
                <a:gd name="T102" fmla="*/ 14 w 91"/>
                <a:gd name="T103" fmla="*/ 42 h 172"/>
                <a:gd name="T104" fmla="*/ 15 w 91"/>
                <a:gd name="T105" fmla="*/ 43 h 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172"/>
                <a:gd name="T161" fmla="*/ 91 w 91"/>
                <a:gd name="T162" fmla="*/ 172 h 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172">
                  <a:moveTo>
                    <a:pt x="51" y="145"/>
                  </a:moveTo>
                  <a:lnTo>
                    <a:pt x="64" y="153"/>
                  </a:lnTo>
                  <a:lnTo>
                    <a:pt x="74" y="150"/>
                  </a:lnTo>
                  <a:lnTo>
                    <a:pt x="77" y="143"/>
                  </a:lnTo>
                  <a:lnTo>
                    <a:pt x="78" y="138"/>
                  </a:lnTo>
                  <a:lnTo>
                    <a:pt x="79" y="137"/>
                  </a:lnTo>
                  <a:lnTo>
                    <a:pt x="83" y="138"/>
                  </a:lnTo>
                  <a:lnTo>
                    <a:pt x="86" y="141"/>
                  </a:lnTo>
                  <a:lnTo>
                    <a:pt x="90" y="146"/>
                  </a:lnTo>
                  <a:lnTo>
                    <a:pt x="91" y="155"/>
                  </a:lnTo>
                  <a:lnTo>
                    <a:pt x="87" y="164"/>
                  </a:lnTo>
                  <a:lnTo>
                    <a:pt x="78" y="171"/>
                  </a:lnTo>
                  <a:lnTo>
                    <a:pt x="66" y="172"/>
                  </a:lnTo>
                  <a:lnTo>
                    <a:pt x="53" y="169"/>
                  </a:lnTo>
                  <a:lnTo>
                    <a:pt x="44" y="164"/>
                  </a:lnTo>
                  <a:lnTo>
                    <a:pt x="39" y="161"/>
                  </a:lnTo>
                  <a:lnTo>
                    <a:pt x="37" y="160"/>
                  </a:lnTo>
                  <a:lnTo>
                    <a:pt x="10" y="124"/>
                  </a:lnTo>
                  <a:lnTo>
                    <a:pt x="0" y="88"/>
                  </a:lnTo>
                  <a:lnTo>
                    <a:pt x="2" y="56"/>
                  </a:lnTo>
                  <a:lnTo>
                    <a:pt x="14" y="28"/>
                  </a:lnTo>
                  <a:lnTo>
                    <a:pt x="31" y="9"/>
                  </a:lnTo>
                  <a:lnTo>
                    <a:pt x="52" y="0"/>
                  </a:lnTo>
                  <a:lnTo>
                    <a:pt x="72" y="4"/>
                  </a:lnTo>
                  <a:lnTo>
                    <a:pt x="90" y="25"/>
                  </a:lnTo>
                  <a:lnTo>
                    <a:pt x="90" y="27"/>
                  </a:lnTo>
                  <a:lnTo>
                    <a:pt x="89" y="29"/>
                  </a:lnTo>
                  <a:lnTo>
                    <a:pt x="87" y="31"/>
                  </a:lnTo>
                  <a:lnTo>
                    <a:pt x="87" y="32"/>
                  </a:lnTo>
                  <a:lnTo>
                    <a:pt x="82" y="33"/>
                  </a:lnTo>
                  <a:lnTo>
                    <a:pt x="78" y="33"/>
                  </a:lnTo>
                  <a:lnTo>
                    <a:pt x="76" y="32"/>
                  </a:lnTo>
                  <a:lnTo>
                    <a:pt x="68" y="27"/>
                  </a:lnTo>
                  <a:lnTo>
                    <a:pt x="61" y="25"/>
                  </a:lnTo>
                  <a:lnTo>
                    <a:pt x="55" y="25"/>
                  </a:lnTo>
                  <a:lnTo>
                    <a:pt x="51" y="26"/>
                  </a:lnTo>
                  <a:lnTo>
                    <a:pt x="46" y="28"/>
                  </a:lnTo>
                  <a:lnTo>
                    <a:pt x="44" y="32"/>
                  </a:lnTo>
                  <a:lnTo>
                    <a:pt x="43" y="33"/>
                  </a:lnTo>
                  <a:lnTo>
                    <a:pt x="41" y="34"/>
                  </a:lnTo>
                  <a:lnTo>
                    <a:pt x="31" y="53"/>
                  </a:lnTo>
                  <a:lnTo>
                    <a:pt x="26" y="70"/>
                  </a:lnTo>
                  <a:lnTo>
                    <a:pt x="25" y="84"/>
                  </a:lnTo>
                  <a:lnTo>
                    <a:pt x="26" y="91"/>
                  </a:lnTo>
                  <a:lnTo>
                    <a:pt x="28" y="99"/>
                  </a:lnTo>
                  <a:lnTo>
                    <a:pt x="30" y="108"/>
                  </a:lnTo>
                  <a:lnTo>
                    <a:pt x="32" y="116"/>
                  </a:lnTo>
                  <a:lnTo>
                    <a:pt x="37" y="125"/>
                  </a:lnTo>
                  <a:lnTo>
                    <a:pt x="39" y="130"/>
                  </a:lnTo>
                  <a:lnTo>
                    <a:pt x="43" y="135"/>
                  </a:lnTo>
                  <a:lnTo>
                    <a:pt x="46" y="140"/>
                  </a:lnTo>
                  <a:lnTo>
                    <a:pt x="51" y="145"/>
                  </a:lnTo>
                  <a:close/>
                </a:path>
              </a:pathLst>
            </a:custGeom>
            <a:grpFill/>
            <a:ln w="3175">
              <a:solidFill>
                <a:schemeClr val="bg1">
                  <a:lumMod val="50000"/>
                </a:schemeClr>
              </a:solidFill>
              <a:round/>
              <a:headEnd/>
              <a:tailEnd/>
            </a:ln>
          </p:spPr>
          <p:txBody>
            <a:bodyPr/>
            <a:lstStyle/>
            <a:p>
              <a:endParaRPr lang="en-US" sz="2533">
                <a:ln>
                  <a:solidFill>
                    <a:schemeClr val="bg1">
                      <a:lumMod val="50000"/>
                    </a:schemeClr>
                  </a:solidFill>
                </a:ln>
                <a:latin typeface="HeliosC" panose="00000500000000000000" pitchFamily="50" charset="0"/>
              </a:endParaRPr>
            </a:p>
          </p:txBody>
        </p:sp>
        <p:sp>
          <p:nvSpPr>
            <p:cNvPr id="41" name="Freeform 1188"/>
            <p:cNvSpPr>
              <a:spLocks/>
            </p:cNvSpPr>
            <p:nvPr/>
          </p:nvSpPr>
          <p:spPr bwMode="auto">
            <a:xfrm>
              <a:off x="2207" y="2073"/>
              <a:ext cx="27" cy="51"/>
            </a:xfrm>
            <a:custGeom>
              <a:avLst/>
              <a:gdLst>
                <a:gd name="T0" fmla="*/ 15 w 91"/>
                <a:gd name="T1" fmla="*/ 43 h 172"/>
                <a:gd name="T2" fmla="*/ 19 w 91"/>
                <a:gd name="T3" fmla="*/ 45 h 172"/>
                <a:gd name="T4" fmla="*/ 22 w 91"/>
                <a:gd name="T5" fmla="*/ 44 h 172"/>
                <a:gd name="T6" fmla="*/ 23 w 91"/>
                <a:gd name="T7" fmla="*/ 42 h 172"/>
                <a:gd name="T8" fmla="*/ 23 w 91"/>
                <a:gd name="T9" fmla="*/ 41 h 172"/>
                <a:gd name="T10" fmla="*/ 23 w 91"/>
                <a:gd name="T11" fmla="*/ 41 h 172"/>
                <a:gd name="T12" fmla="*/ 25 w 91"/>
                <a:gd name="T13" fmla="*/ 41 h 172"/>
                <a:gd name="T14" fmla="*/ 26 w 91"/>
                <a:gd name="T15" fmla="*/ 42 h 172"/>
                <a:gd name="T16" fmla="*/ 27 w 91"/>
                <a:gd name="T17" fmla="*/ 43 h 172"/>
                <a:gd name="T18" fmla="*/ 27 w 91"/>
                <a:gd name="T19" fmla="*/ 46 h 172"/>
                <a:gd name="T20" fmla="*/ 26 w 91"/>
                <a:gd name="T21" fmla="*/ 49 h 172"/>
                <a:gd name="T22" fmla="*/ 23 w 91"/>
                <a:gd name="T23" fmla="*/ 51 h 172"/>
                <a:gd name="T24" fmla="*/ 20 w 91"/>
                <a:gd name="T25" fmla="*/ 51 h 172"/>
                <a:gd name="T26" fmla="*/ 16 w 91"/>
                <a:gd name="T27" fmla="*/ 50 h 172"/>
                <a:gd name="T28" fmla="*/ 13 w 91"/>
                <a:gd name="T29" fmla="*/ 49 h 172"/>
                <a:gd name="T30" fmla="*/ 12 w 91"/>
                <a:gd name="T31" fmla="*/ 48 h 172"/>
                <a:gd name="T32" fmla="*/ 11 w 91"/>
                <a:gd name="T33" fmla="*/ 47 h 172"/>
                <a:gd name="T34" fmla="*/ 3 w 91"/>
                <a:gd name="T35" fmla="*/ 37 h 172"/>
                <a:gd name="T36" fmla="*/ 0 w 91"/>
                <a:gd name="T37" fmla="*/ 26 h 172"/>
                <a:gd name="T38" fmla="*/ 1 w 91"/>
                <a:gd name="T39" fmla="*/ 17 h 172"/>
                <a:gd name="T40" fmla="*/ 4 w 91"/>
                <a:gd name="T41" fmla="*/ 8 h 172"/>
                <a:gd name="T42" fmla="*/ 9 w 91"/>
                <a:gd name="T43" fmla="*/ 3 h 172"/>
                <a:gd name="T44" fmla="*/ 15 w 91"/>
                <a:gd name="T45" fmla="*/ 0 h 172"/>
                <a:gd name="T46" fmla="*/ 21 w 91"/>
                <a:gd name="T47" fmla="*/ 1 h 172"/>
                <a:gd name="T48" fmla="*/ 27 w 91"/>
                <a:gd name="T49" fmla="*/ 7 h 172"/>
                <a:gd name="T50" fmla="*/ 27 w 91"/>
                <a:gd name="T51" fmla="*/ 8 h 172"/>
                <a:gd name="T52" fmla="*/ 26 w 91"/>
                <a:gd name="T53" fmla="*/ 9 h 172"/>
                <a:gd name="T54" fmla="*/ 26 w 91"/>
                <a:gd name="T55" fmla="*/ 9 h 172"/>
                <a:gd name="T56" fmla="*/ 26 w 91"/>
                <a:gd name="T57" fmla="*/ 9 h 172"/>
                <a:gd name="T58" fmla="*/ 24 w 91"/>
                <a:gd name="T59" fmla="*/ 10 h 172"/>
                <a:gd name="T60" fmla="*/ 23 w 91"/>
                <a:gd name="T61" fmla="*/ 10 h 172"/>
                <a:gd name="T62" fmla="*/ 23 w 91"/>
                <a:gd name="T63" fmla="*/ 9 h 172"/>
                <a:gd name="T64" fmla="*/ 23 w 91"/>
                <a:gd name="T65" fmla="*/ 9 h 172"/>
                <a:gd name="T66" fmla="*/ 20 w 91"/>
                <a:gd name="T67" fmla="*/ 8 h 172"/>
                <a:gd name="T68" fmla="*/ 18 w 91"/>
                <a:gd name="T69" fmla="*/ 7 h 172"/>
                <a:gd name="T70" fmla="*/ 16 w 91"/>
                <a:gd name="T71" fmla="*/ 7 h 172"/>
                <a:gd name="T72" fmla="*/ 15 w 91"/>
                <a:gd name="T73" fmla="*/ 8 h 172"/>
                <a:gd name="T74" fmla="*/ 14 w 91"/>
                <a:gd name="T75" fmla="*/ 8 h 172"/>
                <a:gd name="T76" fmla="*/ 13 w 91"/>
                <a:gd name="T77" fmla="*/ 9 h 172"/>
                <a:gd name="T78" fmla="*/ 13 w 91"/>
                <a:gd name="T79" fmla="*/ 10 h 172"/>
                <a:gd name="T80" fmla="*/ 12 w 91"/>
                <a:gd name="T81" fmla="*/ 10 h 172"/>
                <a:gd name="T82" fmla="*/ 9 w 91"/>
                <a:gd name="T83" fmla="*/ 16 h 172"/>
                <a:gd name="T84" fmla="*/ 8 w 91"/>
                <a:gd name="T85" fmla="*/ 21 h 172"/>
                <a:gd name="T86" fmla="*/ 7 w 91"/>
                <a:gd name="T87" fmla="*/ 25 h 172"/>
                <a:gd name="T88" fmla="*/ 8 w 91"/>
                <a:gd name="T89" fmla="*/ 27 h 172"/>
                <a:gd name="T90" fmla="*/ 8 w 91"/>
                <a:gd name="T91" fmla="*/ 29 h 172"/>
                <a:gd name="T92" fmla="*/ 9 w 91"/>
                <a:gd name="T93" fmla="*/ 32 h 172"/>
                <a:gd name="T94" fmla="*/ 9 w 91"/>
                <a:gd name="T95" fmla="*/ 34 h 172"/>
                <a:gd name="T96" fmla="*/ 11 w 91"/>
                <a:gd name="T97" fmla="*/ 37 h 172"/>
                <a:gd name="T98" fmla="*/ 12 w 91"/>
                <a:gd name="T99" fmla="*/ 39 h 172"/>
                <a:gd name="T100" fmla="*/ 13 w 91"/>
                <a:gd name="T101" fmla="*/ 40 h 172"/>
                <a:gd name="T102" fmla="*/ 14 w 91"/>
                <a:gd name="T103" fmla="*/ 42 h 172"/>
                <a:gd name="T104" fmla="*/ 15 w 91"/>
                <a:gd name="T105" fmla="*/ 43 h 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172"/>
                <a:gd name="T161" fmla="*/ 91 w 91"/>
                <a:gd name="T162" fmla="*/ 172 h 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172">
                  <a:moveTo>
                    <a:pt x="51" y="145"/>
                  </a:moveTo>
                  <a:lnTo>
                    <a:pt x="64" y="153"/>
                  </a:lnTo>
                  <a:lnTo>
                    <a:pt x="74" y="150"/>
                  </a:lnTo>
                  <a:lnTo>
                    <a:pt x="77" y="143"/>
                  </a:lnTo>
                  <a:lnTo>
                    <a:pt x="78" y="138"/>
                  </a:lnTo>
                  <a:lnTo>
                    <a:pt x="79" y="137"/>
                  </a:lnTo>
                  <a:lnTo>
                    <a:pt x="83" y="138"/>
                  </a:lnTo>
                  <a:lnTo>
                    <a:pt x="86" y="141"/>
                  </a:lnTo>
                  <a:lnTo>
                    <a:pt x="90" y="146"/>
                  </a:lnTo>
                  <a:lnTo>
                    <a:pt x="91" y="155"/>
                  </a:lnTo>
                  <a:lnTo>
                    <a:pt x="87" y="164"/>
                  </a:lnTo>
                  <a:lnTo>
                    <a:pt x="78" y="171"/>
                  </a:lnTo>
                  <a:lnTo>
                    <a:pt x="66" y="172"/>
                  </a:lnTo>
                  <a:lnTo>
                    <a:pt x="53" y="169"/>
                  </a:lnTo>
                  <a:lnTo>
                    <a:pt x="44" y="164"/>
                  </a:lnTo>
                  <a:lnTo>
                    <a:pt x="39" y="161"/>
                  </a:lnTo>
                  <a:lnTo>
                    <a:pt x="37" y="160"/>
                  </a:lnTo>
                  <a:lnTo>
                    <a:pt x="10" y="124"/>
                  </a:lnTo>
                  <a:lnTo>
                    <a:pt x="0" y="88"/>
                  </a:lnTo>
                  <a:lnTo>
                    <a:pt x="2" y="56"/>
                  </a:lnTo>
                  <a:lnTo>
                    <a:pt x="14" y="28"/>
                  </a:lnTo>
                  <a:lnTo>
                    <a:pt x="31" y="9"/>
                  </a:lnTo>
                  <a:lnTo>
                    <a:pt x="52" y="0"/>
                  </a:lnTo>
                  <a:lnTo>
                    <a:pt x="72" y="4"/>
                  </a:lnTo>
                  <a:lnTo>
                    <a:pt x="90" y="25"/>
                  </a:lnTo>
                  <a:lnTo>
                    <a:pt x="90" y="27"/>
                  </a:lnTo>
                  <a:lnTo>
                    <a:pt x="89" y="29"/>
                  </a:lnTo>
                  <a:lnTo>
                    <a:pt x="87" y="31"/>
                  </a:lnTo>
                  <a:lnTo>
                    <a:pt x="87" y="32"/>
                  </a:lnTo>
                  <a:lnTo>
                    <a:pt x="82" y="33"/>
                  </a:lnTo>
                  <a:lnTo>
                    <a:pt x="78" y="33"/>
                  </a:lnTo>
                  <a:lnTo>
                    <a:pt x="76" y="32"/>
                  </a:lnTo>
                  <a:lnTo>
                    <a:pt x="68" y="27"/>
                  </a:lnTo>
                  <a:lnTo>
                    <a:pt x="61" y="25"/>
                  </a:lnTo>
                  <a:lnTo>
                    <a:pt x="55" y="25"/>
                  </a:lnTo>
                  <a:lnTo>
                    <a:pt x="51" y="26"/>
                  </a:lnTo>
                  <a:lnTo>
                    <a:pt x="46" y="28"/>
                  </a:lnTo>
                  <a:lnTo>
                    <a:pt x="44" y="32"/>
                  </a:lnTo>
                  <a:lnTo>
                    <a:pt x="43" y="33"/>
                  </a:lnTo>
                  <a:lnTo>
                    <a:pt x="41" y="34"/>
                  </a:lnTo>
                  <a:lnTo>
                    <a:pt x="31" y="53"/>
                  </a:lnTo>
                  <a:lnTo>
                    <a:pt x="26" y="70"/>
                  </a:lnTo>
                  <a:lnTo>
                    <a:pt x="25" y="84"/>
                  </a:lnTo>
                  <a:lnTo>
                    <a:pt x="26" y="91"/>
                  </a:lnTo>
                  <a:lnTo>
                    <a:pt x="28" y="99"/>
                  </a:lnTo>
                  <a:lnTo>
                    <a:pt x="30" y="108"/>
                  </a:lnTo>
                  <a:lnTo>
                    <a:pt x="32" y="116"/>
                  </a:lnTo>
                  <a:lnTo>
                    <a:pt x="37" y="125"/>
                  </a:lnTo>
                  <a:lnTo>
                    <a:pt x="39" y="130"/>
                  </a:lnTo>
                  <a:lnTo>
                    <a:pt x="43" y="135"/>
                  </a:lnTo>
                  <a:lnTo>
                    <a:pt x="46" y="140"/>
                  </a:lnTo>
                  <a:lnTo>
                    <a:pt x="51" y="145"/>
                  </a:lnTo>
                  <a:close/>
                </a:path>
              </a:pathLst>
            </a:custGeom>
            <a:grpFill/>
            <a:ln w="3175">
              <a:solidFill>
                <a:schemeClr val="bg1">
                  <a:lumMod val="50000"/>
                </a:schemeClr>
              </a:solidFill>
              <a:round/>
              <a:headEnd/>
              <a:tailEnd/>
            </a:ln>
          </p:spPr>
          <p:txBody>
            <a:bodyPr/>
            <a:lstStyle/>
            <a:p>
              <a:endParaRPr lang="en-US" sz="2533">
                <a:ln>
                  <a:solidFill>
                    <a:schemeClr val="bg1">
                      <a:lumMod val="50000"/>
                    </a:schemeClr>
                  </a:solidFill>
                </a:ln>
                <a:latin typeface="HeliosC" panose="00000500000000000000" pitchFamily="50" charset="0"/>
              </a:endParaRPr>
            </a:p>
          </p:txBody>
        </p:sp>
        <p:sp>
          <p:nvSpPr>
            <p:cNvPr id="42" name="Freeform 1189"/>
            <p:cNvSpPr>
              <a:spLocks/>
            </p:cNvSpPr>
            <p:nvPr/>
          </p:nvSpPr>
          <p:spPr bwMode="auto">
            <a:xfrm>
              <a:off x="2248" y="2073"/>
              <a:ext cx="27" cy="51"/>
            </a:xfrm>
            <a:custGeom>
              <a:avLst/>
              <a:gdLst>
                <a:gd name="T0" fmla="*/ 15 w 91"/>
                <a:gd name="T1" fmla="*/ 43 h 172"/>
                <a:gd name="T2" fmla="*/ 19 w 91"/>
                <a:gd name="T3" fmla="*/ 45 h 172"/>
                <a:gd name="T4" fmla="*/ 22 w 91"/>
                <a:gd name="T5" fmla="*/ 44 h 172"/>
                <a:gd name="T6" fmla="*/ 23 w 91"/>
                <a:gd name="T7" fmla="*/ 42 h 172"/>
                <a:gd name="T8" fmla="*/ 23 w 91"/>
                <a:gd name="T9" fmla="*/ 41 h 172"/>
                <a:gd name="T10" fmla="*/ 23 w 91"/>
                <a:gd name="T11" fmla="*/ 41 h 172"/>
                <a:gd name="T12" fmla="*/ 25 w 91"/>
                <a:gd name="T13" fmla="*/ 41 h 172"/>
                <a:gd name="T14" fmla="*/ 26 w 91"/>
                <a:gd name="T15" fmla="*/ 42 h 172"/>
                <a:gd name="T16" fmla="*/ 27 w 91"/>
                <a:gd name="T17" fmla="*/ 43 h 172"/>
                <a:gd name="T18" fmla="*/ 27 w 91"/>
                <a:gd name="T19" fmla="*/ 46 h 172"/>
                <a:gd name="T20" fmla="*/ 26 w 91"/>
                <a:gd name="T21" fmla="*/ 49 h 172"/>
                <a:gd name="T22" fmla="*/ 23 w 91"/>
                <a:gd name="T23" fmla="*/ 51 h 172"/>
                <a:gd name="T24" fmla="*/ 20 w 91"/>
                <a:gd name="T25" fmla="*/ 51 h 172"/>
                <a:gd name="T26" fmla="*/ 16 w 91"/>
                <a:gd name="T27" fmla="*/ 50 h 172"/>
                <a:gd name="T28" fmla="*/ 13 w 91"/>
                <a:gd name="T29" fmla="*/ 49 h 172"/>
                <a:gd name="T30" fmla="*/ 12 w 91"/>
                <a:gd name="T31" fmla="*/ 48 h 172"/>
                <a:gd name="T32" fmla="*/ 11 w 91"/>
                <a:gd name="T33" fmla="*/ 47 h 172"/>
                <a:gd name="T34" fmla="*/ 3 w 91"/>
                <a:gd name="T35" fmla="*/ 37 h 172"/>
                <a:gd name="T36" fmla="*/ 0 w 91"/>
                <a:gd name="T37" fmla="*/ 26 h 172"/>
                <a:gd name="T38" fmla="*/ 1 w 91"/>
                <a:gd name="T39" fmla="*/ 17 h 172"/>
                <a:gd name="T40" fmla="*/ 4 w 91"/>
                <a:gd name="T41" fmla="*/ 8 h 172"/>
                <a:gd name="T42" fmla="*/ 9 w 91"/>
                <a:gd name="T43" fmla="*/ 3 h 172"/>
                <a:gd name="T44" fmla="*/ 15 w 91"/>
                <a:gd name="T45" fmla="*/ 0 h 172"/>
                <a:gd name="T46" fmla="*/ 21 w 91"/>
                <a:gd name="T47" fmla="*/ 1 h 172"/>
                <a:gd name="T48" fmla="*/ 27 w 91"/>
                <a:gd name="T49" fmla="*/ 7 h 172"/>
                <a:gd name="T50" fmla="*/ 27 w 91"/>
                <a:gd name="T51" fmla="*/ 8 h 172"/>
                <a:gd name="T52" fmla="*/ 26 w 91"/>
                <a:gd name="T53" fmla="*/ 9 h 172"/>
                <a:gd name="T54" fmla="*/ 26 w 91"/>
                <a:gd name="T55" fmla="*/ 9 h 172"/>
                <a:gd name="T56" fmla="*/ 26 w 91"/>
                <a:gd name="T57" fmla="*/ 9 h 172"/>
                <a:gd name="T58" fmla="*/ 24 w 91"/>
                <a:gd name="T59" fmla="*/ 10 h 172"/>
                <a:gd name="T60" fmla="*/ 23 w 91"/>
                <a:gd name="T61" fmla="*/ 10 h 172"/>
                <a:gd name="T62" fmla="*/ 23 w 91"/>
                <a:gd name="T63" fmla="*/ 9 h 172"/>
                <a:gd name="T64" fmla="*/ 23 w 91"/>
                <a:gd name="T65" fmla="*/ 9 h 172"/>
                <a:gd name="T66" fmla="*/ 20 w 91"/>
                <a:gd name="T67" fmla="*/ 8 h 172"/>
                <a:gd name="T68" fmla="*/ 18 w 91"/>
                <a:gd name="T69" fmla="*/ 7 h 172"/>
                <a:gd name="T70" fmla="*/ 16 w 91"/>
                <a:gd name="T71" fmla="*/ 7 h 172"/>
                <a:gd name="T72" fmla="*/ 15 w 91"/>
                <a:gd name="T73" fmla="*/ 8 h 172"/>
                <a:gd name="T74" fmla="*/ 14 w 91"/>
                <a:gd name="T75" fmla="*/ 8 h 172"/>
                <a:gd name="T76" fmla="*/ 13 w 91"/>
                <a:gd name="T77" fmla="*/ 9 h 172"/>
                <a:gd name="T78" fmla="*/ 13 w 91"/>
                <a:gd name="T79" fmla="*/ 10 h 172"/>
                <a:gd name="T80" fmla="*/ 12 w 91"/>
                <a:gd name="T81" fmla="*/ 10 h 172"/>
                <a:gd name="T82" fmla="*/ 9 w 91"/>
                <a:gd name="T83" fmla="*/ 16 h 172"/>
                <a:gd name="T84" fmla="*/ 8 w 91"/>
                <a:gd name="T85" fmla="*/ 21 h 172"/>
                <a:gd name="T86" fmla="*/ 7 w 91"/>
                <a:gd name="T87" fmla="*/ 25 h 172"/>
                <a:gd name="T88" fmla="*/ 8 w 91"/>
                <a:gd name="T89" fmla="*/ 27 h 172"/>
                <a:gd name="T90" fmla="*/ 8 w 91"/>
                <a:gd name="T91" fmla="*/ 29 h 172"/>
                <a:gd name="T92" fmla="*/ 9 w 91"/>
                <a:gd name="T93" fmla="*/ 32 h 172"/>
                <a:gd name="T94" fmla="*/ 9 w 91"/>
                <a:gd name="T95" fmla="*/ 34 h 172"/>
                <a:gd name="T96" fmla="*/ 11 w 91"/>
                <a:gd name="T97" fmla="*/ 37 h 172"/>
                <a:gd name="T98" fmla="*/ 12 w 91"/>
                <a:gd name="T99" fmla="*/ 39 h 172"/>
                <a:gd name="T100" fmla="*/ 13 w 91"/>
                <a:gd name="T101" fmla="*/ 40 h 172"/>
                <a:gd name="T102" fmla="*/ 14 w 91"/>
                <a:gd name="T103" fmla="*/ 42 h 172"/>
                <a:gd name="T104" fmla="*/ 15 w 91"/>
                <a:gd name="T105" fmla="*/ 43 h 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172"/>
                <a:gd name="T161" fmla="*/ 91 w 91"/>
                <a:gd name="T162" fmla="*/ 172 h 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172">
                  <a:moveTo>
                    <a:pt x="51" y="145"/>
                  </a:moveTo>
                  <a:lnTo>
                    <a:pt x="64" y="153"/>
                  </a:lnTo>
                  <a:lnTo>
                    <a:pt x="74" y="150"/>
                  </a:lnTo>
                  <a:lnTo>
                    <a:pt x="77" y="143"/>
                  </a:lnTo>
                  <a:lnTo>
                    <a:pt x="78" y="138"/>
                  </a:lnTo>
                  <a:lnTo>
                    <a:pt x="79" y="137"/>
                  </a:lnTo>
                  <a:lnTo>
                    <a:pt x="83" y="138"/>
                  </a:lnTo>
                  <a:lnTo>
                    <a:pt x="86" y="141"/>
                  </a:lnTo>
                  <a:lnTo>
                    <a:pt x="90" y="146"/>
                  </a:lnTo>
                  <a:lnTo>
                    <a:pt x="91" y="155"/>
                  </a:lnTo>
                  <a:lnTo>
                    <a:pt x="87" y="164"/>
                  </a:lnTo>
                  <a:lnTo>
                    <a:pt x="78" y="171"/>
                  </a:lnTo>
                  <a:lnTo>
                    <a:pt x="66" y="172"/>
                  </a:lnTo>
                  <a:lnTo>
                    <a:pt x="53" y="169"/>
                  </a:lnTo>
                  <a:lnTo>
                    <a:pt x="44" y="164"/>
                  </a:lnTo>
                  <a:lnTo>
                    <a:pt x="39" y="161"/>
                  </a:lnTo>
                  <a:lnTo>
                    <a:pt x="37" y="160"/>
                  </a:lnTo>
                  <a:lnTo>
                    <a:pt x="10" y="124"/>
                  </a:lnTo>
                  <a:lnTo>
                    <a:pt x="0" y="88"/>
                  </a:lnTo>
                  <a:lnTo>
                    <a:pt x="2" y="56"/>
                  </a:lnTo>
                  <a:lnTo>
                    <a:pt x="14" y="28"/>
                  </a:lnTo>
                  <a:lnTo>
                    <a:pt x="31" y="9"/>
                  </a:lnTo>
                  <a:lnTo>
                    <a:pt x="52" y="0"/>
                  </a:lnTo>
                  <a:lnTo>
                    <a:pt x="72" y="4"/>
                  </a:lnTo>
                  <a:lnTo>
                    <a:pt x="90" y="25"/>
                  </a:lnTo>
                  <a:lnTo>
                    <a:pt x="90" y="27"/>
                  </a:lnTo>
                  <a:lnTo>
                    <a:pt x="89" y="29"/>
                  </a:lnTo>
                  <a:lnTo>
                    <a:pt x="87" y="31"/>
                  </a:lnTo>
                  <a:lnTo>
                    <a:pt x="87" y="32"/>
                  </a:lnTo>
                  <a:lnTo>
                    <a:pt x="82" y="33"/>
                  </a:lnTo>
                  <a:lnTo>
                    <a:pt x="78" y="33"/>
                  </a:lnTo>
                  <a:lnTo>
                    <a:pt x="76" y="32"/>
                  </a:lnTo>
                  <a:lnTo>
                    <a:pt x="68" y="27"/>
                  </a:lnTo>
                  <a:lnTo>
                    <a:pt x="61" y="25"/>
                  </a:lnTo>
                  <a:lnTo>
                    <a:pt x="55" y="25"/>
                  </a:lnTo>
                  <a:lnTo>
                    <a:pt x="51" y="26"/>
                  </a:lnTo>
                  <a:lnTo>
                    <a:pt x="46" y="28"/>
                  </a:lnTo>
                  <a:lnTo>
                    <a:pt x="44" y="32"/>
                  </a:lnTo>
                  <a:lnTo>
                    <a:pt x="43" y="33"/>
                  </a:lnTo>
                  <a:lnTo>
                    <a:pt x="41" y="34"/>
                  </a:lnTo>
                  <a:lnTo>
                    <a:pt x="31" y="53"/>
                  </a:lnTo>
                  <a:lnTo>
                    <a:pt x="26" y="70"/>
                  </a:lnTo>
                  <a:lnTo>
                    <a:pt x="25" y="84"/>
                  </a:lnTo>
                  <a:lnTo>
                    <a:pt x="26" y="91"/>
                  </a:lnTo>
                  <a:lnTo>
                    <a:pt x="28" y="99"/>
                  </a:lnTo>
                  <a:lnTo>
                    <a:pt x="30" y="108"/>
                  </a:lnTo>
                  <a:lnTo>
                    <a:pt x="32" y="116"/>
                  </a:lnTo>
                  <a:lnTo>
                    <a:pt x="37" y="125"/>
                  </a:lnTo>
                  <a:lnTo>
                    <a:pt x="39" y="130"/>
                  </a:lnTo>
                  <a:lnTo>
                    <a:pt x="43" y="135"/>
                  </a:lnTo>
                  <a:lnTo>
                    <a:pt x="46" y="140"/>
                  </a:lnTo>
                  <a:lnTo>
                    <a:pt x="51" y="145"/>
                  </a:lnTo>
                  <a:close/>
                </a:path>
              </a:pathLst>
            </a:custGeom>
            <a:grpFill/>
            <a:ln w="3175">
              <a:solidFill>
                <a:schemeClr val="bg1">
                  <a:lumMod val="50000"/>
                </a:schemeClr>
              </a:solidFill>
              <a:round/>
              <a:headEnd/>
              <a:tailEnd/>
            </a:ln>
          </p:spPr>
          <p:txBody>
            <a:bodyPr/>
            <a:lstStyle/>
            <a:p>
              <a:endParaRPr lang="en-US" sz="2533">
                <a:ln>
                  <a:solidFill>
                    <a:schemeClr val="bg1">
                      <a:lumMod val="50000"/>
                    </a:schemeClr>
                  </a:solidFill>
                </a:ln>
                <a:latin typeface="HeliosC" panose="00000500000000000000" pitchFamily="50" charset="0"/>
              </a:endParaRPr>
            </a:p>
          </p:txBody>
        </p:sp>
        <p:sp>
          <p:nvSpPr>
            <p:cNvPr id="43" name="Freeform 1190"/>
            <p:cNvSpPr>
              <a:spLocks/>
            </p:cNvSpPr>
            <p:nvPr/>
          </p:nvSpPr>
          <p:spPr bwMode="auto">
            <a:xfrm>
              <a:off x="2289" y="2073"/>
              <a:ext cx="27" cy="51"/>
            </a:xfrm>
            <a:custGeom>
              <a:avLst/>
              <a:gdLst>
                <a:gd name="T0" fmla="*/ 15 w 91"/>
                <a:gd name="T1" fmla="*/ 43 h 172"/>
                <a:gd name="T2" fmla="*/ 19 w 91"/>
                <a:gd name="T3" fmla="*/ 45 h 172"/>
                <a:gd name="T4" fmla="*/ 22 w 91"/>
                <a:gd name="T5" fmla="*/ 44 h 172"/>
                <a:gd name="T6" fmla="*/ 23 w 91"/>
                <a:gd name="T7" fmla="*/ 42 h 172"/>
                <a:gd name="T8" fmla="*/ 23 w 91"/>
                <a:gd name="T9" fmla="*/ 41 h 172"/>
                <a:gd name="T10" fmla="*/ 23 w 91"/>
                <a:gd name="T11" fmla="*/ 41 h 172"/>
                <a:gd name="T12" fmla="*/ 25 w 91"/>
                <a:gd name="T13" fmla="*/ 41 h 172"/>
                <a:gd name="T14" fmla="*/ 26 w 91"/>
                <a:gd name="T15" fmla="*/ 42 h 172"/>
                <a:gd name="T16" fmla="*/ 27 w 91"/>
                <a:gd name="T17" fmla="*/ 43 h 172"/>
                <a:gd name="T18" fmla="*/ 27 w 91"/>
                <a:gd name="T19" fmla="*/ 46 h 172"/>
                <a:gd name="T20" fmla="*/ 26 w 91"/>
                <a:gd name="T21" fmla="*/ 49 h 172"/>
                <a:gd name="T22" fmla="*/ 23 w 91"/>
                <a:gd name="T23" fmla="*/ 51 h 172"/>
                <a:gd name="T24" fmla="*/ 20 w 91"/>
                <a:gd name="T25" fmla="*/ 51 h 172"/>
                <a:gd name="T26" fmla="*/ 16 w 91"/>
                <a:gd name="T27" fmla="*/ 50 h 172"/>
                <a:gd name="T28" fmla="*/ 13 w 91"/>
                <a:gd name="T29" fmla="*/ 49 h 172"/>
                <a:gd name="T30" fmla="*/ 12 w 91"/>
                <a:gd name="T31" fmla="*/ 48 h 172"/>
                <a:gd name="T32" fmla="*/ 11 w 91"/>
                <a:gd name="T33" fmla="*/ 47 h 172"/>
                <a:gd name="T34" fmla="*/ 3 w 91"/>
                <a:gd name="T35" fmla="*/ 37 h 172"/>
                <a:gd name="T36" fmla="*/ 0 w 91"/>
                <a:gd name="T37" fmla="*/ 26 h 172"/>
                <a:gd name="T38" fmla="*/ 1 w 91"/>
                <a:gd name="T39" fmla="*/ 17 h 172"/>
                <a:gd name="T40" fmla="*/ 4 w 91"/>
                <a:gd name="T41" fmla="*/ 8 h 172"/>
                <a:gd name="T42" fmla="*/ 9 w 91"/>
                <a:gd name="T43" fmla="*/ 3 h 172"/>
                <a:gd name="T44" fmla="*/ 15 w 91"/>
                <a:gd name="T45" fmla="*/ 0 h 172"/>
                <a:gd name="T46" fmla="*/ 21 w 91"/>
                <a:gd name="T47" fmla="*/ 1 h 172"/>
                <a:gd name="T48" fmla="*/ 27 w 91"/>
                <a:gd name="T49" fmla="*/ 7 h 172"/>
                <a:gd name="T50" fmla="*/ 27 w 91"/>
                <a:gd name="T51" fmla="*/ 8 h 172"/>
                <a:gd name="T52" fmla="*/ 26 w 91"/>
                <a:gd name="T53" fmla="*/ 9 h 172"/>
                <a:gd name="T54" fmla="*/ 26 w 91"/>
                <a:gd name="T55" fmla="*/ 9 h 172"/>
                <a:gd name="T56" fmla="*/ 26 w 91"/>
                <a:gd name="T57" fmla="*/ 9 h 172"/>
                <a:gd name="T58" fmla="*/ 24 w 91"/>
                <a:gd name="T59" fmla="*/ 10 h 172"/>
                <a:gd name="T60" fmla="*/ 23 w 91"/>
                <a:gd name="T61" fmla="*/ 10 h 172"/>
                <a:gd name="T62" fmla="*/ 23 w 91"/>
                <a:gd name="T63" fmla="*/ 9 h 172"/>
                <a:gd name="T64" fmla="*/ 23 w 91"/>
                <a:gd name="T65" fmla="*/ 9 h 172"/>
                <a:gd name="T66" fmla="*/ 20 w 91"/>
                <a:gd name="T67" fmla="*/ 8 h 172"/>
                <a:gd name="T68" fmla="*/ 18 w 91"/>
                <a:gd name="T69" fmla="*/ 7 h 172"/>
                <a:gd name="T70" fmla="*/ 16 w 91"/>
                <a:gd name="T71" fmla="*/ 7 h 172"/>
                <a:gd name="T72" fmla="*/ 15 w 91"/>
                <a:gd name="T73" fmla="*/ 8 h 172"/>
                <a:gd name="T74" fmla="*/ 14 w 91"/>
                <a:gd name="T75" fmla="*/ 8 h 172"/>
                <a:gd name="T76" fmla="*/ 13 w 91"/>
                <a:gd name="T77" fmla="*/ 9 h 172"/>
                <a:gd name="T78" fmla="*/ 13 w 91"/>
                <a:gd name="T79" fmla="*/ 10 h 172"/>
                <a:gd name="T80" fmla="*/ 12 w 91"/>
                <a:gd name="T81" fmla="*/ 10 h 172"/>
                <a:gd name="T82" fmla="*/ 9 w 91"/>
                <a:gd name="T83" fmla="*/ 16 h 172"/>
                <a:gd name="T84" fmla="*/ 8 w 91"/>
                <a:gd name="T85" fmla="*/ 21 h 172"/>
                <a:gd name="T86" fmla="*/ 7 w 91"/>
                <a:gd name="T87" fmla="*/ 25 h 172"/>
                <a:gd name="T88" fmla="*/ 8 w 91"/>
                <a:gd name="T89" fmla="*/ 27 h 172"/>
                <a:gd name="T90" fmla="*/ 8 w 91"/>
                <a:gd name="T91" fmla="*/ 29 h 172"/>
                <a:gd name="T92" fmla="*/ 9 w 91"/>
                <a:gd name="T93" fmla="*/ 32 h 172"/>
                <a:gd name="T94" fmla="*/ 9 w 91"/>
                <a:gd name="T95" fmla="*/ 34 h 172"/>
                <a:gd name="T96" fmla="*/ 11 w 91"/>
                <a:gd name="T97" fmla="*/ 37 h 172"/>
                <a:gd name="T98" fmla="*/ 12 w 91"/>
                <a:gd name="T99" fmla="*/ 39 h 172"/>
                <a:gd name="T100" fmla="*/ 13 w 91"/>
                <a:gd name="T101" fmla="*/ 40 h 172"/>
                <a:gd name="T102" fmla="*/ 14 w 91"/>
                <a:gd name="T103" fmla="*/ 42 h 172"/>
                <a:gd name="T104" fmla="*/ 15 w 91"/>
                <a:gd name="T105" fmla="*/ 43 h 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172"/>
                <a:gd name="T161" fmla="*/ 91 w 91"/>
                <a:gd name="T162" fmla="*/ 172 h 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172">
                  <a:moveTo>
                    <a:pt x="51" y="145"/>
                  </a:moveTo>
                  <a:lnTo>
                    <a:pt x="64" y="153"/>
                  </a:lnTo>
                  <a:lnTo>
                    <a:pt x="74" y="150"/>
                  </a:lnTo>
                  <a:lnTo>
                    <a:pt x="77" y="143"/>
                  </a:lnTo>
                  <a:lnTo>
                    <a:pt x="78" y="138"/>
                  </a:lnTo>
                  <a:lnTo>
                    <a:pt x="79" y="137"/>
                  </a:lnTo>
                  <a:lnTo>
                    <a:pt x="83" y="138"/>
                  </a:lnTo>
                  <a:lnTo>
                    <a:pt x="86" y="141"/>
                  </a:lnTo>
                  <a:lnTo>
                    <a:pt x="90" y="146"/>
                  </a:lnTo>
                  <a:lnTo>
                    <a:pt x="91" y="155"/>
                  </a:lnTo>
                  <a:lnTo>
                    <a:pt x="87" y="164"/>
                  </a:lnTo>
                  <a:lnTo>
                    <a:pt x="78" y="171"/>
                  </a:lnTo>
                  <a:lnTo>
                    <a:pt x="66" y="172"/>
                  </a:lnTo>
                  <a:lnTo>
                    <a:pt x="53" y="169"/>
                  </a:lnTo>
                  <a:lnTo>
                    <a:pt x="44" y="164"/>
                  </a:lnTo>
                  <a:lnTo>
                    <a:pt x="39" y="161"/>
                  </a:lnTo>
                  <a:lnTo>
                    <a:pt x="37" y="160"/>
                  </a:lnTo>
                  <a:lnTo>
                    <a:pt x="10" y="124"/>
                  </a:lnTo>
                  <a:lnTo>
                    <a:pt x="0" y="88"/>
                  </a:lnTo>
                  <a:lnTo>
                    <a:pt x="2" y="56"/>
                  </a:lnTo>
                  <a:lnTo>
                    <a:pt x="14" y="28"/>
                  </a:lnTo>
                  <a:lnTo>
                    <a:pt x="31" y="9"/>
                  </a:lnTo>
                  <a:lnTo>
                    <a:pt x="52" y="0"/>
                  </a:lnTo>
                  <a:lnTo>
                    <a:pt x="72" y="4"/>
                  </a:lnTo>
                  <a:lnTo>
                    <a:pt x="90" y="25"/>
                  </a:lnTo>
                  <a:lnTo>
                    <a:pt x="90" y="27"/>
                  </a:lnTo>
                  <a:lnTo>
                    <a:pt x="89" y="29"/>
                  </a:lnTo>
                  <a:lnTo>
                    <a:pt x="87" y="31"/>
                  </a:lnTo>
                  <a:lnTo>
                    <a:pt x="87" y="32"/>
                  </a:lnTo>
                  <a:lnTo>
                    <a:pt x="82" y="33"/>
                  </a:lnTo>
                  <a:lnTo>
                    <a:pt x="78" y="33"/>
                  </a:lnTo>
                  <a:lnTo>
                    <a:pt x="76" y="32"/>
                  </a:lnTo>
                  <a:lnTo>
                    <a:pt x="68" y="27"/>
                  </a:lnTo>
                  <a:lnTo>
                    <a:pt x="61" y="25"/>
                  </a:lnTo>
                  <a:lnTo>
                    <a:pt x="55" y="25"/>
                  </a:lnTo>
                  <a:lnTo>
                    <a:pt x="51" y="26"/>
                  </a:lnTo>
                  <a:lnTo>
                    <a:pt x="46" y="28"/>
                  </a:lnTo>
                  <a:lnTo>
                    <a:pt x="44" y="32"/>
                  </a:lnTo>
                  <a:lnTo>
                    <a:pt x="43" y="33"/>
                  </a:lnTo>
                  <a:lnTo>
                    <a:pt x="41" y="34"/>
                  </a:lnTo>
                  <a:lnTo>
                    <a:pt x="31" y="53"/>
                  </a:lnTo>
                  <a:lnTo>
                    <a:pt x="26" y="70"/>
                  </a:lnTo>
                  <a:lnTo>
                    <a:pt x="25" y="84"/>
                  </a:lnTo>
                  <a:lnTo>
                    <a:pt x="26" y="91"/>
                  </a:lnTo>
                  <a:lnTo>
                    <a:pt x="28" y="99"/>
                  </a:lnTo>
                  <a:lnTo>
                    <a:pt x="30" y="108"/>
                  </a:lnTo>
                  <a:lnTo>
                    <a:pt x="32" y="116"/>
                  </a:lnTo>
                  <a:lnTo>
                    <a:pt x="37" y="125"/>
                  </a:lnTo>
                  <a:lnTo>
                    <a:pt x="39" y="130"/>
                  </a:lnTo>
                  <a:lnTo>
                    <a:pt x="43" y="135"/>
                  </a:lnTo>
                  <a:lnTo>
                    <a:pt x="46" y="140"/>
                  </a:lnTo>
                  <a:lnTo>
                    <a:pt x="51" y="145"/>
                  </a:lnTo>
                  <a:close/>
                </a:path>
              </a:pathLst>
            </a:custGeom>
            <a:grpFill/>
            <a:ln w="3175">
              <a:solidFill>
                <a:schemeClr val="bg1">
                  <a:lumMod val="50000"/>
                </a:schemeClr>
              </a:solidFill>
              <a:round/>
              <a:headEnd/>
              <a:tailEnd/>
            </a:ln>
          </p:spPr>
          <p:txBody>
            <a:bodyPr/>
            <a:lstStyle/>
            <a:p>
              <a:endParaRPr lang="en-US" sz="2533">
                <a:ln>
                  <a:solidFill>
                    <a:schemeClr val="bg1">
                      <a:lumMod val="50000"/>
                    </a:schemeClr>
                  </a:solidFill>
                </a:ln>
                <a:latin typeface="HeliosC" panose="00000500000000000000" pitchFamily="50" charset="0"/>
              </a:endParaRPr>
            </a:p>
          </p:txBody>
        </p:sp>
        <p:sp>
          <p:nvSpPr>
            <p:cNvPr id="44" name="Freeform 1191"/>
            <p:cNvSpPr>
              <a:spLocks/>
            </p:cNvSpPr>
            <p:nvPr/>
          </p:nvSpPr>
          <p:spPr bwMode="auto">
            <a:xfrm>
              <a:off x="2330" y="2073"/>
              <a:ext cx="27" cy="51"/>
            </a:xfrm>
            <a:custGeom>
              <a:avLst/>
              <a:gdLst>
                <a:gd name="T0" fmla="*/ 15 w 91"/>
                <a:gd name="T1" fmla="*/ 43 h 172"/>
                <a:gd name="T2" fmla="*/ 19 w 91"/>
                <a:gd name="T3" fmla="*/ 45 h 172"/>
                <a:gd name="T4" fmla="*/ 22 w 91"/>
                <a:gd name="T5" fmla="*/ 44 h 172"/>
                <a:gd name="T6" fmla="*/ 23 w 91"/>
                <a:gd name="T7" fmla="*/ 42 h 172"/>
                <a:gd name="T8" fmla="*/ 23 w 91"/>
                <a:gd name="T9" fmla="*/ 41 h 172"/>
                <a:gd name="T10" fmla="*/ 23 w 91"/>
                <a:gd name="T11" fmla="*/ 41 h 172"/>
                <a:gd name="T12" fmla="*/ 25 w 91"/>
                <a:gd name="T13" fmla="*/ 41 h 172"/>
                <a:gd name="T14" fmla="*/ 26 w 91"/>
                <a:gd name="T15" fmla="*/ 42 h 172"/>
                <a:gd name="T16" fmla="*/ 27 w 91"/>
                <a:gd name="T17" fmla="*/ 43 h 172"/>
                <a:gd name="T18" fmla="*/ 27 w 91"/>
                <a:gd name="T19" fmla="*/ 46 h 172"/>
                <a:gd name="T20" fmla="*/ 26 w 91"/>
                <a:gd name="T21" fmla="*/ 49 h 172"/>
                <a:gd name="T22" fmla="*/ 23 w 91"/>
                <a:gd name="T23" fmla="*/ 51 h 172"/>
                <a:gd name="T24" fmla="*/ 20 w 91"/>
                <a:gd name="T25" fmla="*/ 51 h 172"/>
                <a:gd name="T26" fmla="*/ 16 w 91"/>
                <a:gd name="T27" fmla="*/ 50 h 172"/>
                <a:gd name="T28" fmla="*/ 13 w 91"/>
                <a:gd name="T29" fmla="*/ 49 h 172"/>
                <a:gd name="T30" fmla="*/ 12 w 91"/>
                <a:gd name="T31" fmla="*/ 48 h 172"/>
                <a:gd name="T32" fmla="*/ 11 w 91"/>
                <a:gd name="T33" fmla="*/ 47 h 172"/>
                <a:gd name="T34" fmla="*/ 3 w 91"/>
                <a:gd name="T35" fmla="*/ 37 h 172"/>
                <a:gd name="T36" fmla="*/ 0 w 91"/>
                <a:gd name="T37" fmla="*/ 26 h 172"/>
                <a:gd name="T38" fmla="*/ 1 w 91"/>
                <a:gd name="T39" fmla="*/ 17 h 172"/>
                <a:gd name="T40" fmla="*/ 4 w 91"/>
                <a:gd name="T41" fmla="*/ 8 h 172"/>
                <a:gd name="T42" fmla="*/ 9 w 91"/>
                <a:gd name="T43" fmla="*/ 3 h 172"/>
                <a:gd name="T44" fmla="*/ 15 w 91"/>
                <a:gd name="T45" fmla="*/ 0 h 172"/>
                <a:gd name="T46" fmla="*/ 21 w 91"/>
                <a:gd name="T47" fmla="*/ 1 h 172"/>
                <a:gd name="T48" fmla="*/ 27 w 91"/>
                <a:gd name="T49" fmla="*/ 7 h 172"/>
                <a:gd name="T50" fmla="*/ 27 w 91"/>
                <a:gd name="T51" fmla="*/ 8 h 172"/>
                <a:gd name="T52" fmla="*/ 26 w 91"/>
                <a:gd name="T53" fmla="*/ 9 h 172"/>
                <a:gd name="T54" fmla="*/ 26 w 91"/>
                <a:gd name="T55" fmla="*/ 9 h 172"/>
                <a:gd name="T56" fmla="*/ 26 w 91"/>
                <a:gd name="T57" fmla="*/ 9 h 172"/>
                <a:gd name="T58" fmla="*/ 24 w 91"/>
                <a:gd name="T59" fmla="*/ 10 h 172"/>
                <a:gd name="T60" fmla="*/ 23 w 91"/>
                <a:gd name="T61" fmla="*/ 10 h 172"/>
                <a:gd name="T62" fmla="*/ 23 w 91"/>
                <a:gd name="T63" fmla="*/ 9 h 172"/>
                <a:gd name="T64" fmla="*/ 23 w 91"/>
                <a:gd name="T65" fmla="*/ 9 h 172"/>
                <a:gd name="T66" fmla="*/ 20 w 91"/>
                <a:gd name="T67" fmla="*/ 8 h 172"/>
                <a:gd name="T68" fmla="*/ 18 w 91"/>
                <a:gd name="T69" fmla="*/ 7 h 172"/>
                <a:gd name="T70" fmla="*/ 16 w 91"/>
                <a:gd name="T71" fmla="*/ 7 h 172"/>
                <a:gd name="T72" fmla="*/ 15 w 91"/>
                <a:gd name="T73" fmla="*/ 8 h 172"/>
                <a:gd name="T74" fmla="*/ 14 w 91"/>
                <a:gd name="T75" fmla="*/ 8 h 172"/>
                <a:gd name="T76" fmla="*/ 13 w 91"/>
                <a:gd name="T77" fmla="*/ 9 h 172"/>
                <a:gd name="T78" fmla="*/ 13 w 91"/>
                <a:gd name="T79" fmla="*/ 10 h 172"/>
                <a:gd name="T80" fmla="*/ 12 w 91"/>
                <a:gd name="T81" fmla="*/ 10 h 172"/>
                <a:gd name="T82" fmla="*/ 9 w 91"/>
                <a:gd name="T83" fmla="*/ 16 h 172"/>
                <a:gd name="T84" fmla="*/ 8 w 91"/>
                <a:gd name="T85" fmla="*/ 21 h 172"/>
                <a:gd name="T86" fmla="*/ 7 w 91"/>
                <a:gd name="T87" fmla="*/ 25 h 172"/>
                <a:gd name="T88" fmla="*/ 8 w 91"/>
                <a:gd name="T89" fmla="*/ 27 h 172"/>
                <a:gd name="T90" fmla="*/ 8 w 91"/>
                <a:gd name="T91" fmla="*/ 29 h 172"/>
                <a:gd name="T92" fmla="*/ 9 w 91"/>
                <a:gd name="T93" fmla="*/ 32 h 172"/>
                <a:gd name="T94" fmla="*/ 9 w 91"/>
                <a:gd name="T95" fmla="*/ 34 h 172"/>
                <a:gd name="T96" fmla="*/ 11 w 91"/>
                <a:gd name="T97" fmla="*/ 37 h 172"/>
                <a:gd name="T98" fmla="*/ 12 w 91"/>
                <a:gd name="T99" fmla="*/ 39 h 172"/>
                <a:gd name="T100" fmla="*/ 13 w 91"/>
                <a:gd name="T101" fmla="*/ 40 h 172"/>
                <a:gd name="T102" fmla="*/ 14 w 91"/>
                <a:gd name="T103" fmla="*/ 42 h 172"/>
                <a:gd name="T104" fmla="*/ 15 w 91"/>
                <a:gd name="T105" fmla="*/ 43 h 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172"/>
                <a:gd name="T161" fmla="*/ 91 w 91"/>
                <a:gd name="T162" fmla="*/ 172 h 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172">
                  <a:moveTo>
                    <a:pt x="51" y="145"/>
                  </a:moveTo>
                  <a:lnTo>
                    <a:pt x="64" y="153"/>
                  </a:lnTo>
                  <a:lnTo>
                    <a:pt x="74" y="150"/>
                  </a:lnTo>
                  <a:lnTo>
                    <a:pt x="77" y="143"/>
                  </a:lnTo>
                  <a:lnTo>
                    <a:pt x="78" y="138"/>
                  </a:lnTo>
                  <a:lnTo>
                    <a:pt x="79" y="137"/>
                  </a:lnTo>
                  <a:lnTo>
                    <a:pt x="83" y="138"/>
                  </a:lnTo>
                  <a:lnTo>
                    <a:pt x="86" y="141"/>
                  </a:lnTo>
                  <a:lnTo>
                    <a:pt x="90" y="146"/>
                  </a:lnTo>
                  <a:lnTo>
                    <a:pt x="91" y="155"/>
                  </a:lnTo>
                  <a:lnTo>
                    <a:pt x="87" y="164"/>
                  </a:lnTo>
                  <a:lnTo>
                    <a:pt x="78" y="171"/>
                  </a:lnTo>
                  <a:lnTo>
                    <a:pt x="66" y="172"/>
                  </a:lnTo>
                  <a:lnTo>
                    <a:pt x="53" y="169"/>
                  </a:lnTo>
                  <a:lnTo>
                    <a:pt x="44" y="164"/>
                  </a:lnTo>
                  <a:lnTo>
                    <a:pt x="39" y="161"/>
                  </a:lnTo>
                  <a:lnTo>
                    <a:pt x="37" y="160"/>
                  </a:lnTo>
                  <a:lnTo>
                    <a:pt x="10" y="124"/>
                  </a:lnTo>
                  <a:lnTo>
                    <a:pt x="0" y="88"/>
                  </a:lnTo>
                  <a:lnTo>
                    <a:pt x="2" y="56"/>
                  </a:lnTo>
                  <a:lnTo>
                    <a:pt x="14" y="28"/>
                  </a:lnTo>
                  <a:lnTo>
                    <a:pt x="31" y="9"/>
                  </a:lnTo>
                  <a:lnTo>
                    <a:pt x="52" y="0"/>
                  </a:lnTo>
                  <a:lnTo>
                    <a:pt x="72" y="4"/>
                  </a:lnTo>
                  <a:lnTo>
                    <a:pt x="90" y="25"/>
                  </a:lnTo>
                  <a:lnTo>
                    <a:pt x="90" y="27"/>
                  </a:lnTo>
                  <a:lnTo>
                    <a:pt x="89" y="29"/>
                  </a:lnTo>
                  <a:lnTo>
                    <a:pt x="87" y="31"/>
                  </a:lnTo>
                  <a:lnTo>
                    <a:pt x="87" y="32"/>
                  </a:lnTo>
                  <a:lnTo>
                    <a:pt x="82" y="33"/>
                  </a:lnTo>
                  <a:lnTo>
                    <a:pt x="78" y="33"/>
                  </a:lnTo>
                  <a:lnTo>
                    <a:pt x="76" y="32"/>
                  </a:lnTo>
                  <a:lnTo>
                    <a:pt x="68" y="27"/>
                  </a:lnTo>
                  <a:lnTo>
                    <a:pt x="61" y="25"/>
                  </a:lnTo>
                  <a:lnTo>
                    <a:pt x="55" y="25"/>
                  </a:lnTo>
                  <a:lnTo>
                    <a:pt x="51" y="26"/>
                  </a:lnTo>
                  <a:lnTo>
                    <a:pt x="46" y="28"/>
                  </a:lnTo>
                  <a:lnTo>
                    <a:pt x="44" y="32"/>
                  </a:lnTo>
                  <a:lnTo>
                    <a:pt x="43" y="33"/>
                  </a:lnTo>
                  <a:lnTo>
                    <a:pt x="41" y="34"/>
                  </a:lnTo>
                  <a:lnTo>
                    <a:pt x="31" y="53"/>
                  </a:lnTo>
                  <a:lnTo>
                    <a:pt x="26" y="70"/>
                  </a:lnTo>
                  <a:lnTo>
                    <a:pt x="25" y="84"/>
                  </a:lnTo>
                  <a:lnTo>
                    <a:pt x="26" y="91"/>
                  </a:lnTo>
                  <a:lnTo>
                    <a:pt x="28" y="99"/>
                  </a:lnTo>
                  <a:lnTo>
                    <a:pt x="30" y="108"/>
                  </a:lnTo>
                  <a:lnTo>
                    <a:pt x="32" y="116"/>
                  </a:lnTo>
                  <a:lnTo>
                    <a:pt x="37" y="125"/>
                  </a:lnTo>
                  <a:lnTo>
                    <a:pt x="39" y="130"/>
                  </a:lnTo>
                  <a:lnTo>
                    <a:pt x="43" y="135"/>
                  </a:lnTo>
                  <a:lnTo>
                    <a:pt x="46" y="140"/>
                  </a:lnTo>
                  <a:lnTo>
                    <a:pt x="51" y="145"/>
                  </a:lnTo>
                  <a:close/>
                </a:path>
              </a:pathLst>
            </a:custGeom>
            <a:grpFill/>
            <a:ln w="3175">
              <a:solidFill>
                <a:schemeClr val="bg1">
                  <a:lumMod val="50000"/>
                </a:schemeClr>
              </a:solidFill>
              <a:round/>
              <a:headEnd/>
              <a:tailEnd/>
            </a:ln>
          </p:spPr>
          <p:txBody>
            <a:bodyPr/>
            <a:lstStyle/>
            <a:p>
              <a:endParaRPr lang="en-US" sz="2533">
                <a:ln>
                  <a:solidFill>
                    <a:schemeClr val="bg1">
                      <a:lumMod val="50000"/>
                    </a:schemeClr>
                  </a:solidFill>
                </a:ln>
                <a:latin typeface="HeliosC" panose="00000500000000000000" pitchFamily="50" charset="0"/>
              </a:endParaRPr>
            </a:p>
          </p:txBody>
        </p:sp>
        <p:sp>
          <p:nvSpPr>
            <p:cNvPr id="45" name="Freeform 1192"/>
            <p:cNvSpPr>
              <a:spLocks/>
            </p:cNvSpPr>
            <p:nvPr/>
          </p:nvSpPr>
          <p:spPr bwMode="auto">
            <a:xfrm>
              <a:off x="2371" y="2073"/>
              <a:ext cx="27" cy="51"/>
            </a:xfrm>
            <a:custGeom>
              <a:avLst/>
              <a:gdLst>
                <a:gd name="T0" fmla="*/ 15 w 91"/>
                <a:gd name="T1" fmla="*/ 43 h 172"/>
                <a:gd name="T2" fmla="*/ 19 w 91"/>
                <a:gd name="T3" fmla="*/ 45 h 172"/>
                <a:gd name="T4" fmla="*/ 22 w 91"/>
                <a:gd name="T5" fmla="*/ 44 h 172"/>
                <a:gd name="T6" fmla="*/ 23 w 91"/>
                <a:gd name="T7" fmla="*/ 42 h 172"/>
                <a:gd name="T8" fmla="*/ 23 w 91"/>
                <a:gd name="T9" fmla="*/ 41 h 172"/>
                <a:gd name="T10" fmla="*/ 23 w 91"/>
                <a:gd name="T11" fmla="*/ 41 h 172"/>
                <a:gd name="T12" fmla="*/ 25 w 91"/>
                <a:gd name="T13" fmla="*/ 41 h 172"/>
                <a:gd name="T14" fmla="*/ 26 w 91"/>
                <a:gd name="T15" fmla="*/ 42 h 172"/>
                <a:gd name="T16" fmla="*/ 27 w 91"/>
                <a:gd name="T17" fmla="*/ 43 h 172"/>
                <a:gd name="T18" fmla="*/ 27 w 91"/>
                <a:gd name="T19" fmla="*/ 46 h 172"/>
                <a:gd name="T20" fmla="*/ 26 w 91"/>
                <a:gd name="T21" fmla="*/ 49 h 172"/>
                <a:gd name="T22" fmla="*/ 23 w 91"/>
                <a:gd name="T23" fmla="*/ 51 h 172"/>
                <a:gd name="T24" fmla="*/ 20 w 91"/>
                <a:gd name="T25" fmla="*/ 51 h 172"/>
                <a:gd name="T26" fmla="*/ 16 w 91"/>
                <a:gd name="T27" fmla="*/ 50 h 172"/>
                <a:gd name="T28" fmla="*/ 13 w 91"/>
                <a:gd name="T29" fmla="*/ 49 h 172"/>
                <a:gd name="T30" fmla="*/ 12 w 91"/>
                <a:gd name="T31" fmla="*/ 48 h 172"/>
                <a:gd name="T32" fmla="*/ 11 w 91"/>
                <a:gd name="T33" fmla="*/ 47 h 172"/>
                <a:gd name="T34" fmla="*/ 3 w 91"/>
                <a:gd name="T35" fmla="*/ 37 h 172"/>
                <a:gd name="T36" fmla="*/ 0 w 91"/>
                <a:gd name="T37" fmla="*/ 26 h 172"/>
                <a:gd name="T38" fmla="*/ 1 w 91"/>
                <a:gd name="T39" fmla="*/ 17 h 172"/>
                <a:gd name="T40" fmla="*/ 4 w 91"/>
                <a:gd name="T41" fmla="*/ 8 h 172"/>
                <a:gd name="T42" fmla="*/ 9 w 91"/>
                <a:gd name="T43" fmla="*/ 3 h 172"/>
                <a:gd name="T44" fmla="*/ 15 w 91"/>
                <a:gd name="T45" fmla="*/ 0 h 172"/>
                <a:gd name="T46" fmla="*/ 21 w 91"/>
                <a:gd name="T47" fmla="*/ 1 h 172"/>
                <a:gd name="T48" fmla="*/ 27 w 91"/>
                <a:gd name="T49" fmla="*/ 7 h 172"/>
                <a:gd name="T50" fmla="*/ 27 w 91"/>
                <a:gd name="T51" fmla="*/ 8 h 172"/>
                <a:gd name="T52" fmla="*/ 26 w 91"/>
                <a:gd name="T53" fmla="*/ 9 h 172"/>
                <a:gd name="T54" fmla="*/ 26 w 91"/>
                <a:gd name="T55" fmla="*/ 9 h 172"/>
                <a:gd name="T56" fmla="*/ 26 w 91"/>
                <a:gd name="T57" fmla="*/ 9 h 172"/>
                <a:gd name="T58" fmla="*/ 24 w 91"/>
                <a:gd name="T59" fmla="*/ 10 h 172"/>
                <a:gd name="T60" fmla="*/ 23 w 91"/>
                <a:gd name="T61" fmla="*/ 10 h 172"/>
                <a:gd name="T62" fmla="*/ 23 w 91"/>
                <a:gd name="T63" fmla="*/ 9 h 172"/>
                <a:gd name="T64" fmla="*/ 23 w 91"/>
                <a:gd name="T65" fmla="*/ 9 h 172"/>
                <a:gd name="T66" fmla="*/ 20 w 91"/>
                <a:gd name="T67" fmla="*/ 8 h 172"/>
                <a:gd name="T68" fmla="*/ 18 w 91"/>
                <a:gd name="T69" fmla="*/ 7 h 172"/>
                <a:gd name="T70" fmla="*/ 16 w 91"/>
                <a:gd name="T71" fmla="*/ 7 h 172"/>
                <a:gd name="T72" fmla="*/ 15 w 91"/>
                <a:gd name="T73" fmla="*/ 8 h 172"/>
                <a:gd name="T74" fmla="*/ 14 w 91"/>
                <a:gd name="T75" fmla="*/ 8 h 172"/>
                <a:gd name="T76" fmla="*/ 13 w 91"/>
                <a:gd name="T77" fmla="*/ 9 h 172"/>
                <a:gd name="T78" fmla="*/ 13 w 91"/>
                <a:gd name="T79" fmla="*/ 10 h 172"/>
                <a:gd name="T80" fmla="*/ 12 w 91"/>
                <a:gd name="T81" fmla="*/ 10 h 172"/>
                <a:gd name="T82" fmla="*/ 9 w 91"/>
                <a:gd name="T83" fmla="*/ 16 h 172"/>
                <a:gd name="T84" fmla="*/ 8 w 91"/>
                <a:gd name="T85" fmla="*/ 21 h 172"/>
                <a:gd name="T86" fmla="*/ 7 w 91"/>
                <a:gd name="T87" fmla="*/ 25 h 172"/>
                <a:gd name="T88" fmla="*/ 8 w 91"/>
                <a:gd name="T89" fmla="*/ 27 h 172"/>
                <a:gd name="T90" fmla="*/ 8 w 91"/>
                <a:gd name="T91" fmla="*/ 29 h 172"/>
                <a:gd name="T92" fmla="*/ 9 w 91"/>
                <a:gd name="T93" fmla="*/ 32 h 172"/>
                <a:gd name="T94" fmla="*/ 9 w 91"/>
                <a:gd name="T95" fmla="*/ 34 h 172"/>
                <a:gd name="T96" fmla="*/ 11 w 91"/>
                <a:gd name="T97" fmla="*/ 37 h 172"/>
                <a:gd name="T98" fmla="*/ 12 w 91"/>
                <a:gd name="T99" fmla="*/ 39 h 172"/>
                <a:gd name="T100" fmla="*/ 13 w 91"/>
                <a:gd name="T101" fmla="*/ 40 h 172"/>
                <a:gd name="T102" fmla="*/ 14 w 91"/>
                <a:gd name="T103" fmla="*/ 42 h 172"/>
                <a:gd name="T104" fmla="*/ 15 w 91"/>
                <a:gd name="T105" fmla="*/ 43 h 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172"/>
                <a:gd name="T161" fmla="*/ 91 w 91"/>
                <a:gd name="T162" fmla="*/ 172 h 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172">
                  <a:moveTo>
                    <a:pt x="51" y="145"/>
                  </a:moveTo>
                  <a:lnTo>
                    <a:pt x="64" y="153"/>
                  </a:lnTo>
                  <a:lnTo>
                    <a:pt x="74" y="150"/>
                  </a:lnTo>
                  <a:lnTo>
                    <a:pt x="77" y="143"/>
                  </a:lnTo>
                  <a:lnTo>
                    <a:pt x="78" y="138"/>
                  </a:lnTo>
                  <a:lnTo>
                    <a:pt x="79" y="137"/>
                  </a:lnTo>
                  <a:lnTo>
                    <a:pt x="83" y="138"/>
                  </a:lnTo>
                  <a:lnTo>
                    <a:pt x="86" y="141"/>
                  </a:lnTo>
                  <a:lnTo>
                    <a:pt x="90" y="146"/>
                  </a:lnTo>
                  <a:lnTo>
                    <a:pt x="91" y="155"/>
                  </a:lnTo>
                  <a:lnTo>
                    <a:pt x="87" y="164"/>
                  </a:lnTo>
                  <a:lnTo>
                    <a:pt x="78" y="171"/>
                  </a:lnTo>
                  <a:lnTo>
                    <a:pt x="66" y="172"/>
                  </a:lnTo>
                  <a:lnTo>
                    <a:pt x="53" y="169"/>
                  </a:lnTo>
                  <a:lnTo>
                    <a:pt x="44" y="164"/>
                  </a:lnTo>
                  <a:lnTo>
                    <a:pt x="39" y="161"/>
                  </a:lnTo>
                  <a:lnTo>
                    <a:pt x="37" y="160"/>
                  </a:lnTo>
                  <a:lnTo>
                    <a:pt x="10" y="124"/>
                  </a:lnTo>
                  <a:lnTo>
                    <a:pt x="0" y="88"/>
                  </a:lnTo>
                  <a:lnTo>
                    <a:pt x="2" y="56"/>
                  </a:lnTo>
                  <a:lnTo>
                    <a:pt x="14" y="28"/>
                  </a:lnTo>
                  <a:lnTo>
                    <a:pt x="31" y="9"/>
                  </a:lnTo>
                  <a:lnTo>
                    <a:pt x="52" y="0"/>
                  </a:lnTo>
                  <a:lnTo>
                    <a:pt x="72" y="4"/>
                  </a:lnTo>
                  <a:lnTo>
                    <a:pt x="90" y="25"/>
                  </a:lnTo>
                  <a:lnTo>
                    <a:pt x="90" y="27"/>
                  </a:lnTo>
                  <a:lnTo>
                    <a:pt x="89" y="29"/>
                  </a:lnTo>
                  <a:lnTo>
                    <a:pt x="87" y="31"/>
                  </a:lnTo>
                  <a:lnTo>
                    <a:pt x="87" y="32"/>
                  </a:lnTo>
                  <a:lnTo>
                    <a:pt x="82" y="33"/>
                  </a:lnTo>
                  <a:lnTo>
                    <a:pt x="78" y="33"/>
                  </a:lnTo>
                  <a:lnTo>
                    <a:pt x="76" y="32"/>
                  </a:lnTo>
                  <a:lnTo>
                    <a:pt x="68" y="27"/>
                  </a:lnTo>
                  <a:lnTo>
                    <a:pt x="61" y="25"/>
                  </a:lnTo>
                  <a:lnTo>
                    <a:pt x="55" y="25"/>
                  </a:lnTo>
                  <a:lnTo>
                    <a:pt x="51" y="26"/>
                  </a:lnTo>
                  <a:lnTo>
                    <a:pt x="46" y="28"/>
                  </a:lnTo>
                  <a:lnTo>
                    <a:pt x="44" y="32"/>
                  </a:lnTo>
                  <a:lnTo>
                    <a:pt x="43" y="33"/>
                  </a:lnTo>
                  <a:lnTo>
                    <a:pt x="41" y="34"/>
                  </a:lnTo>
                  <a:lnTo>
                    <a:pt x="31" y="53"/>
                  </a:lnTo>
                  <a:lnTo>
                    <a:pt x="26" y="70"/>
                  </a:lnTo>
                  <a:lnTo>
                    <a:pt x="25" y="84"/>
                  </a:lnTo>
                  <a:lnTo>
                    <a:pt x="26" y="91"/>
                  </a:lnTo>
                  <a:lnTo>
                    <a:pt x="28" y="99"/>
                  </a:lnTo>
                  <a:lnTo>
                    <a:pt x="30" y="108"/>
                  </a:lnTo>
                  <a:lnTo>
                    <a:pt x="32" y="116"/>
                  </a:lnTo>
                  <a:lnTo>
                    <a:pt x="37" y="125"/>
                  </a:lnTo>
                  <a:lnTo>
                    <a:pt x="39" y="130"/>
                  </a:lnTo>
                  <a:lnTo>
                    <a:pt x="43" y="135"/>
                  </a:lnTo>
                  <a:lnTo>
                    <a:pt x="46" y="140"/>
                  </a:lnTo>
                  <a:lnTo>
                    <a:pt x="51" y="145"/>
                  </a:lnTo>
                  <a:close/>
                </a:path>
              </a:pathLst>
            </a:custGeom>
            <a:grpFill/>
            <a:ln w="3175">
              <a:solidFill>
                <a:schemeClr val="bg1">
                  <a:lumMod val="50000"/>
                </a:schemeClr>
              </a:solidFill>
              <a:round/>
              <a:headEnd/>
              <a:tailEnd/>
            </a:ln>
          </p:spPr>
          <p:txBody>
            <a:bodyPr/>
            <a:lstStyle/>
            <a:p>
              <a:endParaRPr lang="en-US" sz="2533">
                <a:ln>
                  <a:solidFill>
                    <a:schemeClr val="bg1">
                      <a:lumMod val="50000"/>
                    </a:schemeClr>
                  </a:solidFill>
                </a:ln>
                <a:latin typeface="HeliosC" panose="00000500000000000000" pitchFamily="50" charset="0"/>
              </a:endParaRPr>
            </a:p>
          </p:txBody>
        </p:sp>
        <p:sp>
          <p:nvSpPr>
            <p:cNvPr id="46" name="Freeform 1193"/>
            <p:cNvSpPr>
              <a:spLocks/>
            </p:cNvSpPr>
            <p:nvPr/>
          </p:nvSpPr>
          <p:spPr bwMode="auto">
            <a:xfrm>
              <a:off x="2412" y="2073"/>
              <a:ext cx="27" cy="51"/>
            </a:xfrm>
            <a:custGeom>
              <a:avLst/>
              <a:gdLst>
                <a:gd name="T0" fmla="*/ 15 w 91"/>
                <a:gd name="T1" fmla="*/ 43 h 172"/>
                <a:gd name="T2" fmla="*/ 19 w 91"/>
                <a:gd name="T3" fmla="*/ 45 h 172"/>
                <a:gd name="T4" fmla="*/ 22 w 91"/>
                <a:gd name="T5" fmla="*/ 44 h 172"/>
                <a:gd name="T6" fmla="*/ 23 w 91"/>
                <a:gd name="T7" fmla="*/ 42 h 172"/>
                <a:gd name="T8" fmla="*/ 23 w 91"/>
                <a:gd name="T9" fmla="*/ 41 h 172"/>
                <a:gd name="T10" fmla="*/ 23 w 91"/>
                <a:gd name="T11" fmla="*/ 41 h 172"/>
                <a:gd name="T12" fmla="*/ 25 w 91"/>
                <a:gd name="T13" fmla="*/ 41 h 172"/>
                <a:gd name="T14" fmla="*/ 26 w 91"/>
                <a:gd name="T15" fmla="*/ 42 h 172"/>
                <a:gd name="T16" fmla="*/ 27 w 91"/>
                <a:gd name="T17" fmla="*/ 43 h 172"/>
                <a:gd name="T18" fmla="*/ 27 w 91"/>
                <a:gd name="T19" fmla="*/ 46 h 172"/>
                <a:gd name="T20" fmla="*/ 26 w 91"/>
                <a:gd name="T21" fmla="*/ 49 h 172"/>
                <a:gd name="T22" fmla="*/ 23 w 91"/>
                <a:gd name="T23" fmla="*/ 51 h 172"/>
                <a:gd name="T24" fmla="*/ 20 w 91"/>
                <a:gd name="T25" fmla="*/ 51 h 172"/>
                <a:gd name="T26" fmla="*/ 16 w 91"/>
                <a:gd name="T27" fmla="*/ 50 h 172"/>
                <a:gd name="T28" fmla="*/ 13 w 91"/>
                <a:gd name="T29" fmla="*/ 49 h 172"/>
                <a:gd name="T30" fmla="*/ 12 w 91"/>
                <a:gd name="T31" fmla="*/ 48 h 172"/>
                <a:gd name="T32" fmla="*/ 11 w 91"/>
                <a:gd name="T33" fmla="*/ 47 h 172"/>
                <a:gd name="T34" fmla="*/ 3 w 91"/>
                <a:gd name="T35" fmla="*/ 37 h 172"/>
                <a:gd name="T36" fmla="*/ 0 w 91"/>
                <a:gd name="T37" fmla="*/ 26 h 172"/>
                <a:gd name="T38" fmla="*/ 1 w 91"/>
                <a:gd name="T39" fmla="*/ 17 h 172"/>
                <a:gd name="T40" fmla="*/ 4 w 91"/>
                <a:gd name="T41" fmla="*/ 8 h 172"/>
                <a:gd name="T42" fmla="*/ 9 w 91"/>
                <a:gd name="T43" fmla="*/ 3 h 172"/>
                <a:gd name="T44" fmla="*/ 15 w 91"/>
                <a:gd name="T45" fmla="*/ 0 h 172"/>
                <a:gd name="T46" fmla="*/ 21 w 91"/>
                <a:gd name="T47" fmla="*/ 1 h 172"/>
                <a:gd name="T48" fmla="*/ 27 w 91"/>
                <a:gd name="T49" fmla="*/ 7 h 172"/>
                <a:gd name="T50" fmla="*/ 27 w 91"/>
                <a:gd name="T51" fmla="*/ 8 h 172"/>
                <a:gd name="T52" fmla="*/ 26 w 91"/>
                <a:gd name="T53" fmla="*/ 9 h 172"/>
                <a:gd name="T54" fmla="*/ 26 w 91"/>
                <a:gd name="T55" fmla="*/ 9 h 172"/>
                <a:gd name="T56" fmla="*/ 26 w 91"/>
                <a:gd name="T57" fmla="*/ 9 h 172"/>
                <a:gd name="T58" fmla="*/ 24 w 91"/>
                <a:gd name="T59" fmla="*/ 10 h 172"/>
                <a:gd name="T60" fmla="*/ 23 w 91"/>
                <a:gd name="T61" fmla="*/ 10 h 172"/>
                <a:gd name="T62" fmla="*/ 23 w 91"/>
                <a:gd name="T63" fmla="*/ 9 h 172"/>
                <a:gd name="T64" fmla="*/ 23 w 91"/>
                <a:gd name="T65" fmla="*/ 9 h 172"/>
                <a:gd name="T66" fmla="*/ 20 w 91"/>
                <a:gd name="T67" fmla="*/ 8 h 172"/>
                <a:gd name="T68" fmla="*/ 18 w 91"/>
                <a:gd name="T69" fmla="*/ 7 h 172"/>
                <a:gd name="T70" fmla="*/ 16 w 91"/>
                <a:gd name="T71" fmla="*/ 7 h 172"/>
                <a:gd name="T72" fmla="*/ 15 w 91"/>
                <a:gd name="T73" fmla="*/ 8 h 172"/>
                <a:gd name="T74" fmla="*/ 14 w 91"/>
                <a:gd name="T75" fmla="*/ 8 h 172"/>
                <a:gd name="T76" fmla="*/ 13 w 91"/>
                <a:gd name="T77" fmla="*/ 9 h 172"/>
                <a:gd name="T78" fmla="*/ 13 w 91"/>
                <a:gd name="T79" fmla="*/ 10 h 172"/>
                <a:gd name="T80" fmla="*/ 12 w 91"/>
                <a:gd name="T81" fmla="*/ 10 h 172"/>
                <a:gd name="T82" fmla="*/ 9 w 91"/>
                <a:gd name="T83" fmla="*/ 16 h 172"/>
                <a:gd name="T84" fmla="*/ 8 w 91"/>
                <a:gd name="T85" fmla="*/ 21 h 172"/>
                <a:gd name="T86" fmla="*/ 7 w 91"/>
                <a:gd name="T87" fmla="*/ 25 h 172"/>
                <a:gd name="T88" fmla="*/ 8 w 91"/>
                <a:gd name="T89" fmla="*/ 27 h 172"/>
                <a:gd name="T90" fmla="*/ 8 w 91"/>
                <a:gd name="T91" fmla="*/ 29 h 172"/>
                <a:gd name="T92" fmla="*/ 9 w 91"/>
                <a:gd name="T93" fmla="*/ 32 h 172"/>
                <a:gd name="T94" fmla="*/ 9 w 91"/>
                <a:gd name="T95" fmla="*/ 34 h 172"/>
                <a:gd name="T96" fmla="*/ 11 w 91"/>
                <a:gd name="T97" fmla="*/ 37 h 172"/>
                <a:gd name="T98" fmla="*/ 12 w 91"/>
                <a:gd name="T99" fmla="*/ 39 h 172"/>
                <a:gd name="T100" fmla="*/ 13 w 91"/>
                <a:gd name="T101" fmla="*/ 40 h 172"/>
                <a:gd name="T102" fmla="*/ 14 w 91"/>
                <a:gd name="T103" fmla="*/ 42 h 172"/>
                <a:gd name="T104" fmla="*/ 15 w 91"/>
                <a:gd name="T105" fmla="*/ 43 h 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172"/>
                <a:gd name="T161" fmla="*/ 91 w 91"/>
                <a:gd name="T162" fmla="*/ 172 h 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172">
                  <a:moveTo>
                    <a:pt x="51" y="145"/>
                  </a:moveTo>
                  <a:lnTo>
                    <a:pt x="64" y="153"/>
                  </a:lnTo>
                  <a:lnTo>
                    <a:pt x="74" y="150"/>
                  </a:lnTo>
                  <a:lnTo>
                    <a:pt x="77" y="143"/>
                  </a:lnTo>
                  <a:lnTo>
                    <a:pt x="78" y="138"/>
                  </a:lnTo>
                  <a:lnTo>
                    <a:pt x="79" y="137"/>
                  </a:lnTo>
                  <a:lnTo>
                    <a:pt x="83" y="138"/>
                  </a:lnTo>
                  <a:lnTo>
                    <a:pt x="86" y="141"/>
                  </a:lnTo>
                  <a:lnTo>
                    <a:pt x="90" y="146"/>
                  </a:lnTo>
                  <a:lnTo>
                    <a:pt x="91" y="155"/>
                  </a:lnTo>
                  <a:lnTo>
                    <a:pt x="87" y="164"/>
                  </a:lnTo>
                  <a:lnTo>
                    <a:pt x="78" y="171"/>
                  </a:lnTo>
                  <a:lnTo>
                    <a:pt x="66" y="172"/>
                  </a:lnTo>
                  <a:lnTo>
                    <a:pt x="53" y="169"/>
                  </a:lnTo>
                  <a:lnTo>
                    <a:pt x="44" y="164"/>
                  </a:lnTo>
                  <a:lnTo>
                    <a:pt x="39" y="161"/>
                  </a:lnTo>
                  <a:lnTo>
                    <a:pt x="37" y="160"/>
                  </a:lnTo>
                  <a:lnTo>
                    <a:pt x="10" y="124"/>
                  </a:lnTo>
                  <a:lnTo>
                    <a:pt x="0" y="88"/>
                  </a:lnTo>
                  <a:lnTo>
                    <a:pt x="2" y="56"/>
                  </a:lnTo>
                  <a:lnTo>
                    <a:pt x="14" y="28"/>
                  </a:lnTo>
                  <a:lnTo>
                    <a:pt x="31" y="9"/>
                  </a:lnTo>
                  <a:lnTo>
                    <a:pt x="52" y="0"/>
                  </a:lnTo>
                  <a:lnTo>
                    <a:pt x="72" y="4"/>
                  </a:lnTo>
                  <a:lnTo>
                    <a:pt x="90" y="25"/>
                  </a:lnTo>
                  <a:lnTo>
                    <a:pt x="90" y="27"/>
                  </a:lnTo>
                  <a:lnTo>
                    <a:pt x="89" y="29"/>
                  </a:lnTo>
                  <a:lnTo>
                    <a:pt x="87" y="31"/>
                  </a:lnTo>
                  <a:lnTo>
                    <a:pt x="87" y="32"/>
                  </a:lnTo>
                  <a:lnTo>
                    <a:pt x="82" y="33"/>
                  </a:lnTo>
                  <a:lnTo>
                    <a:pt x="78" y="33"/>
                  </a:lnTo>
                  <a:lnTo>
                    <a:pt x="76" y="32"/>
                  </a:lnTo>
                  <a:lnTo>
                    <a:pt x="68" y="27"/>
                  </a:lnTo>
                  <a:lnTo>
                    <a:pt x="61" y="25"/>
                  </a:lnTo>
                  <a:lnTo>
                    <a:pt x="55" y="25"/>
                  </a:lnTo>
                  <a:lnTo>
                    <a:pt x="51" y="26"/>
                  </a:lnTo>
                  <a:lnTo>
                    <a:pt x="46" y="28"/>
                  </a:lnTo>
                  <a:lnTo>
                    <a:pt x="44" y="32"/>
                  </a:lnTo>
                  <a:lnTo>
                    <a:pt x="43" y="33"/>
                  </a:lnTo>
                  <a:lnTo>
                    <a:pt x="41" y="34"/>
                  </a:lnTo>
                  <a:lnTo>
                    <a:pt x="31" y="53"/>
                  </a:lnTo>
                  <a:lnTo>
                    <a:pt x="26" y="70"/>
                  </a:lnTo>
                  <a:lnTo>
                    <a:pt x="25" y="84"/>
                  </a:lnTo>
                  <a:lnTo>
                    <a:pt x="26" y="91"/>
                  </a:lnTo>
                  <a:lnTo>
                    <a:pt x="28" y="99"/>
                  </a:lnTo>
                  <a:lnTo>
                    <a:pt x="30" y="108"/>
                  </a:lnTo>
                  <a:lnTo>
                    <a:pt x="32" y="116"/>
                  </a:lnTo>
                  <a:lnTo>
                    <a:pt x="37" y="125"/>
                  </a:lnTo>
                  <a:lnTo>
                    <a:pt x="39" y="130"/>
                  </a:lnTo>
                  <a:lnTo>
                    <a:pt x="43" y="135"/>
                  </a:lnTo>
                  <a:lnTo>
                    <a:pt x="46" y="140"/>
                  </a:lnTo>
                  <a:lnTo>
                    <a:pt x="51" y="145"/>
                  </a:lnTo>
                  <a:close/>
                </a:path>
              </a:pathLst>
            </a:custGeom>
            <a:grpFill/>
            <a:ln w="3175">
              <a:solidFill>
                <a:schemeClr val="bg1">
                  <a:lumMod val="50000"/>
                </a:schemeClr>
              </a:solidFill>
              <a:round/>
              <a:headEnd/>
              <a:tailEnd/>
            </a:ln>
          </p:spPr>
          <p:txBody>
            <a:bodyPr/>
            <a:lstStyle/>
            <a:p>
              <a:endParaRPr lang="en-US" sz="2533">
                <a:ln>
                  <a:solidFill>
                    <a:schemeClr val="bg1">
                      <a:lumMod val="50000"/>
                    </a:schemeClr>
                  </a:solidFill>
                </a:ln>
                <a:latin typeface="HeliosC" panose="00000500000000000000" pitchFamily="50" charset="0"/>
              </a:endParaRPr>
            </a:p>
          </p:txBody>
        </p:sp>
        <p:sp>
          <p:nvSpPr>
            <p:cNvPr id="47" name="Freeform 1194"/>
            <p:cNvSpPr>
              <a:spLocks/>
            </p:cNvSpPr>
            <p:nvPr/>
          </p:nvSpPr>
          <p:spPr bwMode="auto">
            <a:xfrm>
              <a:off x="2454" y="2073"/>
              <a:ext cx="27" cy="51"/>
            </a:xfrm>
            <a:custGeom>
              <a:avLst/>
              <a:gdLst>
                <a:gd name="T0" fmla="*/ 15 w 91"/>
                <a:gd name="T1" fmla="*/ 43 h 172"/>
                <a:gd name="T2" fmla="*/ 19 w 91"/>
                <a:gd name="T3" fmla="*/ 45 h 172"/>
                <a:gd name="T4" fmla="*/ 22 w 91"/>
                <a:gd name="T5" fmla="*/ 44 h 172"/>
                <a:gd name="T6" fmla="*/ 23 w 91"/>
                <a:gd name="T7" fmla="*/ 42 h 172"/>
                <a:gd name="T8" fmla="*/ 23 w 91"/>
                <a:gd name="T9" fmla="*/ 41 h 172"/>
                <a:gd name="T10" fmla="*/ 23 w 91"/>
                <a:gd name="T11" fmla="*/ 41 h 172"/>
                <a:gd name="T12" fmla="*/ 25 w 91"/>
                <a:gd name="T13" fmla="*/ 41 h 172"/>
                <a:gd name="T14" fmla="*/ 26 w 91"/>
                <a:gd name="T15" fmla="*/ 42 h 172"/>
                <a:gd name="T16" fmla="*/ 27 w 91"/>
                <a:gd name="T17" fmla="*/ 43 h 172"/>
                <a:gd name="T18" fmla="*/ 27 w 91"/>
                <a:gd name="T19" fmla="*/ 46 h 172"/>
                <a:gd name="T20" fmla="*/ 26 w 91"/>
                <a:gd name="T21" fmla="*/ 49 h 172"/>
                <a:gd name="T22" fmla="*/ 23 w 91"/>
                <a:gd name="T23" fmla="*/ 51 h 172"/>
                <a:gd name="T24" fmla="*/ 20 w 91"/>
                <a:gd name="T25" fmla="*/ 51 h 172"/>
                <a:gd name="T26" fmla="*/ 16 w 91"/>
                <a:gd name="T27" fmla="*/ 50 h 172"/>
                <a:gd name="T28" fmla="*/ 13 w 91"/>
                <a:gd name="T29" fmla="*/ 49 h 172"/>
                <a:gd name="T30" fmla="*/ 12 w 91"/>
                <a:gd name="T31" fmla="*/ 48 h 172"/>
                <a:gd name="T32" fmla="*/ 11 w 91"/>
                <a:gd name="T33" fmla="*/ 47 h 172"/>
                <a:gd name="T34" fmla="*/ 3 w 91"/>
                <a:gd name="T35" fmla="*/ 37 h 172"/>
                <a:gd name="T36" fmla="*/ 0 w 91"/>
                <a:gd name="T37" fmla="*/ 26 h 172"/>
                <a:gd name="T38" fmla="*/ 1 w 91"/>
                <a:gd name="T39" fmla="*/ 17 h 172"/>
                <a:gd name="T40" fmla="*/ 4 w 91"/>
                <a:gd name="T41" fmla="*/ 8 h 172"/>
                <a:gd name="T42" fmla="*/ 9 w 91"/>
                <a:gd name="T43" fmla="*/ 3 h 172"/>
                <a:gd name="T44" fmla="*/ 15 w 91"/>
                <a:gd name="T45" fmla="*/ 0 h 172"/>
                <a:gd name="T46" fmla="*/ 21 w 91"/>
                <a:gd name="T47" fmla="*/ 1 h 172"/>
                <a:gd name="T48" fmla="*/ 27 w 91"/>
                <a:gd name="T49" fmla="*/ 7 h 172"/>
                <a:gd name="T50" fmla="*/ 27 w 91"/>
                <a:gd name="T51" fmla="*/ 8 h 172"/>
                <a:gd name="T52" fmla="*/ 26 w 91"/>
                <a:gd name="T53" fmla="*/ 9 h 172"/>
                <a:gd name="T54" fmla="*/ 26 w 91"/>
                <a:gd name="T55" fmla="*/ 9 h 172"/>
                <a:gd name="T56" fmla="*/ 26 w 91"/>
                <a:gd name="T57" fmla="*/ 9 h 172"/>
                <a:gd name="T58" fmla="*/ 24 w 91"/>
                <a:gd name="T59" fmla="*/ 10 h 172"/>
                <a:gd name="T60" fmla="*/ 23 w 91"/>
                <a:gd name="T61" fmla="*/ 10 h 172"/>
                <a:gd name="T62" fmla="*/ 23 w 91"/>
                <a:gd name="T63" fmla="*/ 9 h 172"/>
                <a:gd name="T64" fmla="*/ 23 w 91"/>
                <a:gd name="T65" fmla="*/ 9 h 172"/>
                <a:gd name="T66" fmla="*/ 20 w 91"/>
                <a:gd name="T67" fmla="*/ 8 h 172"/>
                <a:gd name="T68" fmla="*/ 18 w 91"/>
                <a:gd name="T69" fmla="*/ 7 h 172"/>
                <a:gd name="T70" fmla="*/ 16 w 91"/>
                <a:gd name="T71" fmla="*/ 7 h 172"/>
                <a:gd name="T72" fmla="*/ 15 w 91"/>
                <a:gd name="T73" fmla="*/ 8 h 172"/>
                <a:gd name="T74" fmla="*/ 14 w 91"/>
                <a:gd name="T75" fmla="*/ 8 h 172"/>
                <a:gd name="T76" fmla="*/ 13 w 91"/>
                <a:gd name="T77" fmla="*/ 9 h 172"/>
                <a:gd name="T78" fmla="*/ 13 w 91"/>
                <a:gd name="T79" fmla="*/ 10 h 172"/>
                <a:gd name="T80" fmla="*/ 12 w 91"/>
                <a:gd name="T81" fmla="*/ 10 h 172"/>
                <a:gd name="T82" fmla="*/ 9 w 91"/>
                <a:gd name="T83" fmla="*/ 16 h 172"/>
                <a:gd name="T84" fmla="*/ 8 w 91"/>
                <a:gd name="T85" fmla="*/ 21 h 172"/>
                <a:gd name="T86" fmla="*/ 7 w 91"/>
                <a:gd name="T87" fmla="*/ 25 h 172"/>
                <a:gd name="T88" fmla="*/ 8 w 91"/>
                <a:gd name="T89" fmla="*/ 27 h 172"/>
                <a:gd name="T90" fmla="*/ 8 w 91"/>
                <a:gd name="T91" fmla="*/ 29 h 172"/>
                <a:gd name="T92" fmla="*/ 9 w 91"/>
                <a:gd name="T93" fmla="*/ 32 h 172"/>
                <a:gd name="T94" fmla="*/ 9 w 91"/>
                <a:gd name="T95" fmla="*/ 34 h 172"/>
                <a:gd name="T96" fmla="*/ 11 w 91"/>
                <a:gd name="T97" fmla="*/ 37 h 172"/>
                <a:gd name="T98" fmla="*/ 12 w 91"/>
                <a:gd name="T99" fmla="*/ 39 h 172"/>
                <a:gd name="T100" fmla="*/ 13 w 91"/>
                <a:gd name="T101" fmla="*/ 40 h 172"/>
                <a:gd name="T102" fmla="*/ 14 w 91"/>
                <a:gd name="T103" fmla="*/ 42 h 172"/>
                <a:gd name="T104" fmla="*/ 15 w 91"/>
                <a:gd name="T105" fmla="*/ 43 h 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172"/>
                <a:gd name="T161" fmla="*/ 91 w 91"/>
                <a:gd name="T162" fmla="*/ 172 h 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172">
                  <a:moveTo>
                    <a:pt x="51" y="145"/>
                  </a:moveTo>
                  <a:lnTo>
                    <a:pt x="64" y="153"/>
                  </a:lnTo>
                  <a:lnTo>
                    <a:pt x="74" y="150"/>
                  </a:lnTo>
                  <a:lnTo>
                    <a:pt x="77" y="143"/>
                  </a:lnTo>
                  <a:lnTo>
                    <a:pt x="78" y="138"/>
                  </a:lnTo>
                  <a:lnTo>
                    <a:pt x="79" y="137"/>
                  </a:lnTo>
                  <a:lnTo>
                    <a:pt x="83" y="138"/>
                  </a:lnTo>
                  <a:lnTo>
                    <a:pt x="86" y="141"/>
                  </a:lnTo>
                  <a:lnTo>
                    <a:pt x="90" y="146"/>
                  </a:lnTo>
                  <a:lnTo>
                    <a:pt x="91" y="155"/>
                  </a:lnTo>
                  <a:lnTo>
                    <a:pt x="87" y="164"/>
                  </a:lnTo>
                  <a:lnTo>
                    <a:pt x="78" y="171"/>
                  </a:lnTo>
                  <a:lnTo>
                    <a:pt x="66" y="172"/>
                  </a:lnTo>
                  <a:lnTo>
                    <a:pt x="53" y="169"/>
                  </a:lnTo>
                  <a:lnTo>
                    <a:pt x="44" y="164"/>
                  </a:lnTo>
                  <a:lnTo>
                    <a:pt x="39" y="161"/>
                  </a:lnTo>
                  <a:lnTo>
                    <a:pt x="37" y="160"/>
                  </a:lnTo>
                  <a:lnTo>
                    <a:pt x="10" y="124"/>
                  </a:lnTo>
                  <a:lnTo>
                    <a:pt x="0" y="88"/>
                  </a:lnTo>
                  <a:lnTo>
                    <a:pt x="2" y="56"/>
                  </a:lnTo>
                  <a:lnTo>
                    <a:pt x="14" y="28"/>
                  </a:lnTo>
                  <a:lnTo>
                    <a:pt x="31" y="9"/>
                  </a:lnTo>
                  <a:lnTo>
                    <a:pt x="52" y="0"/>
                  </a:lnTo>
                  <a:lnTo>
                    <a:pt x="72" y="4"/>
                  </a:lnTo>
                  <a:lnTo>
                    <a:pt x="90" y="25"/>
                  </a:lnTo>
                  <a:lnTo>
                    <a:pt x="90" y="27"/>
                  </a:lnTo>
                  <a:lnTo>
                    <a:pt x="89" y="29"/>
                  </a:lnTo>
                  <a:lnTo>
                    <a:pt x="87" y="31"/>
                  </a:lnTo>
                  <a:lnTo>
                    <a:pt x="87" y="32"/>
                  </a:lnTo>
                  <a:lnTo>
                    <a:pt x="82" y="33"/>
                  </a:lnTo>
                  <a:lnTo>
                    <a:pt x="78" y="33"/>
                  </a:lnTo>
                  <a:lnTo>
                    <a:pt x="76" y="32"/>
                  </a:lnTo>
                  <a:lnTo>
                    <a:pt x="68" y="27"/>
                  </a:lnTo>
                  <a:lnTo>
                    <a:pt x="61" y="25"/>
                  </a:lnTo>
                  <a:lnTo>
                    <a:pt x="55" y="25"/>
                  </a:lnTo>
                  <a:lnTo>
                    <a:pt x="51" y="26"/>
                  </a:lnTo>
                  <a:lnTo>
                    <a:pt x="46" y="28"/>
                  </a:lnTo>
                  <a:lnTo>
                    <a:pt x="44" y="32"/>
                  </a:lnTo>
                  <a:lnTo>
                    <a:pt x="43" y="33"/>
                  </a:lnTo>
                  <a:lnTo>
                    <a:pt x="41" y="34"/>
                  </a:lnTo>
                  <a:lnTo>
                    <a:pt x="31" y="53"/>
                  </a:lnTo>
                  <a:lnTo>
                    <a:pt x="26" y="70"/>
                  </a:lnTo>
                  <a:lnTo>
                    <a:pt x="25" y="84"/>
                  </a:lnTo>
                  <a:lnTo>
                    <a:pt x="26" y="91"/>
                  </a:lnTo>
                  <a:lnTo>
                    <a:pt x="28" y="99"/>
                  </a:lnTo>
                  <a:lnTo>
                    <a:pt x="30" y="108"/>
                  </a:lnTo>
                  <a:lnTo>
                    <a:pt x="32" y="116"/>
                  </a:lnTo>
                  <a:lnTo>
                    <a:pt x="37" y="125"/>
                  </a:lnTo>
                  <a:lnTo>
                    <a:pt x="39" y="130"/>
                  </a:lnTo>
                  <a:lnTo>
                    <a:pt x="43" y="135"/>
                  </a:lnTo>
                  <a:lnTo>
                    <a:pt x="46" y="140"/>
                  </a:lnTo>
                  <a:lnTo>
                    <a:pt x="51" y="145"/>
                  </a:lnTo>
                  <a:close/>
                </a:path>
              </a:pathLst>
            </a:custGeom>
            <a:grpFill/>
            <a:ln w="3175">
              <a:solidFill>
                <a:schemeClr val="bg1">
                  <a:lumMod val="50000"/>
                </a:schemeClr>
              </a:solidFill>
              <a:round/>
              <a:headEnd/>
              <a:tailEnd/>
            </a:ln>
          </p:spPr>
          <p:txBody>
            <a:bodyPr/>
            <a:lstStyle/>
            <a:p>
              <a:endParaRPr lang="en-US" sz="2533">
                <a:ln>
                  <a:solidFill>
                    <a:schemeClr val="bg1">
                      <a:lumMod val="50000"/>
                    </a:schemeClr>
                  </a:solidFill>
                </a:ln>
                <a:latin typeface="HeliosC" panose="00000500000000000000" pitchFamily="50" charset="0"/>
              </a:endParaRPr>
            </a:p>
          </p:txBody>
        </p:sp>
      </p:grpSp>
      <p:sp>
        <p:nvSpPr>
          <p:cNvPr id="48" name="Прямоугольник 136"/>
          <p:cNvSpPr/>
          <p:nvPr/>
        </p:nvSpPr>
        <p:spPr>
          <a:xfrm>
            <a:off x="3251385" y="4494765"/>
            <a:ext cx="2424000" cy="1173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r>
              <a:rPr lang="en-US" sz="1867" b="1" dirty="0">
                <a:solidFill>
                  <a:schemeClr val="tx1"/>
                </a:solidFill>
                <a:latin typeface="Arial" panose="020B0604020202020204" pitchFamily="34" charset="0"/>
                <a:cs typeface="Arial" panose="020B0604020202020204" pitchFamily="34" charset="0"/>
              </a:rPr>
              <a:t>Loss limits</a:t>
            </a:r>
            <a:endParaRPr lang="ru-RU" sz="1867" b="1" dirty="0">
              <a:solidFill>
                <a:schemeClr val="tx1"/>
              </a:solidFill>
              <a:latin typeface="Arial" panose="020B0604020202020204" pitchFamily="34" charset="0"/>
              <a:cs typeface="Arial" panose="020B0604020202020204" pitchFamily="34" charset="0"/>
            </a:endParaRPr>
          </a:p>
          <a:p>
            <a:endParaRPr lang="ru-RU"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Factual losses</a:t>
            </a:r>
            <a:endParaRPr lang="ru-RU" sz="12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9" name="Скругленный прямоугольник 137"/>
              <p:cNvSpPr/>
              <p:nvPr/>
            </p:nvSpPr>
            <p:spPr>
              <a:xfrm>
                <a:off x="596396" y="5185541"/>
                <a:ext cx="2613763" cy="742188"/>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3399" rIns="0" bIns="63399" numCol="1" spcCol="0" rtlCol="0" fromWordArt="0" anchor="ctr" anchorCtr="0" forceAA="0" compatLnSpc="1">
                <a:prstTxWarp prst="textNoShape">
                  <a:avLst/>
                </a:prstTxWarp>
                <a:noAutofit/>
              </a:bodyPr>
              <a:lstStyle/>
              <a:p>
                <a:pPr algn="ctr"/>
                <a14:m>
                  <m:oMath xmlns:m="http://schemas.openxmlformats.org/officeDocument/2006/math">
                    <m:r>
                      <m:rPr>
                        <m:nor/>
                      </m:rPr>
                      <a:rPr lang="en-US" sz="1467" b="0" i="0" smtClean="0">
                        <a:solidFill>
                          <a:schemeClr val="tx1"/>
                        </a:solidFill>
                        <a:latin typeface="Arial" panose="020B0604020202020204" pitchFamily="34" charset="0"/>
                        <a:ea typeface="Cambria Math" panose="02040503050406030204" pitchFamily="18" charset="0"/>
                        <a:cs typeface="Arial" panose="020B0604020202020204" pitchFamily="34" charset="0"/>
                      </a:rPr>
                      <m:t>Monthly</m:t>
                    </m:r>
                    <m:r>
                      <m:rPr>
                        <m:nor/>
                      </m:rPr>
                      <a:rPr lang="en-US" sz="1467" b="0" i="0" smtClean="0">
                        <a:solidFill>
                          <a:schemeClr val="tx1"/>
                        </a:solidFill>
                        <a:latin typeface="Arial" panose="020B0604020202020204" pitchFamily="34" charset="0"/>
                        <a:ea typeface="Cambria Math" panose="02040503050406030204" pitchFamily="18" charset="0"/>
                        <a:cs typeface="Arial" panose="020B0604020202020204" pitchFamily="34" charset="0"/>
                      </a:rPr>
                      <m:t> </m:t>
                    </m:r>
                    <m:r>
                      <m:rPr>
                        <m:nor/>
                      </m:rPr>
                      <a:rPr lang="en-US" sz="1467" b="0" i="0" smtClean="0">
                        <a:solidFill>
                          <a:schemeClr val="tx1"/>
                        </a:solidFill>
                        <a:latin typeface="Arial" panose="020B0604020202020204" pitchFamily="34" charset="0"/>
                        <a:ea typeface="Cambria Math" panose="02040503050406030204" pitchFamily="18" charset="0"/>
                        <a:cs typeface="Arial" panose="020B0604020202020204" pitchFamily="34" charset="0"/>
                      </a:rPr>
                      <m:t>loss</m:t>
                    </m:r>
                  </m:oMath>
                </a14:m>
                <a:r>
                  <a:rPr lang="ru-RU" sz="1467" dirty="0">
                    <a:solidFill>
                      <a:schemeClr val="tx1"/>
                    </a:solidFill>
                    <a:latin typeface="Arial" panose="020B0604020202020204" pitchFamily="34" charset="0"/>
                    <a:cs typeface="Arial" panose="020B0604020202020204" pitchFamily="34" charset="0"/>
                  </a:rPr>
                  <a:t> ≤ </a:t>
                </a:r>
                <a:r>
                  <a:rPr lang="en-US" sz="1467" dirty="0">
                    <a:solidFill>
                      <a:schemeClr val="tx1"/>
                    </a:solidFill>
                    <a:latin typeface="Arial" panose="020B0604020202020204" pitchFamily="34" charset="0"/>
                    <a:cs typeface="Arial" panose="020B0604020202020204" pitchFamily="34" charset="0"/>
                  </a:rPr>
                  <a:t>$3.0m</a:t>
                </a:r>
                <a:endParaRPr lang="ru-RU" sz="1467" dirty="0">
                  <a:solidFill>
                    <a:schemeClr val="tx1"/>
                  </a:solidFill>
                  <a:latin typeface="Arial" panose="020B0604020202020204" pitchFamily="34" charset="0"/>
                  <a:cs typeface="Arial" panose="020B0604020202020204" pitchFamily="34" charset="0"/>
                </a:endParaRPr>
              </a:p>
            </p:txBody>
          </p:sp>
        </mc:Choice>
        <mc:Fallback xmlns="">
          <p:sp>
            <p:nvSpPr>
              <p:cNvPr id="49" name="Скругленный прямоугольник 137"/>
              <p:cNvSpPr>
                <a:spLocks noRot="1" noChangeAspect="1" noMove="1" noResize="1" noEditPoints="1" noAdjustHandles="1" noChangeArrowheads="1" noChangeShapeType="1" noTextEdit="1"/>
              </p:cNvSpPr>
              <p:nvPr/>
            </p:nvSpPr>
            <p:spPr>
              <a:xfrm>
                <a:off x="596396" y="5185541"/>
                <a:ext cx="2613763" cy="742188"/>
              </a:xfrm>
              <a:prstGeom prst="roundRect">
                <a:avLst/>
              </a:prstGeom>
              <a:blipFill>
                <a:blip r:embed="rId7"/>
                <a:stretch>
                  <a:fillRect/>
                </a:stretch>
              </a:blipFill>
              <a:ln>
                <a:solidFill>
                  <a:schemeClr val="bg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0" name="Скругленный прямоугольник 138"/>
              <p:cNvSpPr/>
              <p:nvPr/>
            </p:nvSpPr>
            <p:spPr>
              <a:xfrm>
                <a:off x="596396" y="4256696"/>
                <a:ext cx="2624215" cy="742188"/>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3399" rIns="0" bIns="63399" numCol="1" spcCol="0" rtlCol="0" fromWordArt="0" anchor="ctr" anchorCtr="0" forceAA="0" compatLnSpc="1">
                <a:prstTxWarp prst="textNoShape">
                  <a:avLst/>
                </a:prstTxWarp>
                <a:noAutofit/>
              </a:bodyPr>
              <a:lstStyle/>
              <a:p>
                <a:pPr algn="ctr"/>
                <a14:m>
                  <m:oMath xmlns:m="http://schemas.openxmlformats.org/officeDocument/2006/math">
                    <m:r>
                      <m:rPr>
                        <m:nor/>
                      </m:rPr>
                      <a:rPr lang="en-US" sz="1467" b="0" i="0" smtClean="0">
                        <a:solidFill>
                          <a:schemeClr val="tx1"/>
                        </a:solidFill>
                        <a:latin typeface="Arial" panose="020B0604020202020204" pitchFamily="34" charset="0"/>
                        <a:ea typeface="Cambria Math" panose="02040503050406030204" pitchFamily="18" charset="0"/>
                        <a:cs typeface="Arial" panose="020B0604020202020204" pitchFamily="34" charset="0"/>
                      </a:rPr>
                      <m:t>Daily</m:t>
                    </m:r>
                    <m:r>
                      <m:rPr>
                        <m:nor/>
                      </m:rPr>
                      <a:rPr lang="en-US" sz="1467" b="0" i="0" smtClean="0">
                        <a:solidFill>
                          <a:schemeClr val="tx1"/>
                        </a:solidFill>
                        <a:latin typeface="Arial" panose="020B0604020202020204" pitchFamily="34" charset="0"/>
                        <a:ea typeface="Cambria Math" panose="02040503050406030204" pitchFamily="18" charset="0"/>
                        <a:cs typeface="Arial" panose="020B0604020202020204" pitchFamily="34" charset="0"/>
                      </a:rPr>
                      <m:t> </m:t>
                    </m:r>
                    <m:r>
                      <m:rPr>
                        <m:nor/>
                      </m:rPr>
                      <a:rPr lang="en-US" sz="1467" b="0" i="0" smtClean="0">
                        <a:solidFill>
                          <a:schemeClr val="tx1"/>
                        </a:solidFill>
                        <a:latin typeface="Arial" panose="020B0604020202020204" pitchFamily="34" charset="0"/>
                        <a:ea typeface="Cambria Math" panose="02040503050406030204" pitchFamily="18" charset="0"/>
                        <a:cs typeface="Arial" panose="020B0604020202020204" pitchFamily="34" charset="0"/>
                      </a:rPr>
                      <m:t>loss</m:t>
                    </m:r>
                  </m:oMath>
                </a14:m>
                <a:r>
                  <a:rPr lang="ru-RU" sz="1467" dirty="0">
                    <a:solidFill>
                      <a:schemeClr val="tx1"/>
                    </a:solidFill>
                    <a:latin typeface="Arial" panose="020B0604020202020204" pitchFamily="34" charset="0"/>
                    <a:cs typeface="Arial" panose="020B0604020202020204" pitchFamily="34" charset="0"/>
                  </a:rPr>
                  <a:t> ≤ </a:t>
                </a:r>
                <a:r>
                  <a:rPr lang="en-US" sz="1467" dirty="0">
                    <a:solidFill>
                      <a:schemeClr val="tx1"/>
                    </a:solidFill>
                    <a:latin typeface="Arial" panose="020B0604020202020204" pitchFamily="34" charset="0"/>
                    <a:cs typeface="Arial" panose="020B0604020202020204" pitchFamily="34" charset="0"/>
                  </a:rPr>
                  <a:t>$2.0m</a:t>
                </a:r>
                <a:endParaRPr lang="ru-RU" sz="1467" dirty="0">
                  <a:solidFill>
                    <a:schemeClr val="tx1"/>
                  </a:solidFill>
                  <a:latin typeface="Arial" panose="020B0604020202020204" pitchFamily="34" charset="0"/>
                  <a:cs typeface="Arial" panose="020B0604020202020204" pitchFamily="34" charset="0"/>
                </a:endParaRPr>
              </a:p>
            </p:txBody>
          </p:sp>
        </mc:Choice>
        <mc:Fallback xmlns="">
          <p:sp>
            <p:nvSpPr>
              <p:cNvPr id="50" name="Скругленный прямоугольник 138"/>
              <p:cNvSpPr>
                <a:spLocks noRot="1" noChangeAspect="1" noMove="1" noResize="1" noEditPoints="1" noAdjustHandles="1" noChangeArrowheads="1" noChangeShapeType="1" noTextEdit="1"/>
              </p:cNvSpPr>
              <p:nvPr/>
            </p:nvSpPr>
            <p:spPr>
              <a:xfrm>
                <a:off x="596396" y="4256696"/>
                <a:ext cx="2624215" cy="742188"/>
              </a:xfrm>
              <a:prstGeom prst="roundRect">
                <a:avLst/>
              </a:prstGeom>
              <a:blipFill>
                <a:blip r:embed="rId8"/>
                <a:stretch>
                  <a:fillRect/>
                </a:stretch>
              </a:blipFill>
              <a:ln>
                <a:solidFill>
                  <a:schemeClr val="bg1"/>
                </a:solidFill>
              </a:ln>
            </p:spPr>
            <p:txBody>
              <a:bodyPr/>
              <a:lstStyle/>
              <a:p>
                <a:r>
                  <a:rPr lang="ru-RU">
                    <a:noFill/>
                  </a:rPr>
                  <a:t> </a:t>
                </a:r>
              </a:p>
            </p:txBody>
          </p:sp>
        </mc:Fallback>
      </mc:AlternateContent>
      <p:sp>
        <p:nvSpPr>
          <p:cNvPr id="51" name="Прямоугольник 139"/>
          <p:cNvSpPr/>
          <p:nvPr/>
        </p:nvSpPr>
        <p:spPr>
          <a:xfrm>
            <a:off x="6615245" y="1422176"/>
            <a:ext cx="2160955" cy="149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r>
              <a:rPr lang="en-US" sz="1867" b="1" dirty="0">
                <a:solidFill>
                  <a:schemeClr val="tx1"/>
                </a:solidFill>
                <a:latin typeface="Arial" panose="020B0604020202020204" pitchFamily="34" charset="0"/>
                <a:cs typeface="Arial" panose="020B0604020202020204" pitchFamily="34" charset="0"/>
              </a:rPr>
              <a:t>Limits on</a:t>
            </a:r>
            <a:r>
              <a:rPr lang="ru-RU" sz="1867" b="1" dirty="0">
                <a:solidFill>
                  <a:schemeClr val="tx1"/>
                </a:solidFill>
                <a:latin typeface="Arial" panose="020B0604020202020204" pitchFamily="34" charset="0"/>
                <a:cs typeface="Arial" panose="020B0604020202020204" pitchFamily="34" charset="0"/>
              </a:rPr>
              <a:t> </a:t>
            </a:r>
            <a:r>
              <a:rPr lang="en-US" sz="1867" b="1" dirty="0" err="1">
                <a:solidFill>
                  <a:schemeClr val="tx1"/>
                </a:solidFill>
                <a:latin typeface="Arial" panose="020B0604020202020204" pitchFamily="34" charset="0"/>
                <a:cs typeface="Arial" panose="020B0604020202020204" pitchFamily="34" charset="0"/>
              </a:rPr>
              <a:t>VaR</a:t>
            </a:r>
            <a:endParaRPr lang="ru-RU" sz="1867" b="1"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Total loss from realization of all associated market risks on “normal market” (analogue of EL</a:t>
            </a:r>
            <a:r>
              <a:rPr lang="ru-RU" sz="120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a:t>
            </a:r>
            <a:r>
              <a:rPr lang="ru-RU" sz="120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UL in credit risk)</a:t>
            </a:r>
            <a:endParaRPr lang="ru-RU" sz="1200" dirty="0">
              <a:solidFill>
                <a:schemeClr val="tx1"/>
              </a:solidFill>
              <a:latin typeface="Arial" panose="020B0604020202020204" pitchFamily="34" charset="0"/>
              <a:cs typeface="Arial" panose="020B0604020202020204" pitchFamily="34" charset="0"/>
            </a:endParaRPr>
          </a:p>
        </p:txBody>
      </p:sp>
      <p:graphicFrame>
        <p:nvGraphicFramePr>
          <p:cNvPr id="52" name="Диаграмма 140"/>
          <p:cNvGraphicFramePr>
            <a:graphicFrameLocks/>
          </p:cNvGraphicFramePr>
          <p:nvPr>
            <p:extLst>
              <p:ext uri="{D42A27DB-BD31-4B8C-83A1-F6EECF244321}">
                <p14:modId xmlns:p14="http://schemas.microsoft.com/office/powerpoint/2010/main" val="884448357"/>
              </p:ext>
            </p:extLst>
          </p:nvPr>
        </p:nvGraphicFramePr>
        <p:xfrm>
          <a:off x="8829700" y="1632226"/>
          <a:ext cx="2751301" cy="1304464"/>
        </p:xfrm>
        <a:graphic>
          <a:graphicData uri="http://schemas.openxmlformats.org/drawingml/2006/chart">
            <c:chart xmlns:c="http://schemas.openxmlformats.org/drawingml/2006/chart" xmlns:r="http://schemas.openxmlformats.org/officeDocument/2006/relationships" r:id="rId9"/>
          </a:graphicData>
        </a:graphic>
      </p:graphicFrame>
      <p:sp>
        <p:nvSpPr>
          <p:cNvPr id="53" name="Скругленный прямоугольник 141"/>
          <p:cNvSpPr/>
          <p:nvPr/>
        </p:nvSpPr>
        <p:spPr>
          <a:xfrm>
            <a:off x="8945907" y="1344028"/>
            <a:ext cx="2483135" cy="742188"/>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3399" rIns="0" bIns="63399" numCol="1" spcCol="0" rtlCol="0" fromWordArt="0" anchor="ctr" anchorCtr="0" forceAA="0" compatLnSpc="1">
            <a:prstTxWarp prst="textNoShape">
              <a:avLst/>
            </a:prstTxWarp>
            <a:noAutofit/>
          </a:bodyPr>
          <a:lstStyle/>
          <a:p>
            <a:pPr algn="ctr"/>
            <a:r>
              <a:rPr lang="en-US" sz="1467" dirty="0">
                <a:solidFill>
                  <a:schemeClr val="tx1"/>
                </a:solidFill>
                <a:latin typeface="Arial" panose="020B0604020202020204" pitchFamily="34" charset="0"/>
                <a:cs typeface="Arial" panose="020B0604020202020204" pitchFamily="34" charset="0"/>
              </a:rPr>
              <a:t>1 day </a:t>
            </a:r>
            <a:r>
              <a:rPr lang="ru-RU" sz="1467" dirty="0">
                <a:solidFill>
                  <a:schemeClr val="tx1"/>
                </a:solidFill>
                <a:latin typeface="Arial" panose="020B0604020202020204" pitchFamily="34" charset="0"/>
                <a:cs typeface="Arial" panose="020B0604020202020204" pitchFamily="34" charset="0"/>
              </a:rPr>
              <a:t>95% </a:t>
            </a:r>
            <a:r>
              <a:rPr lang="en-US" sz="1467" dirty="0" err="1">
                <a:solidFill>
                  <a:schemeClr val="tx1"/>
                </a:solidFill>
                <a:latin typeface="Arial" panose="020B0604020202020204" pitchFamily="34" charset="0"/>
                <a:cs typeface="Arial" panose="020B0604020202020204" pitchFamily="34" charset="0"/>
              </a:rPr>
              <a:t>VaR</a:t>
            </a:r>
            <a:r>
              <a:rPr lang="ru-RU" sz="1467" dirty="0">
                <a:solidFill>
                  <a:schemeClr val="tx1"/>
                </a:solidFill>
                <a:latin typeface="Arial" panose="020B0604020202020204" pitchFamily="34" charset="0"/>
                <a:cs typeface="Arial" panose="020B0604020202020204" pitchFamily="34" charset="0"/>
              </a:rPr>
              <a:t> </a:t>
            </a:r>
            <a:r>
              <a:rPr lang="en-US" sz="1467" dirty="0">
                <a:solidFill>
                  <a:schemeClr val="tx1"/>
                </a:solidFill>
                <a:latin typeface="Arial" panose="020B0604020202020204" pitchFamily="34" charset="0"/>
                <a:cs typeface="Arial" panose="020B0604020202020204" pitchFamily="34" charset="0"/>
              </a:rPr>
              <a:t>≤ $ 4.0 m</a:t>
            </a:r>
            <a:endParaRPr lang="ru-RU" sz="1467" dirty="0">
              <a:solidFill>
                <a:schemeClr val="tx1"/>
              </a:solidFill>
              <a:latin typeface="Arial" panose="020B0604020202020204" pitchFamily="34" charset="0"/>
              <a:cs typeface="Arial" panose="020B0604020202020204" pitchFamily="34" charset="0"/>
            </a:endParaRPr>
          </a:p>
        </p:txBody>
      </p:sp>
      <p:sp>
        <p:nvSpPr>
          <p:cNvPr id="54" name="Прямоугольник 142"/>
          <p:cNvSpPr/>
          <p:nvPr/>
        </p:nvSpPr>
        <p:spPr>
          <a:xfrm>
            <a:off x="6615245" y="4494765"/>
            <a:ext cx="2424000" cy="1173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r>
              <a:rPr lang="en-US" sz="1867" b="1" dirty="0">
                <a:solidFill>
                  <a:schemeClr val="tx1"/>
                </a:solidFill>
                <a:latin typeface="Arial" panose="020B0604020202020204" pitchFamily="34" charset="0"/>
                <a:cs typeface="Arial" panose="020B0604020202020204" pitchFamily="34" charset="0"/>
              </a:rPr>
              <a:t>Stress limits</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Total loss from realization of all associated market risks at crisis (analogue of EL</a:t>
            </a:r>
            <a:r>
              <a:rPr lang="ru-RU" sz="120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a:t>
            </a:r>
            <a:r>
              <a:rPr lang="ru-RU" sz="120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UL in credit risk)</a:t>
            </a:r>
            <a:endParaRPr lang="ru-RU" sz="1200" dirty="0">
              <a:solidFill>
                <a:schemeClr val="tx1"/>
              </a:solidFill>
              <a:latin typeface="Arial" panose="020B0604020202020204" pitchFamily="34" charset="0"/>
              <a:cs typeface="Arial" panose="020B0604020202020204" pitchFamily="34" charset="0"/>
            </a:endParaRPr>
          </a:p>
        </p:txBody>
      </p:sp>
      <p:sp>
        <p:nvSpPr>
          <p:cNvPr id="55" name="TextBox 54"/>
          <p:cNvSpPr txBox="1"/>
          <p:nvPr/>
        </p:nvSpPr>
        <p:spPr>
          <a:xfrm rot="16200000">
            <a:off x="8412883" y="4880931"/>
            <a:ext cx="1406569" cy="260239"/>
          </a:xfrm>
          <a:prstGeom prst="rect">
            <a:avLst/>
          </a:prstGeom>
          <a:noFill/>
        </p:spPr>
        <p:txBody>
          <a:bodyPr wrap="square" lIns="95097" tIns="47549" rIns="95097" bIns="47549" rtlCol="0">
            <a:spAutoFit/>
          </a:bodyPr>
          <a:lstStyle/>
          <a:p>
            <a:r>
              <a:rPr lang="en-US" sz="1067" dirty="0">
                <a:latin typeface="HeliosC" panose="00000500000000000000" pitchFamily="50" charset="0"/>
              </a:rPr>
              <a:t>Volatility</a:t>
            </a:r>
            <a:endParaRPr lang="ru-RU" sz="1067" dirty="0">
              <a:latin typeface="HeliosC" panose="00000500000000000000" pitchFamily="50" charset="0"/>
            </a:endParaRPr>
          </a:p>
        </p:txBody>
      </p:sp>
      <p:cxnSp>
        <p:nvCxnSpPr>
          <p:cNvPr id="56" name="Прямая со стрелкой 144"/>
          <p:cNvCxnSpPr/>
          <p:nvPr/>
        </p:nvCxnSpPr>
        <p:spPr>
          <a:xfrm>
            <a:off x="9283401" y="4610129"/>
            <a:ext cx="0" cy="11728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145"/>
          <p:cNvCxnSpPr/>
          <p:nvPr/>
        </p:nvCxnSpPr>
        <p:spPr>
          <a:xfrm>
            <a:off x="9310558" y="4533491"/>
            <a:ext cx="2222393" cy="11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320293" y="4231950"/>
            <a:ext cx="2430363" cy="260239"/>
          </a:xfrm>
          <a:prstGeom prst="rect">
            <a:avLst/>
          </a:prstGeom>
          <a:noFill/>
        </p:spPr>
        <p:txBody>
          <a:bodyPr wrap="square" lIns="95097" tIns="47549" rIns="95097" bIns="47549" rtlCol="0">
            <a:spAutoFit/>
          </a:bodyPr>
          <a:lstStyle/>
          <a:p>
            <a:r>
              <a:rPr lang="en-US" sz="1067" dirty="0">
                <a:latin typeface="HeliosC" panose="00000500000000000000" pitchFamily="50" charset="0"/>
              </a:rPr>
              <a:t>Rate USDRUR, EURRUR</a:t>
            </a:r>
            <a:endParaRPr lang="ru-RU" sz="1067" dirty="0">
              <a:latin typeface="HeliosC" panose="00000500000000000000" pitchFamily="50" charset="0"/>
            </a:endParaRPr>
          </a:p>
        </p:txBody>
      </p:sp>
      <mc:AlternateContent xmlns:mc="http://schemas.openxmlformats.org/markup-compatibility/2006" xmlns:a14="http://schemas.microsoft.com/office/drawing/2010/main">
        <mc:Choice Requires="a14">
          <p:sp>
            <p:nvSpPr>
              <p:cNvPr id="59" name="Скругленный прямоугольник 147"/>
              <p:cNvSpPr/>
              <p:nvPr/>
            </p:nvSpPr>
            <p:spPr>
              <a:xfrm>
                <a:off x="9673626" y="4931520"/>
                <a:ext cx="1651916" cy="742188"/>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797" tIns="63399" rIns="126797" bIns="63399"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r>
                        <m:rPr>
                          <m:nor/>
                        </m:rPr>
                        <a:rPr lang="en-US" sz="1467" b="0" i="0" smtClean="0">
                          <a:solidFill>
                            <a:schemeClr val="tx1"/>
                          </a:solidFill>
                          <a:latin typeface="Arial" panose="020B0604020202020204" pitchFamily="34" charset="0"/>
                          <a:ea typeface="Cambria Math" panose="02040503050406030204" pitchFamily="18" charset="0"/>
                          <a:cs typeface="Arial" panose="020B0604020202020204" pitchFamily="34" charset="0"/>
                        </a:rPr>
                        <m:t>Loss</m:t>
                      </m:r>
                      <m:r>
                        <m:rPr>
                          <m:nor/>
                        </m:rPr>
                        <a:rPr lang="ru-RU" sz="1467">
                          <a:solidFill>
                            <a:schemeClr val="tx1"/>
                          </a:solidFill>
                          <a:latin typeface="Arial" panose="020B0604020202020204" pitchFamily="34" charset="0"/>
                          <a:ea typeface="Cambria Math" panose="02040503050406030204" pitchFamily="18" charset="0"/>
                          <a:cs typeface="Arial" panose="020B0604020202020204" pitchFamily="34" charset="0"/>
                        </a:rPr>
                        <m:t> ≤</m:t>
                      </m:r>
                      <m:r>
                        <m:rPr>
                          <m:nor/>
                        </m:rPr>
                        <a:rPr lang="en-US" sz="1467">
                          <a:solidFill>
                            <a:schemeClr val="tx1"/>
                          </a:solidFill>
                          <a:latin typeface="Arial" panose="020B0604020202020204" pitchFamily="34" charset="0"/>
                          <a:ea typeface="Cambria Math" panose="02040503050406030204" pitchFamily="18" charset="0"/>
                          <a:cs typeface="Arial" panose="020B0604020202020204" pitchFamily="34" charset="0"/>
                        </a:rPr>
                        <m:t> $60</m:t>
                      </m:r>
                      <m:r>
                        <m:rPr>
                          <m:nor/>
                        </m:rPr>
                        <a:rPr lang="en-US" sz="1467">
                          <a:solidFill>
                            <a:schemeClr val="tx1"/>
                          </a:solidFill>
                          <a:latin typeface="Arial" panose="020B0604020202020204" pitchFamily="34" charset="0"/>
                          <a:ea typeface="Cambria Math" panose="02040503050406030204" pitchFamily="18" charset="0"/>
                          <a:cs typeface="Arial" panose="020B0604020202020204" pitchFamily="34" charset="0"/>
                        </a:rPr>
                        <m:t>m</m:t>
                      </m:r>
                    </m:oMath>
                  </m:oMathPara>
                </a14:m>
                <a:endParaRPr lang="ru-RU" sz="1467" dirty="0">
                  <a:solidFill>
                    <a:schemeClr val="tx1"/>
                  </a:solidFill>
                  <a:latin typeface="Arial" panose="020B0604020202020204" pitchFamily="34" charset="0"/>
                  <a:cs typeface="Arial" panose="020B0604020202020204" pitchFamily="34" charset="0"/>
                </a:endParaRPr>
              </a:p>
            </p:txBody>
          </p:sp>
        </mc:Choice>
        <mc:Fallback xmlns="">
          <p:sp>
            <p:nvSpPr>
              <p:cNvPr id="59" name="Скругленный прямоугольник 147"/>
              <p:cNvSpPr>
                <a:spLocks noRot="1" noChangeAspect="1" noMove="1" noResize="1" noEditPoints="1" noAdjustHandles="1" noChangeArrowheads="1" noChangeShapeType="1" noTextEdit="1"/>
              </p:cNvSpPr>
              <p:nvPr/>
            </p:nvSpPr>
            <p:spPr>
              <a:xfrm>
                <a:off x="9673626" y="4931520"/>
                <a:ext cx="1651916" cy="742188"/>
              </a:xfrm>
              <a:prstGeom prst="roundRect">
                <a:avLst/>
              </a:prstGeom>
              <a:blipFill>
                <a:blip r:embed="rId10"/>
                <a:stretch>
                  <a:fillRect/>
                </a:stretch>
              </a:blipFill>
              <a:ln>
                <a:solidFill>
                  <a:schemeClr val="bg1"/>
                </a:solidFill>
              </a:ln>
            </p:spPr>
            <p:txBody>
              <a:bodyPr/>
              <a:lstStyle/>
              <a:p>
                <a:r>
                  <a:rPr lang="ru-RU">
                    <a:noFill/>
                  </a:rPr>
                  <a:t> </a:t>
                </a:r>
              </a:p>
            </p:txBody>
          </p:sp>
        </mc:Fallback>
      </mc:AlternateContent>
      <p:sp>
        <p:nvSpPr>
          <p:cNvPr id="60" name="TextBox 59"/>
          <p:cNvSpPr txBox="1"/>
          <p:nvPr/>
        </p:nvSpPr>
        <p:spPr>
          <a:xfrm>
            <a:off x="9387064" y="4520904"/>
            <a:ext cx="2430363" cy="424450"/>
          </a:xfrm>
          <a:prstGeom prst="rect">
            <a:avLst/>
          </a:prstGeom>
          <a:noFill/>
        </p:spPr>
        <p:txBody>
          <a:bodyPr wrap="square" lIns="95097" tIns="47549" rIns="95097" bIns="47549" rtlCol="0">
            <a:spAutoFit/>
          </a:bodyPr>
          <a:lstStyle/>
          <a:p>
            <a:r>
              <a:rPr lang="en-US" sz="1067" dirty="0">
                <a:latin typeface="HeliosC" panose="00000500000000000000" pitchFamily="50" charset="0"/>
              </a:rPr>
              <a:t>-20%   -10%   0%   10%   20%</a:t>
            </a:r>
            <a:endParaRPr lang="ru-RU" sz="1067" dirty="0">
              <a:latin typeface="HeliosC" panose="00000500000000000000" pitchFamily="50" charset="0"/>
            </a:endParaRPr>
          </a:p>
        </p:txBody>
      </p:sp>
      <p:sp>
        <p:nvSpPr>
          <p:cNvPr id="61" name="TextBox 60"/>
          <p:cNvSpPr txBox="1"/>
          <p:nvPr/>
        </p:nvSpPr>
        <p:spPr>
          <a:xfrm>
            <a:off x="9254932" y="4613370"/>
            <a:ext cx="492063" cy="1081296"/>
          </a:xfrm>
          <a:prstGeom prst="rect">
            <a:avLst/>
          </a:prstGeom>
          <a:noFill/>
        </p:spPr>
        <p:txBody>
          <a:bodyPr wrap="square" lIns="95097" tIns="47549" rIns="95097" bIns="47549" rtlCol="0">
            <a:spAutoFit/>
          </a:bodyPr>
          <a:lstStyle/>
          <a:p>
            <a:endParaRPr lang="en-US" sz="1067" dirty="0">
              <a:latin typeface="HeliosC" panose="00000500000000000000" pitchFamily="50" charset="0"/>
            </a:endParaRPr>
          </a:p>
          <a:p>
            <a:r>
              <a:rPr lang="en-US" sz="1067" dirty="0">
                <a:latin typeface="HeliosC" panose="00000500000000000000" pitchFamily="50" charset="0"/>
              </a:rPr>
              <a:t>-3%</a:t>
            </a:r>
          </a:p>
          <a:p>
            <a:pPr marL="178304" indent="-178304">
              <a:buFontTx/>
              <a:buChar char="-"/>
            </a:pPr>
            <a:endParaRPr lang="en-US" sz="1067" dirty="0">
              <a:latin typeface="HeliosC" panose="00000500000000000000" pitchFamily="50" charset="0"/>
            </a:endParaRPr>
          </a:p>
          <a:p>
            <a:r>
              <a:rPr lang="en-US" sz="1067" dirty="0">
                <a:latin typeface="HeliosC" panose="00000500000000000000" pitchFamily="50" charset="0"/>
              </a:rPr>
              <a:t>0%</a:t>
            </a:r>
          </a:p>
          <a:p>
            <a:endParaRPr lang="en-US" sz="1067" dirty="0">
              <a:latin typeface="HeliosC" panose="00000500000000000000" pitchFamily="50" charset="0"/>
            </a:endParaRPr>
          </a:p>
          <a:p>
            <a:r>
              <a:rPr lang="en-US" sz="1067" dirty="0">
                <a:latin typeface="HeliosC" panose="00000500000000000000" pitchFamily="50" charset="0"/>
              </a:rPr>
              <a:t>3%</a:t>
            </a:r>
          </a:p>
        </p:txBody>
      </p:sp>
      <p:sp>
        <p:nvSpPr>
          <p:cNvPr id="62" name="Прямоугольник 152"/>
          <p:cNvSpPr/>
          <p:nvPr/>
        </p:nvSpPr>
        <p:spPr>
          <a:xfrm>
            <a:off x="5031852" y="3422502"/>
            <a:ext cx="2119487" cy="586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pPr algn="ctr"/>
            <a:r>
              <a:rPr lang="en-US" sz="1500" b="1" dirty="0">
                <a:solidFill>
                  <a:schemeClr val="tx1"/>
                </a:solidFill>
                <a:latin typeface="Arial" panose="020B0604020202020204" pitchFamily="34" charset="0"/>
                <a:cs typeface="Arial" panose="020B0604020202020204" pitchFamily="34" charset="0"/>
              </a:rPr>
              <a:t>Purpose of limits – to limit positions</a:t>
            </a:r>
            <a:endParaRPr lang="ru-RU" sz="1500" b="1" dirty="0">
              <a:solidFill>
                <a:schemeClr val="tx1"/>
              </a:solidFill>
              <a:latin typeface="Arial" panose="020B0604020202020204" pitchFamily="34" charset="0"/>
              <a:cs typeface="Arial" panose="020B0604020202020204" pitchFamily="34" charset="0"/>
            </a:endParaRPr>
          </a:p>
        </p:txBody>
      </p:sp>
      <p:sp>
        <p:nvSpPr>
          <p:cNvPr id="63" name="TextBox 62"/>
          <p:cNvSpPr txBox="1"/>
          <p:nvPr/>
        </p:nvSpPr>
        <p:spPr>
          <a:xfrm>
            <a:off x="1212727" y="1215457"/>
            <a:ext cx="2032948" cy="321794"/>
          </a:xfrm>
          <a:prstGeom prst="rect">
            <a:avLst/>
          </a:prstGeom>
          <a:noFill/>
        </p:spPr>
        <p:txBody>
          <a:bodyPr wrap="square" lIns="95097" tIns="47549" rIns="95097" bIns="47549" rtlCol="0">
            <a:spAutoFit/>
          </a:bodyPr>
          <a:lstStyle/>
          <a:p>
            <a:pPr algn="ctr"/>
            <a:r>
              <a:rPr lang="en-US" sz="1467" dirty="0">
                <a:latin typeface="HeliosC" panose="00000500000000000000" pitchFamily="50" charset="0"/>
              </a:rPr>
              <a:t>DELTA</a:t>
            </a:r>
            <a:endParaRPr lang="ru-RU" sz="1467" dirty="0">
              <a:latin typeface="HeliosC" panose="00000500000000000000" pitchFamily="50" charset="0"/>
            </a:endParaRPr>
          </a:p>
        </p:txBody>
      </p:sp>
      <p:sp>
        <p:nvSpPr>
          <p:cNvPr id="64" name="TextBox 63"/>
          <p:cNvSpPr txBox="1"/>
          <p:nvPr/>
        </p:nvSpPr>
        <p:spPr>
          <a:xfrm>
            <a:off x="1212266" y="1738107"/>
            <a:ext cx="2032948" cy="321794"/>
          </a:xfrm>
          <a:prstGeom prst="rect">
            <a:avLst/>
          </a:prstGeom>
          <a:noFill/>
        </p:spPr>
        <p:txBody>
          <a:bodyPr wrap="square" lIns="95097" tIns="47549" rIns="95097" bIns="47549" rtlCol="0">
            <a:spAutoFit/>
          </a:bodyPr>
          <a:lstStyle/>
          <a:p>
            <a:pPr algn="ctr"/>
            <a:r>
              <a:rPr lang="en-US" sz="1467" dirty="0">
                <a:latin typeface="HeliosC" panose="00000500000000000000" pitchFamily="50" charset="0"/>
              </a:rPr>
              <a:t>DV01</a:t>
            </a:r>
            <a:endParaRPr lang="ru-RU" sz="1467" dirty="0">
              <a:latin typeface="HeliosC" panose="00000500000000000000" pitchFamily="50" charset="0"/>
            </a:endParaRPr>
          </a:p>
        </p:txBody>
      </p:sp>
      <p:sp>
        <p:nvSpPr>
          <p:cNvPr id="65" name="TextBox 64"/>
          <p:cNvSpPr txBox="1"/>
          <p:nvPr/>
        </p:nvSpPr>
        <p:spPr>
          <a:xfrm>
            <a:off x="1209631" y="2276430"/>
            <a:ext cx="2032948" cy="321794"/>
          </a:xfrm>
          <a:prstGeom prst="rect">
            <a:avLst/>
          </a:prstGeom>
          <a:noFill/>
        </p:spPr>
        <p:txBody>
          <a:bodyPr wrap="square" lIns="95097" tIns="47549" rIns="95097" bIns="47549" rtlCol="0">
            <a:spAutoFit/>
          </a:bodyPr>
          <a:lstStyle/>
          <a:p>
            <a:pPr algn="ctr"/>
            <a:r>
              <a:rPr lang="en-US" sz="1467" dirty="0">
                <a:latin typeface="HeliosC" panose="00000500000000000000" pitchFamily="50" charset="0"/>
              </a:rPr>
              <a:t>VEGA</a:t>
            </a:r>
            <a:endParaRPr lang="ru-RU" sz="1467" dirty="0">
              <a:latin typeface="HeliosC" panose="00000500000000000000" pitchFamily="50" charset="0"/>
            </a:endParaRPr>
          </a:p>
        </p:txBody>
      </p:sp>
      <p:sp>
        <p:nvSpPr>
          <p:cNvPr id="66" name="Номер слайда 2"/>
          <p:cNvSpPr txBox="1">
            <a:spLocks/>
          </p:cNvSpPr>
          <p:nvPr/>
        </p:nvSpPr>
        <p:spPr>
          <a:xfrm>
            <a:off x="11553399" y="6469444"/>
            <a:ext cx="638601" cy="308903"/>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395274A-64D5-48B8-A5FA-2810C3D1D41A}" type="slidenum">
              <a:rPr lang="ru-RU" smtClean="0"/>
              <a:pPr>
                <a:defRPr/>
              </a:pPr>
              <a:t>8</a:t>
            </a:fld>
            <a:endParaRPr lang="ru-RU" dirty="0"/>
          </a:p>
        </p:txBody>
      </p:sp>
    </p:spTree>
    <p:extLst>
      <p:ext uri="{BB962C8B-B14F-4D97-AF65-F5344CB8AC3E}">
        <p14:creationId xmlns:p14="http://schemas.microsoft.com/office/powerpoint/2010/main" val="681794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48F63A3B-78C7-47BE-AE5E-E10140E04643}" type="slidenum">
              <a:rPr lang="en-US" smtClean="0"/>
              <a:t>9</a:t>
            </a:fld>
            <a:endParaRPr lang="en-US" dirty="0"/>
          </a:p>
        </p:txBody>
      </p:sp>
      <p:sp>
        <p:nvSpPr>
          <p:cNvPr id="5" name="TextBox 4">
            <a:extLst>
              <a:ext uri="{FF2B5EF4-FFF2-40B4-BE49-F238E27FC236}">
                <a16:creationId xmlns:a16="http://schemas.microsoft.com/office/drawing/2014/main" id="{81BD1123-3626-1C45-BF5B-1C1864FA8AFA}"/>
              </a:ext>
            </a:extLst>
          </p:cNvPr>
          <p:cNvSpPr txBox="1"/>
          <p:nvPr/>
        </p:nvSpPr>
        <p:spPr>
          <a:xfrm>
            <a:off x="381959" y="213126"/>
            <a:ext cx="9777440" cy="477054"/>
          </a:xfrm>
          <a:prstGeom prst="rect">
            <a:avLst/>
          </a:prstGeom>
          <a:noFill/>
        </p:spPr>
        <p:txBody>
          <a:bodyPr wrap="square" rtlCol="0">
            <a:spAutoFit/>
          </a:bodyPr>
          <a:lstStyle/>
          <a:p>
            <a:pPr defTabSz="1217692">
              <a:defRPr/>
            </a:pPr>
            <a:r>
              <a:rPr lang="en-US" altLang="zh-CN"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rPr>
              <a:t>Types of limits on sensitivities</a:t>
            </a:r>
            <a:endParaRPr lang="en-US" sz="2500" b="1" kern="0" dirty="0">
              <a:solidFill>
                <a:srgbClr val="1F4E79"/>
              </a:solidFill>
              <a:latin typeface="SB Sans Display" panose="020B0503040504020204" pitchFamily="34" charset="0"/>
              <a:ea typeface="等线" panose="02010600030101010101" pitchFamily="2" charset="-122"/>
              <a:cs typeface="SB Sans Display" panose="020B0503040504020204" pitchFamily="34" charset="0"/>
            </a:endParaRPr>
          </a:p>
        </p:txBody>
      </p:sp>
      <p:sp>
        <p:nvSpPr>
          <p:cNvPr id="16" name="Прямоугольник 1"/>
          <p:cNvSpPr/>
          <p:nvPr/>
        </p:nvSpPr>
        <p:spPr bwMode="auto">
          <a:xfrm>
            <a:off x="5344251" y="3249917"/>
            <a:ext cx="6404765" cy="3251424"/>
          </a:xfrm>
          <a:prstGeom prst="rect">
            <a:avLst/>
          </a:prstGeom>
          <a:no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endParaRPr lang="ru-RU" sz="1600">
              <a:solidFill>
                <a:srgbClr val="000000"/>
              </a:solidFill>
              <a:latin typeface="Arial" charset="0"/>
            </a:endParaRPr>
          </a:p>
        </p:txBody>
      </p:sp>
      <p:sp>
        <p:nvSpPr>
          <p:cNvPr id="6" name="Скругленный прямоугольник 61"/>
          <p:cNvSpPr/>
          <p:nvPr/>
        </p:nvSpPr>
        <p:spPr>
          <a:xfrm>
            <a:off x="2203579" y="813863"/>
            <a:ext cx="792000" cy="912000"/>
          </a:xfrm>
          <a:prstGeom prst="roundRect">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3399" rIns="0" bIns="63399" numCol="1" spcCol="0" rtlCol="0" fromWordArt="0" anchor="ctr" anchorCtr="0" forceAA="0" compatLnSpc="1">
            <a:prstTxWarp prst="textNoShape">
              <a:avLst/>
            </a:prstTxWarp>
            <a:noAutofit/>
          </a:bodyPr>
          <a:lstStyle/>
          <a:p>
            <a:pPr algn="ctr"/>
            <a:r>
              <a:rPr lang="en-US" sz="1467" b="1" dirty="0">
                <a:solidFill>
                  <a:schemeClr val="tx1"/>
                </a:solidFill>
                <a:latin typeface="HeliosC" panose="00000500000000000000" pitchFamily="50" charset="0"/>
              </a:rPr>
              <a:t>DELTA</a:t>
            </a:r>
            <a:endParaRPr lang="ru-RU" sz="1467" b="1" dirty="0">
              <a:solidFill>
                <a:schemeClr val="tx1"/>
              </a:solidFill>
              <a:latin typeface="HeliosC" panose="00000500000000000000" pitchFamily="50" charset="0"/>
            </a:endParaRPr>
          </a:p>
        </p:txBody>
      </p:sp>
      <p:pic>
        <p:nvPicPr>
          <p:cNvPr id="7" name="Рисунок 85"/>
          <p:cNvPicPr>
            <a:picLocks noChangeAspect="1"/>
          </p:cNvPicPr>
          <p:nvPr/>
        </p:nvPicPr>
        <p:blipFill>
          <a:blip r:embed="rId3"/>
          <a:stretch>
            <a:fillRect/>
          </a:stretch>
        </p:blipFill>
        <p:spPr>
          <a:xfrm>
            <a:off x="532299" y="1051461"/>
            <a:ext cx="1193812" cy="686731"/>
          </a:xfrm>
          <a:prstGeom prst="rect">
            <a:avLst/>
          </a:prstGeom>
        </p:spPr>
      </p:pic>
      <p:pic>
        <p:nvPicPr>
          <p:cNvPr id="8" name="Рисунок 86"/>
          <p:cNvPicPr>
            <a:picLocks noChangeAspect="1"/>
          </p:cNvPicPr>
          <p:nvPr/>
        </p:nvPicPr>
        <p:blipFill>
          <a:blip r:embed="rId4"/>
          <a:stretch>
            <a:fillRect/>
          </a:stretch>
        </p:blipFill>
        <p:spPr>
          <a:xfrm>
            <a:off x="677113" y="2716728"/>
            <a:ext cx="1116872" cy="887619"/>
          </a:xfrm>
          <a:prstGeom prst="rect">
            <a:avLst/>
          </a:prstGeom>
        </p:spPr>
      </p:pic>
      <p:pic>
        <p:nvPicPr>
          <p:cNvPr id="9" name="Рисунок 88"/>
          <p:cNvPicPr>
            <a:picLocks noChangeAspect="1"/>
          </p:cNvPicPr>
          <p:nvPr/>
        </p:nvPicPr>
        <p:blipFill>
          <a:blip r:embed="rId5"/>
          <a:stretch>
            <a:fillRect/>
          </a:stretch>
        </p:blipFill>
        <p:spPr>
          <a:xfrm>
            <a:off x="547594" y="4156888"/>
            <a:ext cx="1168993" cy="838096"/>
          </a:xfrm>
          <a:prstGeom prst="rect">
            <a:avLst/>
          </a:prstGeom>
        </p:spPr>
      </p:pic>
      <p:sp>
        <p:nvSpPr>
          <p:cNvPr id="10" name="Скругленный прямоугольник 90"/>
          <p:cNvSpPr/>
          <p:nvPr/>
        </p:nvSpPr>
        <p:spPr>
          <a:xfrm>
            <a:off x="2203579" y="5501038"/>
            <a:ext cx="792000" cy="912000"/>
          </a:xfrm>
          <a:prstGeom prst="roundRect">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3399" rIns="0" bIns="63399" numCol="1" spcCol="0" rtlCol="0" fromWordArt="0" anchor="ctr" anchorCtr="0" forceAA="0" compatLnSpc="1">
            <a:prstTxWarp prst="textNoShape">
              <a:avLst/>
            </a:prstTxWarp>
            <a:noAutofit/>
          </a:bodyPr>
          <a:lstStyle/>
          <a:p>
            <a:pPr algn="ctr"/>
            <a:r>
              <a:rPr lang="en-US" sz="1467" b="1" dirty="0">
                <a:solidFill>
                  <a:schemeClr val="tx1"/>
                </a:solidFill>
                <a:latin typeface="HeliosC" panose="00000500000000000000" pitchFamily="50" charset="0"/>
              </a:rPr>
              <a:t>THETA</a:t>
            </a:r>
            <a:endParaRPr lang="ru-RU" sz="1467" b="1" dirty="0">
              <a:solidFill>
                <a:schemeClr val="tx1"/>
              </a:solidFill>
              <a:latin typeface="HeliosC" panose="00000500000000000000" pitchFamily="50" charset="0"/>
            </a:endParaRPr>
          </a:p>
        </p:txBody>
      </p:sp>
      <p:sp>
        <p:nvSpPr>
          <p:cNvPr id="11" name="Скругленный прямоугольник 111"/>
          <p:cNvSpPr/>
          <p:nvPr/>
        </p:nvSpPr>
        <p:spPr>
          <a:xfrm>
            <a:off x="2203579" y="2926436"/>
            <a:ext cx="792000" cy="912000"/>
          </a:xfrm>
          <a:prstGeom prst="roundRect">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3399" rIns="0" bIns="63399" numCol="1" spcCol="0" rtlCol="0" fromWordArt="0" anchor="ctr" anchorCtr="0" forceAA="0" compatLnSpc="1">
            <a:prstTxWarp prst="textNoShape">
              <a:avLst/>
            </a:prstTxWarp>
            <a:noAutofit/>
          </a:bodyPr>
          <a:lstStyle/>
          <a:p>
            <a:pPr algn="ctr"/>
            <a:r>
              <a:rPr lang="en-US" sz="1467" b="1" dirty="0">
                <a:solidFill>
                  <a:schemeClr val="tx1"/>
                </a:solidFill>
                <a:latin typeface="HeliosC" panose="00000500000000000000" pitchFamily="50" charset="0"/>
              </a:rPr>
              <a:t>DV01</a:t>
            </a:r>
            <a:endParaRPr lang="ru-RU" sz="1467" b="1" dirty="0">
              <a:solidFill>
                <a:schemeClr val="tx1"/>
              </a:solidFill>
              <a:latin typeface="HeliosC" panose="00000500000000000000" pitchFamily="50" charset="0"/>
            </a:endParaRPr>
          </a:p>
        </p:txBody>
      </p:sp>
      <p:sp>
        <p:nvSpPr>
          <p:cNvPr id="12" name="Скругленный прямоугольник 117"/>
          <p:cNvSpPr/>
          <p:nvPr/>
        </p:nvSpPr>
        <p:spPr>
          <a:xfrm>
            <a:off x="2203579" y="4177160"/>
            <a:ext cx="792000" cy="912000"/>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3399" rIns="0" bIns="63399" numCol="1" spcCol="0" rtlCol="0" fromWordArt="0" anchor="ctr" anchorCtr="0" forceAA="0" compatLnSpc="1">
            <a:prstTxWarp prst="textNoShape">
              <a:avLst/>
            </a:prstTxWarp>
            <a:noAutofit/>
          </a:bodyPr>
          <a:lstStyle/>
          <a:p>
            <a:pPr algn="ctr"/>
            <a:r>
              <a:rPr lang="en-US" sz="1467" dirty="0">
                <a:solidFill>
                  <a:schemeClr val="tx1"/>
                </a:solidFill>
                <a:latin typeface="HeliosC" panose="00000500000000000000" pitchFamily="50" charset="0"/>
              </a:rPr>
              <a:t>VEGA</a:t>
            </a:r>
            <a:endParaRPr lang="ru-RU" sz="1467" dirty="0">
              <a:solidFill>
                <a:schemeClr val="tx1"/>
              </a:solidFill>
              <a:latin typeface="HeliosC" panose="00000500000000000000" pitchFamily="50" charset="0"/>
            </a:endParaRPr>
          </a:p>
        </p:txBody>
      </p:sp>
      <p:grpSp>
        <p:nvGrpSpPr>
          <p:cNvPr id="13" name="Group 1183"/>
          <p:cNvGrpSpPr>
            <a:grpSpLocks noChangeAspect="1"/>
          </p:cNvGrpSpPr>
          <p:nvPr>
            <p:custDataLst>
              <p:tags r:id="rId1"/>
            </p:custDataLst>
          </p:nvPr>
        </p:nvGrpSpPr>
        <p:grpSpPr bwMode="auto">
          <a:xfrm>
            <a:off x="839445" y="5560850"/>
            <a:ext cx="695424" cy="816103"/>
            <a:chOff x="2135" y="2073"/>
            <a:chExt cx="400" cy="486"/>
          </a:xfrm>
          <a:noFill/>
        </p:grpSpPr>
        <p:sp>
          <p:nvSpPr>
            <p:cNvPr id="14" name="Rectangle 1184"/>
            <p:cNvSpPr>
              <a:spLocks noChangeArrowheads="1"/>
            </p:cNvSpPr>
            <p:nvPr/>
          </p:nvSpPr>
          <p:spPr bwMode="auto">
            <a:xfrm>
              <a:off x="2147" y="2083"/>
              <a:ext cx="388" cy="454"/>
            </a:xfrm>
            <a:prstGeom prst="rect">
              <a:avLst/>
            </a:prstGeom>
            <a:grpFill/>
            <a:ln w="3175">
              <a:solidFill>
                <a:schemeClr val="bg1">
                  <a:lumMod val="50000"/>
                </a:schemeClr>
              </a:solidFill>
              <a:miter lim="800000"/>
              <a:headEnd/>
              <a:tailEnd/>
            </a:ln>
          </p:spPr>
          <p:txBody>
            <a:bodyPr wrap="none" lIns="0" tIns="0" rIns="0" bIns="0" anchor="ctr"/>
            <a:lstStyle/>
            <a:p>
              <a:pPr algn="ctr"/>
              <a:endParaRPr lang="en-US" sz="2533">
                <a:ln>
                  <a:solidFill>
                    <a:schemeClr val="bg1">
                      <a:lumMod val="50000"/>
                    </a:schemeClr>
                  </a:solidFill>
                </a:ln>
                <a:latin typeface="HeliosC" panose="00000500000000000000" pitchFamily="50" charset="0"/>
              </a:endParaRPr>
            </a:p>
          </p:txBody>
        </p:sp>
        <p:sp>
          <p:nvSpPr>
            <p:cNvPr id="15" name="Rectangle 1185"/>
            <p:cNvSpPr>
              <a:spLocks noChangeArrowheads="1"/>
            </p:cNvSpPr>
            <p:nvPr/>
          </p:nvSpPr>
          <p:spPr bwMode="auto">
            <a:xfrm>
              <a:off x="2135" y="2096"/>
              <a:ext cx="388" cy="463"/>
            </a:xfrm>
            <a:prstGeom prst="rect">
              <a:avLst/>
            </a:prstGeom>
            <a:grpFill/>
            <a:ln w="3175">
              <a:solidFill>
                <a:schemeClr val="bg1">
                  <a:lumMod val="50000"/>
                </a:schemeClr>
              </a:solidFill>
              <a:miter lim="800000"/>
              <a:headEnd/>
              <a:tailEnd/>
            </a:ln>
          </p:spPr>
          <p:txBody>
            <a:bodyPr wrap="none" lIns="0" tIns="0" rIns="0" bIns="0" anchor="ctr"/>
            <a:lstStyle/>
            <a:p>
              <a:pPr algn="ctr"/>
              <a:endParaRPr lang="en-US" sz="2533">
                <a:ln>
                  <a:solidFill>
                    <a:schemeClr val="bg1">
                      <a:lumMod val="50000"/>
                    </a:schemeClr>
                  </a:solidFill>
                </a:ln>
                <a:latin typeface="HeliosC" panose="00000500000000000000" pitchFamily="50" charset="0"/>
              </a:endParaRPr>
            </a:p>
          </p:txBody>
        </p:sp>
        <p:sp>
          <p:nvSpPr>
            <p:cNvPr id="17" name="WordArt 1186"/>
            <p:cNvSpPr>
              <a:spLocks noChangeArrowheads="1" noChangeShapeType="1" noTextEdit="1"/>
            </p:cNvSpPr>
            <p:nvPr/>
          </p:nvSpPr>
          <p:spPr bwMode="auto">
            <a:xfrm>
              <a:off x="2195" y="2243"/>
              <a:ext cx="269" cy="200"/>
            </a:xfrm>
            <a:prstGeom prst="rect">
              <a:avLst/>
            </a:prstGeom>
            <a:grpFill/>
            <a:ln w="3175">
              <a:noFill/>
            </a:ln>
          </p:spPr>
          <p:txBody>
            <a:bodyPr wrap="none" fromWordArt="1">
              <a:prstTxWarp prst="textPlain">
                <a:avLst>
                  <a:gd name="adj" fmla="val 50000"/>
                </a:avLst>
              </a:prstTxWarp>
            </a:bodyPr>
            <a:lstStyle/>
            <a:p>
              <a:pPr algn="ctr"/>
              <a:r>
                <a:rPr lang="en-US" sz="4933" kern="10" dirty="0">
                  <a:ln w="6350">
                    <a:solidFill>
                      <a:schemeClr val="bg1">
                        <a:lumMod val="50000"/>
                      </a:schemeClr>
                    </a:solidFill>
                    <a:round/>
                    <a:headEnd/>
                    <a:tailEnd/>
                  </a:ln>
                  <a:solidFill>
                    <a:srgbClr val="FFFFFF"/>
                  </a:solidFill>
                  <a:latin typeface="HeliosC" panose="00000500000000000000" pitchFamily="50" charset="0"/>
                </a:rPr>
                <a:t>30</a:t>
              </a:r>
              <a:endParaRPr lang="ru-RU" sz="4933" kern="10" dirty="0">
                <a:ln w="6350">
                  <a:solidFill>
                    <a:schemeClr val="bg1">
                      <a:lumMod val="50000"/>
                    </a:schemeClr>
                  </a:solidFill>
                  <a:round/>
                  <a:headEnd/>
                  <a:tailEnd/>
                </a:ln>
                <a:solidFill>
                  <a:srgbClr val="FFFFFF"/>
                </a:solidFill>
                <a:latin typeface="HeliosC" panose="00000500000000000000" pitchFamily="50" charset="0"/>
              </a:endParaRPr>
            </a:p>
          </p:txBody>
        </p:sp>
        <p:sp>
          <p:nvSpPr>
            <p:cNvPr id="18" name="Freeform 1187"/>
            <p:cNvSpPr>
              <a:spLocks/>
            </p:cNvSpPr>
            <p:nvPr/>
          </p:nvSpPr>
          <p:spPr bwMode="auto">
            <a:xfrm>
              <a:off x="2167" y="2073"/>
              <a:ext cx="27" cy="51"/>
            </a:xfrm>
            <a:custGeom>
              <a:avLst/>
              <a:gdLst>
                <a:gd name="T0" fmla="*/ 15 w 91"/>
                <a:gd name="T1" fmla="*/ 43 h 172"/>
                <a:gd name="T2" fmla="*/ 19 w 91"/>
                <a:gd name="T3" fmla="*/ 45 h 172"/>
                <a:gd name="T4" fmla="*/ 22 w 91"/>
                <a:gd name="T5" fmla="*/ 44 h 172"/>
                <a:gd name="T6" fmla="*/ 23 w 91"/>
                <a:gd name="T7" fmla="*/ 42 h 172"/>
                <a:gd name="T8" fmla="*/ 23 w 91"/>
                <a:gd name="T9" fmla="*/ 41 h 172"/>
                <a:gd name="T10" fmla="*/ 23 w 91"/>
                <a:gd name="T11" fmla="*/ 41 h 172"/>
                <a:gd name="T12" fmla="*/ 25 w 91"/>
                <a:gd name="T13" fmla="*/ 41 h 172"/>
                <a:gd name="T14" fmla="*/ 26 w 91"/>
                <a:gd name="T15" fmla="*/ 42 h 172"/>
                <a:gd name="T16" fmla="*/ 27 w 91"/>
                <a:gd name="T17" fmla="*/ 43 h 172"/>
                <a:gd name="T18" fmla="*/ 27 w 91"/>
                <a:gd name="T19" fmla="*/ 46 h 172"/>
                <a:gd name="T20" fmla="*/ 26 w 91"/>
                <a:gd name="T21" fmla="*/ 49 h 172"/>
                <a:gd name="T22" fmla="*/ 23 w 91"/>
                <a:gd name="T23" fmla="*/ 51 h 172"/>
                <a:gd name="T24" fmla="*/ 20 w 91"/>
                <a:gd name="T25" fmla="*/ 51 h 172"/>
                <a:gd name="T26" fmla="*/ 16 w 91"/>
                <a:gd name="T27" fmla="*/ 50 h 172"/>
                <a:gd name="T28" fmla="*/ 13 w 91"/>
                <a:gd name="T29" fmla="*/ 49 h 172"/>
                <a:gd name="T30" fmla="*/ 12 w 91"/>
                <a:gd name="T31" fmla="*/ 48 h 172"/>
                <a:gd name="T32" fmla="*/ 11 w 91"/>
                <a:gd name="T33" fmla="*/ 47 h 172"/>
                <a:gd name="T34" fmla="*/ 3 w 91"/>
                <a:gd name="T35" fmla="*/ 37 h 172"/>
                <a:gd name="T36" fmla="*/ 0 w 91"/>
                <a:gd name="T37" fmla="*/ 26 h 172"/>
                <a:gd name="T38" fmla="*/ 1 w 91"/>
                <a:gd name="T39" fmla="*/ 17 h 172"/>
                <a:gd name="T40" fmla="*/ 4 w 91"/>
                <a:gd name="T41" fmla="*/ 8 h 172"/>
                <a:gd name="T42" fmla="*/ 9 w 91"/>
                <a:gd name="T43" fmla="*/ 3 h 172"/>
                <a:gd name="T44" fmla="*/ 15 w 91"/>
                <a:gd name="T45" fmla="*/ 0 h 172"/>
                <a:gd name="T46" fmla="*/ 21 w 91"/>
                <a:gd name="T47" fmla="*/ 1 h 172"/>
                <a:gd name="T48" fmla="*/ 27 w 91"/>
                <a:gd name="T49" fmla="*/ 7 h 172"/>
                <a:gd name="T50" fmla="*/ 27 w 91"/>
                <a:gd name="T51" fmla="*/ 8 h 172"/>
                <a:gd name="T52" fmla="*/ 26 w 91"/>
                <a:gd name="T53" fmla="*/ 9 h 172"/>
                <a:gd name="T54" fmla="*/ 26 w 91"/>
                <a:gd name="T55" fmla="*/ 9 h 172"/>
                <a:gd name="T56" fmla="*/ 26 w 91"/>
                <a:gd name="T57" fmla="*/ 9 h 172"/>
                <a:gd name="T58" fmla="*/ 24 w 91"/>
                <a:gd name="T59" fmla="*/ 10 h 172"/>
                <a:gd name="T60" fmla="*/ 23 w 91"/>
                <a:gd name="T61" fmla="*/ 10 h 172"/>
                <a:gd name="T62" fmla="*/ 23 w 91"/>
                <a:gd name="T63" fmla="*/ 9 h 172"/>
                <a:gd name="T64" fmla="*/ 23 w 91"/>
                <a:gd name="T65" fmla="*/ 9 h 172"/>
                <a:gd name="T66" fmla="*/ 20 w 91"/>
                <a:gd name="T67" fmla="*/ 8 h 172"/>
                <a:gd name="T68" fmla="*/ 18 w 91"/>
                <a:gd name="T69" fmla="*/ 7 h 172"/>
                <a:gd name="T70" fmla="*/ 16 w 91"/>
                <a:gd name="T71" fmla="*/ 7 h 172"/>
                <a:gd name="T72" fmla="*/ 15 w 91"/>
                <a:gd name="T73" fmla="*/ 8 h 172"/>
                <a:gd name="T74" fmla="*/ 14 w 91"/>
                <a:gd name="T75" fmla="*/ 8 h 172"/>
                <a:gd name="T76" fmla="*/ 13 w 91"/>
                <a:gd name="T77" fmla="*/ 9 h 172"/>
                <a:gd name="T78" fmla="*/ 13 w 91"/>
                <a:gd name="T79" fmla="*/ 10 h 172"/>
                <a:gd name="T80" fmla="*/ 12 w 91"/>
                <a:gd name="T81" fmla="*/ 10 h 172"/>
                <a:gd name="T82" fmla="*/ 9 w 91"/>
                <a:gd name="T83" fmla="*/ 16 h 172"/>
                <a:gd name="T84" fmla="*/ 8 w 91"/>
                <a:gd name="T85" fmla="*/ 21 h 172"/>
                <a:gd name="T86" fmla="*/ 7 w 91"/>
                <a:gd name="T87" fmla="*/ 25 h 172"/>
                <a:gd name="T88" fmla="*/ 8 w 91"/>
                <a:gd name="T89" fmla="*/ 27 h 172"/>
                <a:gd name="T90" fmla="*/ 8 w 91"/>
                <a:gd name="T91" fmla="*/ 29 h 172"/>
                <a:gd name="T92" fmla="*/ 9 w 91"/>
                <a:gd name="T93" fmla="*/ 32 h 172"/>
                <a:gd name="T94" fmla="*/ 9 w 91"/>
                <a:gd name="T95" fmla="*/ 34 h 172"/>
                <a:gd name="T96" fmla="*/ 11 w 91"/>
                <a:gd name="T97" fmla="*/ 37 h 172"/>
                <a:gd name="T98" fmla="*/ 12 w 91"/>
                <a:gd name="T99" fmla="*/ 39 h 172"/>
                <a:gd name="T100" fmla="*/ 13 w 91"/>
                <a:gd name="T101" fmla="*/ 40 h 172"/>
                <a:gd name="T102" fmla="*/ 14 w 91"/>
                <a:gd name="T103" fmla="*/ 42 h 172"/>
                <a:gd name="T104" fmla="*/ 15 w 91"/>
                <a:gd name="T105" fmla="*/ 43 h 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172"/>
                <a:gd name="T161" fmla="*/ 91 w 91"/>
                <a:gd name="T162" fmla="*/ 172 h 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172">
                  <a:moveTo>
                    <a:pt x="51" y="145"/>
                  </a:moveTo>
                  <a:lnTo>
                    <a:pt x="64" y="153"/>
                  </a:lnTo>
                  <a:lnTo>
                    <a:pt x="74" y="150"/>
                  </a:lnTo>
                  <a:lnTo>
                    <a:pt x="77" y="143"/>
                  </a:lnTo>
                  <a:lnTo>
                    <a:pt x="78" y="138"/>
                  </a:lnTo>
                  <a:lnTo>
                    <a:pt x="79" y="137"/>
                  </a:lnTo>
                  <a:lnTo>
                    <a:pt x="83" y="138"/>
                  </a:lnTo>
                  <a:lnTo>
                    <a:pt x="86" y="141"/>
                  </a:lnTo>
                  <a:lnTo>
                    <a:pt x="90" y="146"/>
                  </a:lnTo>
                  <a:lnTo>
                    <a:pt x="91" y="155"/>
                  </a:lnTo>
                  <a:lnTo>
                    <a:pt x="87" y="164"/>
                  </a:lnTo>
                  <a:lnTo>
                    <a:pt x="78" y="171"/>
                  </a:lnTo>
                  <a:lnTo>
                    <a:pt x="66" y="172"/>
                  </a:lnTo>
                  <a:lnTo>
                    <a:pt x="53" y="169"/>
                  </a:lnTo>
                  <a:lnTo>
                    <a:pt x="44" y="164"/>
                  </a:lnTo>
                  <a:lnTo>
                    <a:pt x="39" y="161"/>
                  </a:lnTo>
                  <a:lnTo>
                    <a:pt x="37" y="160"/>
                  </a:lnTo>
                  <a:lnTo>
                    <a:pt x="10" y="124"/>
                  </a:lnTo>
                  <a:lnTo>
                    <a:pt x="0" y="88"/>
                  </a:lnTo>
                  <a:lnTo>
                    <a:pt x="2" y="56"/>
                  </a:lnTo>
                  <a:lnTo>
                    <a:pt x="14" y="28"/>
                  </a:lnTo>
                  <a:lnTo>
                    <a:pt x="31" y="9"/>
                  </a:lnTo>
                  <a:lnTo>
                    <a:pt x="52" y="0"/>
                  </a:lnTo>
                  <a:lnTo>
                    <a:pt x="72" y="4"/>
                  </a:lnTo>
                  <a:lnTo>
                    <a:pt x="90" y="25"/>
                  </a:lnTo>
                  <a:lnTo>
                    <a:pt x="90" y="27"/>
                  </a:lnTo>
                  <a:lnTo>
                    <a:pt x="89" y="29"/>
                  </a:lnTo>
                  <a:lnTo>
                    <a:pt x="87" y="31"/>
                  </a:lnTo>
                  <a:lnTo>
                    <a:pt x="87" y="32"/>
                  </a:lnTo>
                  <a:lnTo>
                    <a:pt x="82" y="33"/>
                  </a:lnTo>
                  <a:lnTo>
                    <a:pt x="78" y="33"/>
                  </a:lnTo>
                  <a:lnTo>
                    <a:pt x="76" y="32"/>
                  </a:lnTo>
                  <a:lnTo>
                    <a:pt x="68" y="27"/>
                  </a:lnTo>
                  <a:lnTo>
                    <a:pt x="61" y="25"/>
                  </a:lnTo>
                  <a:lnTo>
                    <a:pt x="55" y="25"/>
                  </a:lnTo>
                  <a:lnTo>
                    <a:pt x="51" y="26"/>
                  </a:lnTo>
                  <a:lnTo>
                    <a:pt x="46" y="28"/>
                  </a:lnTo>
                  <a:lnTo>
                    <a:pt x="44" y="32"/>
                  </a:lnTo>
                  <a:lnTo>
                    <a:pt x="43" y="33"/>
                  </a:lnTo>
                  <a:lnTo>
                    <a:pt x="41" y="34"/>
                  </a:lnTo>
                  <a:lnTo>
                    <a:pt x="31" y="53"/>
                  </a:lnTo>
                  <a:lnTo>
                    <a:pt x="26" y="70"/>
                  </a:lnTo>
                  <a:lnTo>
                    <a:pt x="25" y="84"/>
                  </a:lnTo>
                  <a:lnTo>
                    <a:pt x="26" y="91"/>
                  </a:lnTo>
                  <a:lnTo>
                    <a:pt x="28" y="99"/>
                  </a:lnTo>
                  <a:lnTo>
                    <a:pt x="30" y="108"/>
                  </a:lnTo>
                  <a:lnTo>
                    <a:pt x="32" y="116"/>
                  </a:lnTo>
                  <a:lnTo>
                    <a:pt x="37" y="125"/>
                  </a:lnTo>
                  <a:lnTo>
                    <a:pt x="39" y="130"/>
                  </a:lnTo>
                  <a:lnTo>
                    <a:pt x="43" y="135"/>
                  </a:lnTo>
                  <a:lnTo>
                    <a:pt x="46" y="140"/>
                  </a:lnTo>
                  <a:lnTo>
                    <a:pt x="51" y="145"/>
                  </a:lnTo>
                  <a:close/>
                </a:path>
              </a:pathLst>
            </a:custGeom>
            <a:grpFill/>
            <a:ln w="3175">
              <a:solidFill>
                <a:schemeClr val="bg1">
                  <a:lumMod val="50000"/>
                </a:schemeClr>
              </a:solidFill>
              <a:round/>
              <a:headEnd/>
              <a:tailEnd/>
            </a:ln>
          </p:spPr>
          <p:txBody>
            <a:bodyPr/>
            <a:lstStyle/>
            <a:p>
              <a:endParaRPr lang="en-US" sz="2533">
                <a:ln>
                  <a:solidFill>
                    <a:schemeClr val="bg1">
                      <a:lumMod val="50000"/>
                    </a:schemeClr>
                  </a:solidFill>
                </a:ln>
                <a:latin typeface="HeliosC" panose="00000500000000000000" pitchFamily="50" charset="0"/>
              </a:endParaRPr>
            </a:p>
          </p:txBody>
        </p:sp>
        <p:sp>
          <p:nvSpPr>
            <p:cNvPr id="19" name="Freeform 1188"/>
            <p:cNvSpPr>
              <a:spLocks/>
            </p:cNvSpPr>
            <p:nvPr/>
          </p:nvSpPr>
          <p:spPr bwMode="auto">
            <a:xfrm>
              <a:off x="2207" y="2073"/>
              <a:ext cx="27" cy="51"/>
            </a:xfrm>
            <a:custGeom>
              <a:avLst/>
              <a:gdLst>
                <a:gd name="T0" fmla="*/ 15 w 91"/>
                <a:gd name="T1" fmla="*/ 43 h 172"/>
                <a:gd name="T2" fmla="*/ 19 w 91"/>
                <a:gd name="T3" fmla="*/ 45 h 172"/>
                <a:gd name="T4" fmla="*/ 22 w 91"/>
                <a:gd name="T5" fmla="*/ 44 h 172"/>
                <a:gd name="T6" fmla="*/ 23 w 91"/>
                <a:gd name="T7" fmla="*/ 42 h 172"/>
                <a:gd name="T8" fmla="*/ 23 w 91"/>
                <a:gd name="T9" fmla="*/ 41 h 172"/>
                <a:gd name="T10" fmla="*/ 23 w 91"/>
                <a:gd name="T11" fmla="*/ 41 h 172"/>
                <a:gd name="T12" fmla="*/ 25 w 91"/>
                <a:gd name="T13" fmla="*/ 41 h 172"/>
                <a:gd name="T14" fmla="*/ 26 w 91"/>
                <a:gd name="T15" fmla="*/ 42 h 172"/>
                <a:gd name="T16" fmla="*/ 27 w 91"/>
                <a:gd name="T17" fmla="*/ 43 h 172"/>
                <a:gd name="T18" fmla="*/ 27 w 91"/>
                <a:gd name="T19" fmla="*/ 46 h 172"/>
                <a:gd name="T20" fmla="*/ 26 w 91"/>
                <a:gd name="T21" fmla="*/ 49 h 172"/>
                <a:gd name="T22" fmla="*/ 23 w 91"/>
                <a:gd name="T23" fmla="*/ 51 h 172"/>
                <a:gd name="T24" fmla="*/ 20 w 91"/>
                <a:gd name="T25" fmla="*/ 51 h 172"/>
                <a:gd name="T26" fmla="*/ 16 w 91"/>
                <a:gd name="T27" fmla="*/ 50 h 172"/>
                <a:gd name="T28" fmla="*/ 13 w 91"/>
                <a:gd name="T29" fmla="*/ 49 h 172"/>
                <a:gd name="T30" fmla="*/ 12 w 91"/>
                <a:gd name="T31" fmla="*/ 48 h 172"/>
                <a:gd name="T32" fmla="*/ 11 w 91"/>
                <a:gd name="T33" fmla="*/ 47 h 172"/>
                <a:gd name="T34" fmla="*/ 3 w 91"/>
                <a:gd name="T35" fmla="*/ 37 h 172"/>
                <a:gd name="T36" fmla="*/ 0 w 91"/>
                <a:gd name="T37" fmla="*/ 26 h 172"/>
                <a:gd name="T38" fmla="*/ 1 w 91"/>
                <a:gd name="T39" fmla="*/ 17 h 172"/>
                <a:gd name="T40" fmla="*/ 4 w 91"/>
                <a:gd name="T41" fmla="*/ 8 h 172"/>
                <a:gd name="T42" fmla="*/ 9 w 91"/>
                <a:gd name="T43" fmla="*/ 3 h 172"/>
                <a:gd name="T44" fmla="*/ 15 w 91"/>
                <a:gd name="T45" fmla="*/ 0 h 172"/>
                <a:gd name="T46" fmla="*/ 21 w 91"/>
                <a:gd name="T47" fmla="*/ 1 h 172"/>
                <a:gd name="T48" fmla="*/ 27 w 91"/>
                <a:gd name="T49" fmla="*/ 7 h 172"/>
                <a:gd name="T50" fmla="*/ 27 w 91"/>
                <a:gd name="T51" fmla="*/ 8 h 172"/>
                <a:gd name="T52" fmla="*/ 26 w 91"/>
                <a:gd name="T53" fmla="*/ 9 h 172"/>
                <a:gd name="T54" fmla="*/ 26 w 91"/>
                <a:gd name="T55" fmla="*/ 9 h 172"/>
                <a:gd name="T56" fmla="*/ 26 w 91"/>
                <a:gd name="T57" fmla="*/ 9 h 172"/>
                <a:gd name="T58" fmla="*/ 24 w 91"/>
                <a:gd name="T59" fmla="*/ 10 h 172"/>
                <a:gd name="T60" fmla="*/ 23 w 91"/>
                <a:gd name="T61" fmla="*/ 10 h 172"/>
                <a:gd name="T62" fmla="*/ 23 w 91"/>
                <a:gd name="T63" fmla="*/ 9 h 172"/>
                <a:gd name="T64" fmla="*/ 23 w 91"/>
                <a:gd name="T65" fmla="*/ 9 h 172"/>
                <a:gd name="T66" fmla="*/ 20 w 91"/>
                <a:gd name="T67" fmla="*/ 8 h 172"/>
                <a:gd name="T68" fmla="*/ 18 w 91"/>
                <a:gd name="T69" fmla="*/ 7 h 172"/>
                <a:gd name="T70" fmla="*/ 16 w 91"/>
                <a:gd name="T71" fmla="*/ 7 h 172"/>
                <a:gd name="T72" fmla="*/ 15 w 91"/>
                <a:gd name="T73" fmla="*/ 8 h 172"/>
                <a:gd name="T74" fmla="*/ 14 w 91"/>
                <a:gd name="T75" fmla="*/ 8 h 172"/>
                <a:gd name="T76" fmla="*/ 13 w 91"/>
                <a:gd name="T77" fmla="*/ 9 h 172"/>
                <a:gd name="T78" fmla="*/ 13 w 91"/>
                <a:gd name="T79" fmla="*/ 10 h 172"/>
                <a:gd name="T80" fmla="*/ 12 w 91"/>
                <a:gd name="T81" fmla="*/ 10 h 172"/>
                <a:gd name="T82" fmla="*/ 9 w 91"/>
                <a:gd name="T83" fmla="*/ 16 h 172"/>
                <a:gd name="T84" fmla="*/ 8 w 91"/>
                <a:gd name="T85" fmla="*/ 21 h 172"/>
                <a:gd name="T86" fmla="*/ 7 w 91"/>
                <a:gd name="T87" fmla="*/ 25 h 172"/>
                <a:gd name="T88" fmla="*/ 8 w 91"/>
                <a:gd name="T89" fmla="*/ 27 h 172"/>
                <a:gd name="T90" fmla="*/ 8 w 91"/>
                <a:gd name="T91" fmla="*/ 29 h 172"/>
                <a:gd name="T92" fmla="*/ 9 w 91"/>
                <a:gd name="T93" fmla="*/ 32 h 172"/>
                <a:gd name="T94" fmla="*/ 9 w 91"/>
                <a:gd name="T95" fmla="*/ 34 h 172"/>
                <a:gd name="T96" fmla="*/ 11 w 91"/>
                <a:gd name="T97" fmla="*/ 37 h 172"/>
                <a:gd name="T98" fmla="*/ 12 w 91"/>
                <a:gd name="T99" fmla="*/ 39 h 172"/>
                <a:gd name="T100" fmla="*/ 13 w 91"/>
                <a:gd name="T101" fmla="*/ 40 h 172"/>
                <a:gd name="T102" fmla="*/ 14 w 91"/>
                <a:gd name="T103" fmla="*/ 42 h 172"/>
                <a:gd name="T104" fmla="*/ 15 w 91"/>
                <a:gd name="T105" fmla="*/ 43 h 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172"/>
                <a:gd name="T161" fmla="*/ 91 w 91"/>
                <a:gd name="T162" fmla="*/ 172 h 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172">
                  <a:moveTo>
                    <a:pt x="51" y="145"/>
                  </a:moveTo>
                  <a:lnTo>
                    <a:pt x="64" y="153"/>
                  </a:lnTo>
                  <a:lnTo>
                    <a:pt x="74" y="150"/>
                  </a:lnTo>
                  <a:lnTo>
                    <a:pt x="77" y="143"/>
                  </a:lnTo>
                  <a:lnTo>
                    <a:pt x="78" y="138"/>
                  </a:lnTo>
                  <a:lnTo>
                    <a:pt x="79" y="137"/>
                  </a:lnTo>
                  <a:lnTo>
                    <a:pt x="83" y="138"/>
                  </a:lnTo>
                  <a:lnTo>
                    <a:pt x="86" y="141"/>
                  </a:lnTo>
                  <a:lnTo>
                    <a:pt x="90" y="146"/>
                  </a:lnTo>
                  <a:lnTo>
                    <a:pt x="91" y="155"/>
                  </a:lnTo>
                  <a:lnTo>
                    <a:pt x="87" y="164"/>
                  </a:lnTo>
                  <a:lnTo>
                    <a:pt x="78" y="171"/>
                  </a:lnTo>
                  <a:lnTo>
                    <a:pt x="66" y="172"/>
                  </a:lnTo>
                  <a:lnTo>
                    <a:pt x="53" y="169"/>
                  </a:lnTo>
                  <a:lnTo>
                    <a:pt x="44" y="164"/>
                  </a:lnTo>
                  <a:lnTo>
                    <a:pt x="39" y="161"/>
                  </a:lnTo>
                  <a:lnTo>
                    <a:pt x="37" y="160"/>
                  </a:lnTo>
                  <a:lnTo>
                    <a:pt x="10" y="124"/>
                  </a:lnTo>
                  <a:lnTo>
                    <a:pt x="0" y="88"/>
                  </a:lnTo>
                  <a:lnTo>
                    <a:pt x="2" y="56"/>
                  </a:lnTo>
                  <a:lnTo>
                    <a:pt x="14" y="28"/>
                  </a:lnTo>
                  <a:lnTo>
                    <a:pt x="31" y="9"/>
                  </a:lnTo>
                  <a:lnTo>
                    <a:pt x="52" y="0"/>
                  </a:lnTo>
                  <a:lnTo>
                    <a:pt x="72" y="4"/>
                  </a:lnTo>
                  <a:lnTo>
                    <a:pt x="90" y="25"/>
                  </a:lnTo>
                  <a:lnTo>
                    <a:pt x="90" y="27"/>
                  </a:lnTo>
                  <a:lnTo>
                    <a:pt x="89" y="29"/>
                  </a:lnTo>
                  <a:lnTo>
                    <a:pt x="87" y="31"/>
                  </a:lnTo>
                  <a:lnTo>
                    <a:pt x="87" y="32"/>
                  </a:lnTo>
                  <a:lnTo>
                    <a:pt x="82" y="33"/>
                  </a:lnTo>
                  <a:lnTo>
                    <a:pt x="78" y="33"/>
                  </a:lnTo>
                  <a:lnTo>
                    <a:pt x="76" y="32"/>
                  </a:lnTo>
                  <a:lnTo>
                    <a:pt x="68" y="27"/>
                  </a:lnTo>
                  <a:lnTo>
                    <a:pt x="61" y="25"/>
                  </a:lnTo>
                  <a:lnTo>
                    <a:pt x="55" y="25"/>
                  </a:lnTo>
                  <a:lnTo>
                    <a:pt x="51" y="26"/>
                  </a:lnTo>
                  <a:lnTo>
                    <a:pt x="46" y="28"/>
                  </a:lnTo>
                  <a:lnTo>
                    <a:pt x="44" y="32"/>
                  </a:lnTo>
                  <a:lnTo>
                    <a:pt x="43" y="33"/>
                  </a:lnTo>
                  <a:lnTo>
                    <a:pt x="41" y="34"/>
                  </a:lnTo>
                  <a:lnTo>
                    <a:pt x="31" y="53"/>
                  </a:lnTo>
                  <a:lnTo>
                    <a:pt x="26" y="70"/>
                  </a:lnTo>
                  <a:lnTo>
                    <a:pt x="25" y="84"/>
                  </a:lnTo>
                  <a:lnTo>
                    <a:pt x="26" y="91"/>
                  </a:lnTo>
                  <a:lnTo>
                    <a:pt x="28" y="99"/>
                  </a:lnTo>
                  <a:lnTo>
                    <a:pt x="30" y="108"/>
                  </a:lnTo>
                  <a:lnTo>
                    <a:pt x="32" y="116"/>
                  </a:lnTo>
                  <a:lnTo>
                    <a:pt x="37" y="125"/>
                  </a:lnTo>
                  <a:lnTo>
                    <a:pt x="39" y="130"/>
                  </a:lnTo>
                  <a:lnTo>
                    <a:pt x="43" y="135"/>
                  </a:lnTo>
                  <a:lnTo>
                    <a:pt x="46" y="140"/>
                  </a:lnTo>
                  <a:lnTo>
                    <a:pt x="51" y="145"/>
                  </a:lnTo>
                  <a:close/>
                </a:path>
              </a:pathLst>
            </a:custGeom>
            <a:grpFill/>
            <a:ln w="3175">
              <a:solidFill>
                <a:schemeClr val="bg1">
                  <a:lumMod val="50000"/>
                </a:schemeClr>
              </a:solidFill>
              <a:round/>
              <a:headEnd/>
              <a:tailEnd/>
            </a:ln>
          </p:spPr>
          <p:txBody>
            <a:bodyPr/>
            <a:lstStyle/>
            <a:p>
              <a:endParaRPr lang="en-US" sz="2533">
                <a:ln>
                  <a:solidFill>
                    <a:schemeClr val="bg1">
                      <a:lumMod val="50000"/>
                    </a:schemeClr>
                  </a:solidFill>
                </a:ln>
                <a:latin typeface="HeliosC" panose="00000500000000000000" pitchFamily="50" charset="0"/>
              </a:endParaRPr>
            </a:p>
          </p:txBody>
        </p:sp>
        <p:sp>
          <p:nvSpPr>
            <p:cNvPr id="20" name="Freeform 1189"/>
            <p:cNvSpPr>
              <a:spLocks/>
            </p:cNvSpPr>
            <p:nvPr/>
          </p:nvSpPr>
          <p:spPr bwMode="auto">
            <a:xfrm>
              <a:off x="2248" y="2073"/>
              <a:ext cx="27" cy="51"/>
            </a:xfrm>
            <a:custGeom>
              <a:avLst/>
              <a:gdLst>
                <a:gd name="T0" fmla="*/ 15 w 91"/>
                <a:gd name="T1" fmla="*/ 43 h 172"/>
                <a:gd name="T2" fmla="*/ 19 w 91"/>
                <a:gd name="T3" fmla="*/ 45 h 172"/>
                <a:gd name="T4" fmla="*/ 22 w 91"/>
                <a:gd name="T5" fmla="*/ 44 h 172"/>
                <a:gd name="T6" fmla="*/ 23 w 91"/>
                <a:gd name="T7" fmla="*/ 42 h 172"/>
                <a:gd name="T8" fmla="*/ 23 w 91"/>
                <a:gd name="T9" fmla="*/ 41 h 172"/>
                <a:gd name="T10" fmla="*/ 23 w 91"/>
                <a:gd name="T11" fmla="*/ 41 h 172"/>
                <a:gd name="T12" fmla="*/ 25 w 91"/>
                <a:gd name="T13" fmla="*/ 41 h 172"/>
                <a:gd name="T14" fmla="*/ 26 w 91"/>
                <a:gd name="T15" fmla="*/ 42 h 172"/>
                <a:gd name="T16" fmla="*/ 27 w 91"/>
                <a:gd name="T17" fmla="*/ 43 h 172"/>
                <a:gd name="T18" fmla="*/ 27 w 91"/>
                <a:gd name="T19" fmla="*/ 46 h 172"/>
                <a:gd name="T20" fmla="*/ 26 w 91"/>
                <a:gd name="T21" fmla="*/ 49 h 172"/>
                <a:gd name="T22" fmla="*/ 23 w 91"/>
                <a:gd name="T23" fmla="*/ 51 h 172"/>
                <a:gd name="T24" fmla="*/ 20 w 91"/>
                <a:gd name="T25" fmla="*/ 51 h 172"/>
                <a:gd name="T26" fmla="*/ 16 w 91"/>
                <a:gd name="T27" fmla="*/ 50 h 172"/>
                <a:gd name="T28" fmla="*/ 13 w 91"/>
                <a:gd name="T29" fmla="*/ 49 h 172"/>
                <a:gd name="T30" fmla="*/ 12 w 91"/>
                <a:gd name="T31" fmla="*/ 48 h 172"/>
                <a:gd name="T32" fmla="*/ 11 w 91"/>
                <a:gd name="T33" fmla="*/ 47 h 172"/>
                <a:gd name="T34" fmla="*/ 3 w 91"/>
                <a:gd name="T35" fmla="*/ 37 h 172"/>
                <a:gd name="T36" fmla="*/ 0 w 91"/>
                <a:gd name="T37" fmla="*/ 26 h 172"/>
                <a:gd name="T38" fmla="*/ 1 w 91"/>
                <a:gd name="T39" fmla="*/ 17 h 172"/>
                <a:gd name="T40" fmla="*/ 4 w 91"/>
                <a:gd name="T41" fmla="*/ 8 h 172"/>
                <a:gd name="T42" fmla="*/ 9 w 91"/>
                <a:gd name="T43" fmla="*/ 3 h 172"/>
                <a:gd name="T44" fmla="*/ 15 w 91"/>
                <a:gd name="T45" fmla="*/ 0 h 172"/>
                <a:gd name="T46" fmla="*/ 21 w 91"/>
                <a:gd name="T47" fmla="*/ 1 h 172"/>
                <a:gd name="T48" fmla="*/ 27 w 91"/>
                <a:gd name="T49" fmla="*/ 7 h 172"/>
                <a:gd name="T50" fmla="*/ 27 w 91"/>
                <a:gd name="T51" fmla="*/ 8 h 172"/>
                <a:gd name="T52" fmla="*/ 26 w 91"/>
                <a:gd name="T53" fmla="*/ 9 h 172"/>
                <a:gd name="T54" fmla="*/ 26 w 91"/>
                <a:gd name="T55" fmla="*/ 9 h 172"/>
                <a:gd name="T56" fmla="*/ 26 w 91"/>
                <a:gd name="T57" fmla="*/ 9 h 172"/>
                <a:gd name="T58" fmla="*/ 24 w 91"/>
                <a:gd name="T59" fmla="*/ 10 h 172"/>
                <a:gd name="T60" fmla="*/ 23 w 91"/>
                <a:gd name="T61" fmla="*/ 10 h 172"/>
                <a:gd name="T62" fmla="*/ 23 w 91"/>
                <a:gd name="T63" fmla="*/ 9 h 172"/>
                <a:gd name="T64" fmla="*/ 23 w 91"/>
                <a:gd name="T65" fmla="*/ 9 h 172"/>
                <a:gd name="T66" fmla="*/ 20 w 91"/>
                <a:gd name="T67" fmla="*/ 8 h 172"/>
                <a:gd name="T68" fmla="*/ 18 w 91"/>
                <a:gd name="T69" fmla="*/ 7 h 172"/>
                <a:gd name="T70" fmla="*/ 16 w 91"/>
                <a:gd name="T71" fmla="*/ 7 h 172"/>
                <a:gd name="T72" fmla="*/ 15 w 91"/>
                <a:gd name="T73" fmla="*/ 8 h 172"/>
                <a:gd name="T74" fmla="*/ 14 w 91"/>
                <a:gd name="T75" fmla="*/ 8 h 172"/>
                <a:gd name="T76" fmla="*/ 13 w 91"/>
                <a:gd name="T77" fmla="*/ 9 h 172"/>
                <a:gd name="T78" fmla="*/ 13 w 91"/>
                <a:gd name="T79" fmla="*/ 10 h 172"/>
                <a:gd name="T80" fmla="*/ 12 w 91"/>
                <a:gd name="T81" fmla="*/ 10 h 172"/>
                <a:gd name="T82" fmla="*/ 9 w 91"/>
                <a:gd name="T83" fmla="*/ 16 h 172"/>
                <a:gd name="T84" fmla="*/ 8 w 91"/>
                <a:gd name="T85" fmla="*/ 21 h 172"/>
                <a:gd name="T86" fmla="*/ 7 w 91"/>
                <a:gd name="T87" fmla="*/ 25 h 172"/>
                <a:gd name="T88" fmla="*/ 8 w 91"/>
                <a:gd name="T89" fmla="*/ 27 h 172"/>
                <a:gd name="T90" fmla="*/ 8 w 91"/>
                <a:gd name="T91" fmla="*/ 29 h 172"/>
                <a:gd name="T92" fmla="*/ 9 w 91"/>
                <a:gd name="T93" fmla="*/ 32 h 172"/>
                <a:gd name="T94" fmla="*/ 9 w 91"/>
                <a:gd name="T95" fmla="*/ 34 h 172"/>
                <a:gd name="T96" fmla="*/ 11 w 91"/>
                <a:gd name="T97" fmla="*/ 37 h 172"/>
                <a:gd name="T98" fmla="*/ 12 w 91"/>
                <a:gd name="T99" fmla="*/ 39 h 172"/>
                <a:gd name="T100" fmla="*/ 13 w 91"/>
                <a:gd name="T101" fmla="*/ 40 h 172"/>
                <a:gd name="T102" fmla="*/ 14 w 91"/>
                <a:gd name="T103" fmla="*/ 42 h 172"/>
                <a:gd name="T104" fmla="*/ 15 w 91"/>
                <a:gd name="T105" fmla="*/ 43 h 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172"/>
                <a:gd name="T161" fmla="*/ 91 w 91"/>
                <a:gd name="T162" fmla="*/ 172 h 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172">
                  <a:moveTo>
                    <a:pt x="51" y="145"/>
                  </a:moveTo>
                  <a:lnTo>
                    <a:pt x="64" y="153"/>
                  </a:lnTo>
                  <a:lnTo>
                    <a:pt x="74" y="150"/>
                  </a:lnTo>
                  <a:lnTo>
                    <a:pt x="77" y="143"/>
                  </a:lnTo>
                  <a:lnTo>
                    <a:pt x="78" y="138"/>
                  </a:lnTo>
                  <a:lnTo>
                    <a:pt x="79" y="137"/>
                  </a:lnTo>
                  <a:lnTo>
                    <a:pt x="83" y="138"/>
                  </a:lnTo>
                  <a:lnTo>
                    <a:pt x="86" y="141"/>
                  </a:lnTo>
                  <a:lnTo>
                    <a:pt x="90" y="146"/>
                  </a:lnTo>
                  <a:lnTo>
                    <a:pt x="91" y="155"/>
                  </a:lnTo>
                  <a:lnTo>
                    <a:pt x="87" y="164"/>
                  </a:lnTo>
                  <a:lnTo>
                    <a:pt x="78" y="171"/>
                  </a:lnTo>
                  <a:lnTo>
                    <a:pt x="66" y="172"/>
                  </a:lnTo>
                  <a:lnTo>
                    <a:pt x="53" y="169"/>
                  </a:lnTo>
                  <a:lnTo>
                    <a:pt x="44" y="164"/>
                  </a:lnTo>
                  <a:lnTo>
                    <a:pt x="39" y="161"/>
                  </a:lnTo>
                  <a:lnTo>
                    <a:pt x="37" y="160"/>
                  </a:lnTo>
                  <a:lnTo>
                    <a:pt x="10" y="124"/>
                  </a:lnTo>
                  <a:lnTo>
                    <a:pt x="0" y="88"/>
                  </a:lnTo>
                  <a:lnTo>
                    <a:pt x="2" y="56"/>
                  </a:lnTo>
                  <a:lnTo>
                    <a:pt x="14" y="28"/>
                  </a:lnTo>
                  <a:lnTo>
                    <a:pt x="31" y="9"/>
                  </a:lnTo>
                  <a:lnTo>
                    <a:pt x="52" y="0"/>
                  </a:lnTo>
                  <a:lnTo>
                    <a:pt x="72" y="4"/>
                  </a:lnTo>
                  <a:lnTo>
                    <a:pt x="90" y="25"/>
                  </a:lnTo>
                  <a:lnTo>
                    <a:pt x="90" y="27"/>
                  </a:lnTo>
                  <a:lnTo>
                    <a:pt x="89" y="29"/>
                  </a:lnTo>
                  <a:lnTo>
                    <a:pt x="87" y="31"/>
                  </a:lnTo>
                  <a:lnTo>
                    <a:pt x="87" y="32"/>
                  </a:lnTo>
                  <a:lnTo>
                    <a:pt x="82" y="33"/>
                  </a:lnTo>
                  <a:lnTo>
                    <a:pt x="78" y="33"/>
                  </a:lnTo>
                  <a:lnTo>
                    <a:pt x="76" y="32"/>
                  </a:lnTo>
                  <a:lnTo>
                    <a:pt x="68" y="27"/>
                  </a:lnTo>
                  <a:lnTo>
                    <a:pt x="61" y="25"/>
                  </a:lnTo>
                  <a:lnTo>
                    <a:pt x="55" y="25"/>
                  </a:lnTo>
                  <a:lnTo>
                    <a:pt x="51" y="26"/>
                  </a:lnTo>
                  <a:lnTo>
                    <a:pt x="46" y="28"/>
                  </a:lnTo>
                  <a:lnTo>
                    <a:pt x="44" y="32"/>
                  </a:lnTo>
                  <a:lnTo>
                    <a:pt x="43" y="33"/>
                  </a:lnTo>
                  <a:lnTo>
                    <a:pt x="41" y="34"/>
                  </a:lnTo>
                  <a:lnTo>
                    <a:pt x="31" y="53"/>
                  </a:lnTo>
                  <a:lnTo>
                    <a:pt x="26" y="70"/>
                  </a:lnTo>
                  <a:lnTo>
                    <a:pt x="25" y="84"/>
                  </a:lnTo>
                  <a:lnTo>
                    <a:pt x="26" y="91"/>
                  </a:lnTo>
                  <a:lnTo>
                    <a:pt x="28" y="99"/>
                  </a:lnTo>
                  <a:lnTo>
                    <a:pt x="30" y="108"/>
                  </a:lnTo>
                  <a:lnTo>
                    <a:pt x="32" y="116"/>
                  </a:lnTo>
                  <a:lnTo>
                    <a:pt x="37" y="125"/>
                  </a:lnTo>
                  <a:lnTo>
                    <a:pt x="39" y="130"/>
                  </a:lnTo>
                  <a:lnTo>
                    <a:pt x="43" y="135"/>
                  </a:lnTo>
                  <a:lnTo>
                    <a:pt x="46" y="140"/>
                  </a:lnTo>
                  <a:lnTo>
                    <a:pt x="51" y="145"/>
                  </a:lnTo>
                  <a:close/>
                </a:path>
              </a:pathLst>
            </a:custGeom>
            <a:grpFill/>
            <a:ln w="3175">
              <a:solidFill>
                <a:schemeClr val="bg1">
                  <a:lumMod val="50000"/>
                </a:schemeClr>
              </a:solidFill>
              <a:round/>
              <a:headEnd/>
              <a:tailEnd/>
            </a:ln>
          </p:spPr>
          <p:txBody>
            <a:bodyPr/>
            <a:lstStyle/>
            <a:p>
              <a:endParaRPr lang="en-US" sz="2533">
                <a:ln>
                  <a:solidFill>
                    <a:schemeClr val="bg1">
                      <a:lumMod val="50000"/>
                    </a:schemeClr>
                  </a:solidFill>
                </a:ln>
                <a:latin typeface="HeliosC" panose="00000500000000000000" pitchFamily="50" charset="0"/>
              </a:endParaRPr>
            </a:p>
          </p:txBody>
        </p:sp>
        <p:sp>
          <p:nvSpPr>
            <p:cNvPr id="21" name="Freeform 1190"/>
            <p:cNvSpPr>
              <a:spLocks/>
            </p:cNvSpPr>
            <p:nvPr/>
          </p:nvSpPr>
          <p:spPr bwMode="auto">
            <a:xfrm>
              <a:off x="2289" y="2073"/>
              <a:ext cx="27" cy="51"/>
            </a:xfrm>
            <a:custGeom>
              <a:avLst/>
              <a:gdLst>
                <a:gd name="T0" fmla="*/ 15 w 91"/>
                <a:gd name="T1" fmla="*/ 43 h 172"/>
                <a:gd name="T2" fmla="*/ 19 w 91"/>
                <a:gd name="T3" fmla="*/ 45 h 172"/>
                <a:gd name="T4" fmla="*/ 22 w 91"/>
                <a:gd name="T5" fmla="*/ 44 h 172"/>
                <a:gd name="T6" fmla="*/ 23 w 91"/>
                <a:gd name="T7" fmla="*/ 42 h 172"/>
                <a:gd name="T8" fmla="*/ 23 w 91"/>
                <a:gd name="T9" fmla="*/ 41 h 172"/>
                <a:gd name="T10" fmla="*/ 23 w 91"/>
                <a:gd name="T11" fmla="*/ 41 h 172"/>
                <a:gd name="T12" fmla="*/ 25 w 91"/>
                <a:gd name="T13" fmla="*/ 41 h 172"/>
                <a:gd name="T14" fmla="*/ 26 w 91"/>
                <a:gd name="T15" fmla="*/ 42 h 172"/>
                <a:gd name="T16" fmla="*/ 27 w 91"/>
                <a:gd name="T17" fmla="*/ 43 h 172"/>
                <a:gd name="T18" fmla="*/ 27 w 91"/>
                <a:gd name="T19" fmla="*/ 46 h 172"/>
                <a:gd name="T20" fmla="*/ 26 w 91"/>
                <a:gd name="T21" fmla="*/ 49 h 172"/>
                <a:gd name="T22" fmla="*/ 23 w 91"/>
                <a:gd name="T23" fmla="*/ 51 h 172"/>
                <a:gd name="T24" fmla="*/ 20 w 91"/>
                <a:gd name="T25" fmla="*/ 51 h 172"/>
                <a:gd name="T26" fmla="*/ 16 w 91"/>
                <a:gd name="T27" fmla="*/ 50 h 172"/>
                <a:gd name="T28" fmla="*/ 13 w 91"/>
                <a:gd name="T29" fmla="*/ 49 h 172"/>
                <a:gd name="T30" fmla="*/ 12 w 91"/>
                <a:gd name="T31" fmla="*/ 48 h 172"/>
                <a:gd name="T32" fmla="*/ 11 w 91"/>
                <a:gd name="T33" fmla="*/ 47 h 172"/>
                <a:gd name="T34" fmla="*/ 3 w 91"/>
                <a:gd name="T35" fmla="*/ 37 h 172"/>
                <a:gd name="T36" fmla="*/ 0 w 91"/>
                <a:gd name="T37" fmla="*/ 26 h 172"/>
                <a:gd name="T38" fmla="*/ 1 w 91"/>
                <a:gd name="T39" fmla="*/ 17 h 172"/>
                <a:gd name="T40" fmla="*/ 4 w 91"/>
                <a:gd name="T41" fmla="*/ 8 h 172"/>
                <a:gd name="T42" fmla="*/ 9 w 91"/>
                <a:gd name="T43" fmla="*/ 3 h 172"/>
                <a:gd name="T44" fmla="*/ 15 w 91"/>
                <a:gd name="T45" fmla="*/ 0 h 172"/>
                <a:gd name="T46" fmla="*/ 21 w 91"/>
                <a:gd name="T47" fmla="*/ 1 h 172"/>
                <a:gd name="T48" fmla="*/ 27 w 91"/>
                <a:gd name="T49" fmla="*/ 7 h 172"/>
                <a:gd name="T50" fmla="*/ 27 w 91"/>
                <a:gd name="T51" fmla="*/ 8 h 172"/>
                <a:gd name="T52" fmla="*/ 26 w 91"/>
                <a:gd name="T53" fmla="*/ 9 h 172"/>
                <a:gd name="T54" fmla="*/ 26 w 91"/>
                <a:gd name="T55" fmla="*/ 9 h 172"/>
                <a:gd name="T56" fmla="*/ 26 w 91"/>
                <a:gd name="T57" fmla="*/ 9 h 172"/>
                <a:gd name="T58" fmla="*/ 24 w 91"/>
                <a:gd name="T59" fmla="*/ 10 h 172"/>
                <a:gd name="T60" fmla="*/ 23 w 91"/>
                <a:gd name="T61" fmla="*/ 10 h 172"/>
                <a:gd name="T62" fmla="*/ 23 w 91"/>
                <a:gd name="T63" fmla="*/ 9 h 172"/>
                <a:gd name="T64" fmla="*/ 23 w 91"/>
                <a:gd name="T65" fmla="*/ 9 h 172"/>
                <a:gd name="T66" fmla="*/ 20 w 91"/>
                <a:gd name="T67" fmla="*/ 8 h 172"/>
                <a:gd name="T68" fmla="*/ 18 w 91"/>
                <a:gd name="T69" fmla="*/ 7 h 172"/>
                <a:gd name="T70" fmla="*/ 16 w 91"/>
                <a:gd name="T71" fmla="*/ 7 h 172"/>
                <a:gd name="T72" fmla="*/ 15 w 91"/>
                <a:gd name="T73" fmla="*/ 8 h 172"/>
                <a:gd name="T74" fmla="*/ 14 w 91"/>
                <a:gd name="T75" fmla="*/ 8 h 172"/>
                <a:gd name="T76" fmla="*/ 13 w 91"/>
                <a:gd name="T77" fmla="*/ 9 h 172"/>
                <a:gd name="T78" fmla="*/ 13 w 91"/>
                <a:gd name="T79" fmla="*/ 10 h 172"/>
                <a:gd name="T80" fmla="*/ 12 w 91"/>
                <a:gd name="T81" fmla="*/ 10 h 172"/>
                <a:gd name="T82" fmla="*/ 9 w 91"/>
                <a:gd name="T83" fmla="*/ 16 h 172"/>
                <a:gd name="T84" fmla="*/ 8 w 91"/>
                <a:gd name="T85" fmla="*/ 21 h 172"/>
                <a:gd name="T86" fmla="*/ 7 w 91"/>
                <a:gd name="T87" fmla="*/ 25 h 172"/>
                <a:gd name="T88" fmla="*/ 8 w 91"/>
                <a:gd name="T89" fmla="*/ 27 h 172"/>
                <a:gd name="T90" fmla="*/ 8 w 91"/>
                <a:gd name="T91" fmla="*/ 29 h 172"/>
                <a:gd name="T92" fmla="*/ 9 w 91"/>
                <a:gd name="T93" fmla="*/ 32 h 172"/>
                <a:gd name="T94" fmla="*/ 9 w 91"/>
                <a:gd name="T95" fmla="*/ 34 h 172"/>
                <a:gd name="T96" fmla="*/ 11 w 91"/>
                <a:gd name="T97" fmla="*/ 37 h 172"/>
                <a:gd name="T98" fmla="*/ 12 w 91"/>
                <a:gd name="T99" fmla="*/ 39 h 172"/>
                <a:gd name="T100" fmla="*/ 13 w 91"/>
                <a:gd name="T101" fmla="*/ 40 h 172"/>
                <a:gd name="T102" fmla="*/ 14 w 91"/>
                <a:gd name="T103" fmla="*/ 42 h 172"/>
                <a:gd name="T104" fmla="*/ 15 w 91"/>
                <a:gd name="T105" fmla="*/ 43 h 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172"/>
                <a:gd name="T161" fmla="*/ 91 w 91"/>
                <a:gd name="T162" fmla="*/ 172 h 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172">
                  <a:moveTo>
                    <a:pt x="51" y="145"/>
                  </a:moveTo>
                  <a:lnTo>
                    <a:pt x="64" y="153"/>
                  </a:lnTo>
                  <a:lnTo>
                    <a:pt x="74" y="150"/>
                  </a:lnTo>
                  <a:lnTo>
                    <a:pt x="77" y="143"/>
                  </a:lnTo>
                  <a:lnTo>
                    <a:pt x="78" y="138"/>
                  </a:lnTo>
                  <a:lnTo>
                    <a:pt x="79" y="137"/>
                  </a:lnTo>
                  <a:lnTo>
                    <a:pt x="83" y="138"/>
                  </a:lnTo>
                  <a:lnTo>
                    <a:pt x="86" y="141"/>
                  </a:lnTo>
                  <a:lnTo>
                    <a:pt x="90" y="146"/>
                  </a:lnTo>
                  <a:lnTo>
                    <a:pt x="91" y="155"/>
                  </a:lnTo>
                  <a:lnTo>
                    <a:pt x="87" y="164"/>
                  </a:lnTo>
                  <a:lnTo>
                    <a:pt x="78" y="171"/>
                  </a:lnTo>
                  <a:lnTo>
                    <a:pt x="66" y="172"/>
                  </a:lnTo>
                  <a:lnTo>
                    <a:pt x="53" y="169"/>
                  </a:lnTo>
                  <a:lnTo>
                    <a:pt x="44" y="164"/>
                  </a:lnTo>
                  <a:lnTo>
                    <a:pt x="39" y="161"/>
                  </a:lnTo>
                  <a:lnTo>
                    <a:pt x="37" y="160"/>
                  </a:lnTo>
                  <a:lnTo>
                    <a:pt x="10" y="124"/>
                  </a:lnTo>
                  <a:lnTo>
                    <a:pt x="0" y="88"/>
                  </a:lnTo>
                  <a:lnTo>
                    <a:pt x="2" y="56"/>
                  </a:lnTo>
                  <a:lnTo>
                    <a:pt x="14" y="28"/>
                  </a:lnTo>
                  <a:lnTo>
                    <a:pt x="31" y="9"/>
                  </a:lnTo>
                  <a:lnTo>
                    <a:pt x="52" y="0"/>
                  </a:lnTo>
                  <a:lnTo>
                    <a:pt x="72" y="4"/>
                  </a:lnTo>
                  <a:lnTo>
                    <a:pt x="90" y="25"/>
                  </a:lnTo>
                  <a:lnTo>
                    <a:pt x="90" y="27"/>
                  </a:lnTo>
                  <a:lnTo>
                    <a:pt x="89" y="29"/>
                  </a:lnTo>
                  <a:lnTo>
                    <a:pt x="87" y="31"/>
                  </a:lnTo>
                  <a:lnTo>
                    <a:pt x="87" y="32"/>
                  </a:lnTo>
                  <a:lnTo>
                    <a:pt x="82" y="33"/>
                  </a:lnTo>
                  <a:lnTo>
                    <a:pt x="78" y="33"/>
                  </a:lnTo>
                  <a:lnTo>
                    <a:pt x="76" y="32"/>
                  </a:lnTo>
                  <a:lnTo>
                    <a:pt x="68" y="27"/>
                  </a:lnTo>
                  <a:lnTo>
                    <a:pt x="61" y="25"/>
                  </a:lnTo>
                  <a:lnTo>
                    <a:pt x="55" y="25"/>
                  </a:lnTo>
                  <a:lnTo>
                    <a:pt x="51" y="26"/>
                  </a:lnTo>
                  <a:lnTo>
                    <a:pt x="46" y="28"/>
                  </a:lnTo>
                  <a:lnTo>
                    <a:pt x="44" y="32"/>
                  </a:lnTo>
                  <a:lnTo>
                    <a:pt x="43" y="33"/>
                  </a:lnTo>
                  <a:lnTo>
                    <a:pt x="41" y="34"/>
                  </a:lnTo>
                  <a:lnTo>
                    <a:pt x="31" y="53"/>
                  </a:lnTo>
                  <a:lnTo>
                    <a:pt x="26" y="70"/>
                  </a:lnTo>
                  <a:lnTo>
                    <a:pt x="25" y="84"/>
                  </a:lnTo>
                  <a:lnTo>
                    <a:pt x="26" y="91"/>
                  </a:lnTo>
                  <a:lnTo>
                    <a:pt x="28" y="99"/>
                  </a:lnTo>
                  <a:lnTo>
                    <a:pt x="30" y="108"/>
                  </a:lnTo>
                  <a:lnTo>
                    <a:pt x="32" y="116"/>
                  </a:lnTo>
                  <a:lnTo>
                    <a:pt x="37" y="125"/>
                  </a:lnTo>
                  <a:lnTo>
                    <a:pt x="39" y="130"/>
                  </a:lnTo>
                  <a:lnTo>
                    <a:pt x="43" y="135"/>
                  </a:lnTo>
                  <a:lnTo>
                    <a:pt x="46" y="140"/>
                  </a:lnTo>
                  <a:lnTo>
                    <a:pt x="51" y="145"/>
                  </a:lnTo>
                  <a:close/>
                </a:path>
              </a:pathLst>
            </a:custGeom>
            <a:grpFill/>
            <a:ln w="3175">
              <a:solidFill>
                <a:schemeClr val="bg1">
                  <a:lumMod val="50000"/>
                </a:schemeClr>
              </a:solidFill>
              <a:round/>
              <a:headEnd/>
              <a:tailEnd/>
            </a:ln>
          </p:spPr>
          <p:txBody>
            <a:bodyPr/>
            <a:lstStyle/>
            <a:p>
              <a:endParaRPr lang="en-US" sz="2533">
                <a:ln>
                  <a:solidFill>
                    <a:schemeClr val="bg1">
                      <a:lumMod val="50000"/>
                    </a:schemeClr>
                  </a:solidFill>
                </a:ln>
                <a:latin typeface="HeliosC" panose="00000500000000000000" pitchFamily="50" charset="0"/>
              </a:endParaRPr>
            </a:p>
          </p:txBody>
        </p:sp>
        <p:sp>
          <p:nvSpPr>
            <p:cNvPr id="22" name="Freeform 1191"/>
            <p:cNvSpPr>
              <a:spLocks/>
            </p:cNvSpPr>
            <p:nvPr/>
          </p:nvSpPr>
          <p:spPr bwMode="auto">
            <a:xfrm>
              <a:off x="2330" y="2073"/>
              <a:ext cx="27" cy="51"/>
            </a:xfrm>
            <a:custGeom>
              <a:avLst/>
              <a:gdLst>
                <a:gd name="T0" fmla="*/ 15 w 91"/>
                <a:gd name="T1" fmla="*/ 43 h 172"/>
                <a:gd name="T2" fmla="*/ 19 w 91"/>
                <a:gd name="T3" fmla="*/ 45 h 172"/>
                <a:gd name="T4" fmla="*/ 22 w 91"/>
                <a:gd name="T5" fmla="*/ 44 h 172"/>
                <a:gd name="T6" fmla="*/ 23 w 91"/>
                <a:gd name="T7" fmla="*/ 42 h 172"/>
                <a:gd name="T8" fmla="*/ 23 w 91"/>
                <a:gd name="T9" fmla="*/ 41 h 172"/>
                <a:gd name="T10" fmla="*/ 23 w 91"/>
                <a:gd name="T11" fmla="*/ 41 h 172"/>
                <a:gd name="T12" fmla="*/ 25 w 91"/>
                <a:gd name="T13" fmla="*/ 41 h 172"/>
                <a:gd name="T14" fmla="*/ 26 w 91"/>
                <a:gd name="T15" fmla="*/ 42 h 172"/>
                <a:gd name="T16" fmla="*/ 27 w 91"/>
                <a:gd name="T17" fmla="*/ 43 h 172"/>
                <a:gd name="T18" fmla="*/ 27 w 91"/>
                <a:gd name="T19" fmla="*/ 46 h 172"/>
                <a:gd name="T20" fmla="*/ 26 w 91"/>
                <a:gd name="T21" fmla="*/ 49 h 172"/>
                <a:gd name="T22" fmla="*/ 23 w 91"/>
                <a:gd name="T23" fmla="*/ 51 h 172"/>
                <a:gd name="T24" fmla="*/ 20 w 91"/>
                <a:gd name="T25" fmla="*/ 51 h 172"/>
                <a:gd name="T26" fmla="*/ 16 w 91"/>
                <a:gd name="T27" fmla="*/ 50 h 172"/>
                <a:gd name="T28" fmla="*/ 13 w 91"/>
                <a:gd name="T29" fmla="*/ 49 h 172"/>
                <a:gd name="T30" fmla="*/ 12 w 91"/>
                <a:gd name="T31" fmla="*/ 48 h 172"/>
                <a:gd name="T32" fmla="*/ 11 w 91"/>
                <a:gd name="T33" fmla="*/ 47 h 172"/>
                <a:gd name="T34" fmla="*/ 3 w 91"/>
                <a:gd name="T35" fmla="*/ 37 h 172"/>
                <a:gd name="T36" fmla="*/ 0 w 91"/>
                <a:gd name="T37" fmla="*/ 26 h 172"/>
                <a:gd name="T38" fmla="*/ 1 w 91"/>
                <a:gd name="T39" fmla="*/ 17 h 172"/>
                <a:gd name="T40" fmla="*/ 4 w 91"/>
                <a:gd name="T41" fmla="*/ 8 h 172"/>
                <a:gd name="T42" fmla="*/ 9 w 91"/>
                <a:gd name="T43" fmla="*/ 3 h 172"/>
                <a:gd name="T44" fmla="*/ 15 w 91"/>
                <a:gd name="T45" fmla="*/ 0 h 172"/>
                <a:gd name="T46" fmla="*/ 21 w 91"/>
                <a:gd name="T47" fmla="*/ 1 h 172"/>
                <a:gd name="T48" fmla="*/ 27 w 91"/>
                <a:gd name="T49" fmla="*/ 7 h 172"/>
                <a:gd name="T50" fmla="*/ 27 w 91"/>
                <a:gd name="T51" fmla="*/ 8 h 172"/>
                <a:gd name="T52" fmla="*/ 26 w 91"/>
                <a:gd name="T53" fmla="*/ 9 h 172"/>
                <a:gd name="T54" fmla="*/ 26 w 91"/>
                <a:gd name="T55" fmla="*/ 9 h 172"/>
                <a:gd name="T56" fmla="*/ 26 w 91"/>
                <a:gd name="T57" fmla="*/ 9 h 172"/>
                <a:gd name="T58" fmla="*/ 24 w 91"/>
                <a:gd name="T59" fmla="*/ 10 h 172"/>
                <a:gd name="T60" fmla="*/ 23 w 91"/>
                <a:gd name="T61" fmla="*/ 10 h 172"/>
                <a:gd name="T62" fmla="*/ 23 w 91"/>
                <a:gd name="T63" fmla="*/ 9 h 172"/>
                <a:gd name="T64" fmla="*/ 23 w 91"/>
                <a:gd name="T65" fmla="*/ 9 h 172"/>
                <a:gd name="T66" fmla="*/ 20 w 91"/>
                <a:gd name="T67" fmla="*/ 8 h 172"/>
                <a:gd name="T68" fmla="*/ 18 w 91"/>
                <a:gd name="T69" fmla="*/ 7 h 172"/>
                <a:gd name="T70" fmla="*/ 16 w 91"/>
                <a:gd name="T71" fmla="*/ 7 h 172"/>
                <a:gd name="T72" fmla="*/ 15 w 91"/>
                <a:gd name="T73" fmla="*/ 8 h 172"/>
                <a:gd name="T74" fmla="*/ 14 w 91"/>
                <a:gd name="T75" fmla="*/ 8 h 172"/>
                <a:gd name="T76" fmla="*/ 13 w 91"/>
                <a:gd name="T77" fmla="*/ 9 h 172"/>
                <a:gd name="T78" fmla="*/ 13 w 91"/>
                <a:gd name="T79" fmla="*/ 10 h 172"/>
                <a:gd name="T80" fmla="*/ 12 w 91"/>
                <a:gd name="T81" fmla="*/ 10 h 172"/>
                <a:gd name="T82" fmla="*/ 9 w 91"/>
                <a:gd name="T83" fmla="*/ 16 h 172"/>
                <a:gd name="T84" fmla="*/ 8 w 91"/>
                <a:gd name="T85" fmla="*/ 21 h 172"/>
                <a:gd name="T86" fmla="*/ 7 w 91"/>
                <a:gd name="T87" fmla="*/ 25 h 172"/>
                <a:gd name="T88" fmla="*/ 8 w 91"/>
                <a:gd name="T89" fmla="*/ 27 h 172"/>
                <a:gd name="T90" fmla="*/ 8 w 91"/>
                <a:gd name="T91" fmla="*/ 29 h 172"/>
                <a:gd name="T92" fmla="*/ 9 w 91"/>
                <a:gd name="T93" fmla="*/ 32 h 172"/>
                <a:gd name="T94" fmla="*/ 9 w 91"/>
                <a:gd name="T95" fmla="*/ 34 h 172"/>
                <a:gd name="T96" fmla="*/ 11 w 91"/>
                <a:gd name="T97" fmla="*/ 37 h 172"/>
                <a:gd name="T98" fmla="*/ 12 w 91"/>
                <a:gd name="T99" fmla="*/ 39 h 172"/>
                <a:gd name="T100" fmla="*/ 13 w 91"/>
                <a:gd name="T101" fmla="*/ 40 h 172"/>
                <a:gd name="T102" fmla="*/ 14 w 91"/>
                <a:gd name="T103" fmla="*/ 42 h 172"/>
                <a:gd name="T104" fmla="*/ 15 w 91"/>
                <a:gd name="T105" fmla="*/ 43 h 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172"/>
                <a:gd name="T161" fmla="*/ 91 w 91"/>
                <a:gd name="T162" fmla="*/ 172 h 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172">
                  <a:moveTo>
                    <a:pt x="51" y="145"/>
                  </a:moveTo>
                  <a:lnTo>
                    <a:pt x="64" y="153"/>
                  </a:lnTo>
                  <a:lnTo>
                    <a:pt x="74" y="150"/>
                  </a:lnTo>
                  <a:lnTo>
                    <a:pt x="77" y="143"/>
                  </a:lnTo>
                  <a:lnTo>
                    <a:pt x="78" y="138"/>
                  </a:lnTo>
                  <a:lnTo>
                    <a:pt x="79" y="137"/>
                  </a:lnTo>
                  <a:lnTo>
                    <a:pt x="83" y="138"/>
                  </a:lnTo>
                  <a:lnTo>
                    <a:pt x="86" y="141"/>
                  </a:lnTo>
                  <a:lnTo>
                    <a:pt x="90" y="146"/>
                  </a:lnTo>
                  <a:lnTo>
                    <a:pt x="91" y="155"/>
                  </a:lnTo>
                  <a:lnTo>
                    <a:pt x="87" y="164"/>
                  </a:lnTo>
                  <a:lnTo>
                    <a:pt x="78" y="171"/>
                  </a:lnTo>
                  <a:lnTo>
                    <a:pt x="66" y="172"/>
                  </a:lnTo>
                  <a:lnTo>
                    <a:pt x="53" y="169"/>
                  </a:lnTo>
                  <a:lnTo>
                    <a:pt x="44" y="164"/>
                  </a:lnTo>
                  <a:lnTo>
                    <a:pt x="39" y="161"/>
                  </a:lnTo>
                  <a:lnTo>
                    <a:pt x="37" y="160"/>
                  </a:lnTo>
                  <a:lnTo>
                    <a:pt x="10" y="124"/>
                  </a:lnTo>
                  <a:lnTo>
                    <a:pt x="0" y="88"/>
                  </a:lnTo>
                  <a:lnTo>
                    <a:pt x="2" y="56"/>
                  </a:lnTo>
                  <a:lnTo>
                    <a:pt x="14" y="28"/>
                  </a:lnTo>
                  <a:lnTo>
                    <a:pt x="31" y="9"/>
                  </a:lnTo>
                  <a:lnTo>
                    <a:pt x="52" y="0"/>
                  </a:lnTo>
                  <a:lnTo>
                    <a:pt x="72" y="4"/>
                  </a:lnTo>
                  <a:lnTo>
                    <a:pt x="90" y="25"/>
                  </a:lnTo>
                  <a:lnTo>
                    <a:pt x="90" y="27"/>
                  </a:lnTo>
                  <a:lnTo>
                    <a:pt x="89" y="29"/>
                  </a:lnTo>
                  <a:lnTo>
                    <a:pt x="87" y="31"/>
                  </a:lnTo>
                  <a:lnTo>
                    <a:pt x="87" y="32"/>
                  </a:lnTo>
                  <a:lnTo>
                    <a:pt x="82" y="33"/>
                  </a:lnTo>
                  <a:lnTo>
                    <a:pt x="78" y="33"/>
                  </a:lnTo>
                  <a:lnTo>
                    <a:pt x="76" y="32"/>
                  </a:lnTo>
                  <a:lnTo>
                    <a:pt x="68" y="27"/>
                  </a:lnTo>
                  <a:lnTo>
                    <a:pt x="61" y="25"/>
                  </a:lnTo>
                  <a:lnTo>
                    <a:pt x="55" y="25"/>
                  </a:lnTo>
                  <a:lnTo>
                    <a:pt x="51" y="26"/>
                  </a:lnTo>
                  <a:lnTo>
                    <a:pt x="46" y="28"/>
                  </a:lnTo>
                  <a:lnTo>
                    <a:pt x="44" y="32"/>
                  </a:lnTo>
                  <a:lnTo>
                    <a:pt x="43" y="33"/>
                  </a:lnTo>
                  <a:lnTo>
                    <a:pt x="41" y="34"/>
                  </a:lnTo>
                  <a:lnTo>
                    <a:pt x="31" y="53"/>
                  </a:lnTo>
                  <a:lnTo>
                    <a:pt x="26" y="70"/>
                  </a:lnTo>
                  <a:lnTo>
                    <a:pt x="25" y="84"/>
                  </a:lnTo>
                  <a:lnTo>
                    <a:pt x="26" y="91"/>
                  </a:lnTo>
                  <a:lnTo>
                    <a:pt x="28" y="99"/>
                  </a:lnTo>
                  <a:lnTo>
                    <a:pt x="30" y="108"/>
                  </a:lnTo>
                  <a:lnTo>
                    <a:pt x="32" y="116"/>
                  </a:lnTo>
                  <a:lnTo>
                    <a:pt x="37" y="125"/>
                  </a:lnTo>
                  <a:lnTo>
                    <a:pt x="39" y="130"/>
                  </a:lnTo>
                  <a:lnTo>
                    <a:pt x="43" y="135"/>
                  </a:lnTo>
                  <a:lnTo>
                    <a:pt x="46" y="140"/>
                  </a:lnTo>
                  <a:lnTo>
                    <a:pt x="51" y="145"/>
                  </a:lnTo>
                  <a:close/>
                </a:path>
              </a:pathLst>
            </a:custGeom>
            <a:grpFill/>
            <a:ln w="3175">
              <a:solidFill>
                <a:schemeClr val="bg1">
                  <a:lumMod val="50000"/>
                </a:schemeClr>
              </a:solidFill>
              <a:round/>
              <a:headEnd/>
              <a:tailEnd/>
            </a:ln>
          </p:spPr>
          <p:txBody>
            <a:bodyPr/>
            <a:lstStyle/>
            <a:p>
              <a:endParaRPr lang="en-US" sz="2533">
                <a:ln>
                  <a:solidFill>
                    <a:schemeClr val="bg1">
                      <a:lumMod val="50000"/>
                    </a:schemeClr>
                  </a:solidFill>
                </a:ln>
                <a:latin typeface="HeliosC" panose="00000500000000000000" pitchFamily="50" charset="0"/>
              </a:endParaRPr>
            </a:p>
          </p:txBody>
        </p:sp>
        <p:sp>
          <p:nvSpPr>
            <p:cNvPr id="23" name="Freeform 1192"/>
            <p:cNvSpPr>
              <a:spLocks/>
            </p:cNvSpPr>
            <p:nvPr/>
          </p:nvSpPr>
          <p:spPr bwMode="auto">
            <a:xfrm>
              <a:off x="2371" y="2073"/>
              <a:ext cx="27" cy="51"/>
            </a:xfrm>
            <a:custGeom>
              <a:avLst/>
              <a:gdLst>
                <a:gd name="T0" fmla="*/ 15 w 91"/>
                <a:gd name="T1" fmla="*/ 43 h 172"/>
                <a:gd name="T2" fmla="*/ 19 w 91"/>
                <a:gd name="T3" fmla="*/ 45 h 172"/>
                <a:gd name="T4" fmla="*/ 22 w 91"/>
                <a:gd name="T5" fmla="*/ 44 h 172"/>
                <a:gd name="T6" fmla="*/ 23 w 91"/>
                <a:gd name="T7" fmla="*/ 42 h 172"/>
                <a:gd name="T8" fmla="*/ 23 w 91"/>
                <a:gd name="T9" fmla="*/ 41 h 172"/>
                <a:gd name="T10" fmla="*/ 23 w 91"/>
                <a:gd name="T11" fmla="*/ 41 h 172"/>
                <a:gd name="T12" fmla="*/ 25 w 91"/>
                <a:gd name="T13" fmla="*/ 41 h 172"/>
                <a:gd name="T14" fmla="*/ 26 w 91"/>
                <a:gd name="T15" fmla="*/ 42 h 172"/>
                <a:gd name="T16" fmla="*/ 27 w 91"/>
                <a:gd name="T17" fmla="*/ 43 h 172"/>
                <a:gd name="T18" fmla="*/ 27 w 91"/>
                <a:gd name="T19" fmla="*/ 46 h 172"/>
                <a:gd name="T20" fmla="*/ 26 w 91"/>
                <a:gd name="T21" fmla="*/ 49 h 172"/>
                <a:gd name="T22" fmla="*/ 23 w 91"/>
                <a:gd name="T23" fmla="*/ 51 h 172"/>
                <a:gd name="T24" fmla="*/ 20 w 91"/>
                <a:gd name="T25" fmla="*/ 51 h 172"/>
                <a:gd name="T26" fmla="*/ 16 w 91"/>
                <a:gd name="T27" fmla="*/ 50 h 172"/>
                <a:gd name="T28" fmla="*/ 13 w 91"/>
                <a:gd name="T29" fmla="*/ 49 h 172"/>
                <a:gd name="T30" fmla="*/ 12 w 91"/>
                <a:gd name="T31" fmla="*/ 48 h 172"/>
                <a:gd name="T32" fmla="*/ 11 w 91"/>
                <a:gd name="T33" fmla="*/ 47 h 172"/>
                <a:gd name="T34" fmla="*/ 3 w 91"/>
                <a:gd name="T35" fmla="*/ 37 h 172"/>
                <a:gd name="T36" fmla="*/ 0 w 91"/>
                <a:gd name="T37" fmla="*/ 26 h 172"/>
                <a:gd name="T38" fmla="*/ 1 w 91"/>
                <a:gd name="T39" fmla="*/ 17 h 172"/>
                <a:gd name="T40" fmla="*/ 4 w 91"/>
                <a:gd name="T41" fmla="*/ 8 h 172"/>
                <a:gd name="T42" fmla="*/ 9 w 91"/>
                <a:gd name="T43" fmla="*/ 3 h 172"/>
                <a:gd name="T44" fmla="*/ 15 w 91"/>
                <a:gd name="T45" fmla="*/ 0 h 172"/>
                <a:gd name="T46" fmla="*/ 21 w 91"/>
                <a:gd name="T47" fmla="*/ 1 h 172"/>
                <a:gd name="T48" fmla="*/ 27 w 91"/>
                <a:gd name="T49" fmla="*/ 7 h 172"/>
                <a:gd name="T50" fmla="*/ 27 w 91"/>
                <a:gd name="T51" fmla="*/ 8 h 172"/>
                <a:gd name="T52" fmla="*/ 26 w 91"/>
                <a:gd name="T53" fmla="*/ 9 h 172"/>
                <a:gd name="T54" fmla="*/ 26 w 91"/>
                <a:gd name="T55" fmla="*/ 9 h 172"/>
                <a:gd name="T56" fmla="*/ 26 w 91"/>
                <a:gd name="T57" fmla="*/ 9 h 172"/>
                <a:gd name="T58" fmla="*/ 24 w 91"/>
                <a:gd name="T59" fmla="*/ 10 h 172"/>
                <a:gd name="T60" fmla="*/ 23 w 91"/>
                <a:gd name="T61" fmla="*/ 10 h 172"/>
                <a:gd name="T62" fmla="*/ 23 w 91"/>
                <a:gd name="T63" fmla="*/ 9 h 172"/>
                <a:gd name="T64" fmla="*/ 23 w 91"/>
                <a:gd name="T65" fmla="*/ 9 h 172"/>
                <a:gd name="T66" fmla="*/ 20 w 91"/>
                <a:gd name="T67" fmla="*/ 8 h 172"/>
                <a:gd name="T68" fmla="*/ 18 w 91"/>
                <a:gd name="T69" fmla="*/ 7 h 172"/>
                <a:gd name="T70" fmla="*/ 16 w 91"/>
                <a:gd name="T71" fmla="*/ 7 h 172"/>
                <a:gd name="T72" fmla="*/ 15 w 91"/>
                <a:gd name="T73" fmla="*/ 8 h 172"/>
                <a:gd name="T74" fmla="*/ 14 w 91"/>
                <a:gd name="T75" fmla="*/ 8 h 172"/>
                <a:gd name="T76" fmla="*/ 13 w 91"/>
                <a:gd name="T77" fmla="*/ 9 h 172"/>
                <a:gd name="T78" fmla="*/ 13 w 91"/>
                <a:gd name="T79" fmla="*/ 10 h 172"/>
                <a:gd name="T80" fmla="*/ 12 w 91"/>
                <a:gd name="T81" fmla="*/ 10 h 172"/>
                <a:gd name="T82" fmla="*/ 9 w 91"/>
                <a:gd name="T83" fmla="*/ 16 h 172"/>
                <a:gd name="T84" fmla="*/ 8 w 91"/>
                <a:gd name="T85" fmla="*/ 21 h 172"/>
                <a:gd name="T86" fmla="*/ 7 w 91"/>
                <a:gd name="T87" fmla="*/ 25 h 172"/>
                <a:gd name="T88" fmla="*/ 8 w 91"/>
                <a:gd name="T89" fmla="*/ 27 h 172"/>
                <a:gd name="T90" fmla="*/ 8 w 91"/>
                <a:gd name="T91" fmla="*/ 29 h 172"/>
                <a:gd name="T92" fmla="*/ 9 w 91"/>
                <a:gd name="T93" fmla="*/ 32 h 172"/>
                <a:gd name="T94" fmla="*/ 9 w 91"/>
                <a:gd name="T95" fmla="*/ 34 h 172"/>
                <a:gd name="T96" fmla="*/ 11 w 91"/>
                <a:gd name="T97" fmla="*/ 37 h 172"/>
                <a:gd name="T98" fmla="*/ 12 w 91"/>
                <a:gd name="T99" fmla="*/ 39 h 172"/>
                <a:gd name="T100" fmla="*/ 13 w 91"/>
                <a:gd name="T101" fmla="*/ 40 h 172"/>
                <a:gd name="T102" fmla="*/ 14 w 91"/>
                <a:gd name="T103" fmla="*/ 42 h 172"/>
                <a:gd name="T104" fmla="*/ 15 w 91"/>
                <a:gd name="T105" fmla="*/ 43 h 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172"/>
                <a:gd name="T161" fmla="*/ 91 w 91"/>
                <a:gd name="T162" fmla="*/ 172 h 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172">
                  <a:moveTo>
                    <a:pt x="51" y="145"/>
                  </a:moveTo>
                  <a:lnTo>
                    <a:pt x="64" y="153"/>
                  </a:lnTo>
                  <a:lnTo>
                    <a:pt x="74" y="150"/>
                  </a:lnTo>
                  <a:lnTo>
                    <a:pt x="77" y="143"/>
                  </a:lnTo>
                  <a:lnTo>
                    <a:pt x="78" y="138"/>
                  </a:lnTo>
                  <a:lnTo>
                    <a:pt x="79" y="137"/>
                  </a:lnTo>
                  <a:lnTo>
                    <a:pt x="83" y="138"/>
                  </a:lnTo>
                  <a:lnTo>
                    <a:pt x="86" y="141"/>
                  </a:lnTo>
                  <a:lnTo>
                    <a:pt x="90" y="146"/>
                  </a:lnTo>
                  <a:lnTo>
                    <a:pt x="91" y="155"/>
                  </a:lnTo>
                  <a:lnTo>
                    <a:pt x="87" y="164"/>
                  </a:lnTo>
                  <a:lnTo>
                    <a:pt x="78" y="171"/>
                  </a:lnTo>
                  <a:lnTo>
                    <a:pt x="66" y="172"/>
                  </a:lnTo>
                  <a:lnTo>
                    <a:pt x="53" y="169"/>
                  </a:lnTo>
                  <a:lnTo>
                    <a:pt x="44" y="164"/>
                  </a:lnTo>
                  <a:lnTo>
                    <a:pt x="39" y="161"/>
                  </a:lnTo>
                  <a:lnTo>
                    <a:pt x="37" y="160"/>
                  </a:lnTo>
                  <a:lnTo>
                    <a:pt x="10" y="124"/>
                  </a:lnTo>
                  <a:lnTo>
                    <a:pt x="0" y="88"/>
                  </a:lnTo>
                  <a:lnTo>
                    <a:pt x="2" y="56"/>
                  </a:lnTo>
                  <a:lnTo>
                    <a:pt x="14" y="28"/>
                  </a:lnTo>
                  <a:lnTo>
                    <a:pt x="31" y="9"/>
                  </a:lnTo>
                  <a:lnTo>
                    <a:pt x="52" y="0"/>
                  </a:lnTo>
                  <a:lnTo>
                    <a:pt x="72" y="4"/>
                  </a:lnTo>
                  <a:lnTo>
                    <a:pt x="90" y="25"/>
                  </a:lnTo>
                  <a:lnTo>
                    <a:pt x="90" y="27"/>
                  </a:lnTo>
                  <a:lnTo>
                    <a:pt x="89" y="29"/>
                  </a:lnTo>
                  <a:lnTo>
                    <a:pt x="87" y="31"/>
                  </a:lnTo>
                  <a:lnTo>
                    <a:pt x="87" y="32"/>
                  </a:lnTo>
                  <a:lnTo>
                    <a:pt x="82" y="33"/>
                  </a:lnTo>
                  <a:lnTo>
                    <a:pt x="78" y="33"/>
                  </a:lnTo>
                  <a:lnTo>
                    <a:pt x="76" y="32"/>
                  </a:lnTo>
                  <a:lnTo>
                    <a:pt x="68" y="27"/>
                  </a:lnTo>
                  <a:lnTo>
                    <a:pt x="61" y="25"/>
                  </a:lnTo>
                  <a:lnTo>
                    <a:pt x="55" y="25"/>
                  </a:lnTo>
                  <a:lnTo>
                    <a:pt x="51" y="26"/>
                  </a:lnTo>
                  <a:lnTo>
                    <a:pt x="46" y="28"/>
                  </a:lnTo>
                  <a:lnTo>
                    <a:pt x="44" y="32"/>
                  </a:lnTo>
                  <a:lnTo>
                    <a:pt x="43" y="33"/>
                  </a:lnTo>
                  <a:lnTo>
                    <a:pt x="41" y="34"/>
                  </a:lnTo>
                  <a:lnTo>
                    <a:pt x="31" y="53"/>
                  </a:lnTo>
                  <a:lnTo>
                    <a:pt x="26" y="70"/>
                  </a:lnTo>
                  <a:lnTo>
                    <a:pt x="25" y="84"/>
                  </a:lnTo>
                  <a:lnTo>
                    <a:pt x="26" y="91"/>
                  </a:lnTo>
                  <a:lnTo>
                    <a:pt x="28" y="99"/>
                  </a:lnTo>
                  <a:lnTo>
                    <a:pt x="30" y="108"/>
                  </a:lnTo>
                  <a:lnTo>
                    <a:pt x="32" y="116"/>
                  </a:lnTo>
                  <a:lnTo>
                    <a:pt x="37" y="125"/>
                  </a:lnTo>
                  <a:lnTo>
                    <a:pt x="39" y="130"/>
                  </a:lnTo>
                  <a:lnTo>
                    <a:pt x="43" y="135"/>
                  </a:lnTo>
                  <a:lnTo>
                    <a:pt x="46" y="140"/>
                  </a:lnTo>
                  <a:lnTo>
                    <a:pt x="51" y="145"/>
                  </a:lnTo>
                  <a:close/>
                </a:path>
              </a:pathLst>
            </a:custGeom>
            <a:grpFill/>
            <a:ln w="3175">
              <a:solidFill>
                <a:schemeClr val="bg1">
                  <a:lumMod val="50000"/>
                </a:schemeClr>
              </a:solidFill>
              <a:round/>
              <a:headEnd/>
              <a:tailEnd/>
            </a:ln>
          </p:spPr>
          <p:txBody>
            <a:bodyPr/>
            <a:lstStyle/>
            <a:p>
              <a:endParaRPr lang="en-US" sz="2533">
                <a:ln>
                  <a:solidFill>
                    <a:schemeClr val="bg1">
                      <a:lumMod val="50000"/>
                    </a:schemeClr>
                  </a:solidFill>
                </a:ln>
                <a:latin typeface="HeliosC" panose="00000500000000000000" pitchFamily="50" charset="0"/>
              </a:endParaRPr>
            </a:p>
          </p:txBody>
        </p:sp>
        <p:sp>
          <p:nvSpPr>
            <p:cNvPr id="24" name="Freeform 1193"/>
            <p:cNvSpPr>
              <a:spLocks/>
            </p:cNvSpPr>
            <p:nvPr/>
          </p:nvSpPr>
          <p:spPr bwMode="auto">
            <a:xfrm>
              <a:off x="2412" y="2073"/>
              <a:ext cx="27" cy="51"/>
            </a:xfrm>
            <a:custGeom>
              <a:avLst/>
              <a:gdLst>
                <a:gd name="T0" fmla="*/ 15 w 91"/>
                <a:gd name="T1" fmla="*/ 43 h 172"/>
                <a:gd name="T2" fmla="*/ 19 w 91"/>
                <a:gd name="T3" fmla="*/ 45 h 172"/>
                <a:gd name="T4" fmla="*/ 22 w 91"/>
                <a:gd name="T5" fmla="*/ 44 h 172"/>
                <a:gd name="T6" fmla="*/ 23 w 91"/>
                <a:gd name="T7" fmla="*/ 42 h 172"/>
                <a:gd name="T8" fmla="*/ 23 w 91"/>
                <a:gd name="T9" fmla="*/ 41 h 172"/>
                <a:gd name="T10" fmla="*/ 23 w 91"/>
                <a:gd name="T11" fmla="*/ 41 h 172"/>
                <a:gd name="T12" fmla="*/ 25 w 91"/>
                <a:gd name="T13" fmla="*/ 41 h 172"/>
                <a:gd name="T14" fmla="*/ 26 w 91"/>
                <a:gd name="T15" fmla="*/ 42 h 172"/>
                <a:gd name="T16" fmla="*/ 27 w 91"/>
                <a:gd name="T17" fmla="*/ 43 h 172"/>
                <a:gd name="T18" fmla="*/ 27 w 91"/>
                <a:gd name="T19" fmla="*/ 46 h 172"/>
                <a:gd name="T20" fmla="*/ 26 w 91"/>
                <a:gd name="T21" fmla="*/ 49 h 172"/>
                <a:gd name="T22" fmla="*/ 23 w 91"/>
                <a:gd name="T23" fmla="*/ 51 h 172"/>
                <a:gd name="T24" fmla="*/ 20 w 91"/>
                <a:gd name="T25" fmla="*/ 51 h 172"/>
                <a:gd name="T26" fmla="*/ 16 w 91"/>
                <a:gd name="T27" fmla="*/ 50 h 172"/>
                <a:gd name="T28" fmla="*/ 13 w 91"/>
                <a:gd name="T29" fmla="*/ 49 h 172"/>
                <a:gd name="T30" fmla="*/ 12 w 91"/>
                <a:gd name="T31" fmla="*/ 48 h 172"/>
                <a:gd name="T32" fmla="*/ 11 w 91"/>
                <a:gd name="T33" fmla="*/ 47 h 172"/>
                <a:gd name="T34" fmla="*/ 3 w 91"/>
                <a:gd name="T35" fmla="*/ 37 h 172"/>
                <a:gd name="T36" fmla="*/ 0 w 91"/>
                <a:gd name="T37" fmla="*/ 26 h 172"/>
                <a:gd name="T38" fmla="*/ 1 w 91"/>
                <a:gd name="T39" fmla="*/ 17 h 172"/>
                <a:gd name="T40" fmla="*/ 4 w 91"/>
                <a:gd name="T41" fmla="*/ 8 h 172"/>
                <a:gd name="T42" fmla="*/ 9 w 91"/>
                <a:gd name="T43" fmla="*/ 3 h 172"/>
                <a:gd name="T44" fmla="*/ 15 w 91"/>
                <a:gd name="T45" fmla="*/ 0 h 172"/>
                <a:gd name="T46" fmla="*/ 21 w 91"/>
                <a:gd name="T47" fmla="*/ 1 h 172"/>
                <a:gd name="T48" fmla="*/ 27 w 91"/>
                <a:gd name="T49" fmla="*/ 7 h 172"/>
                <a:gd name="T50" fmla="*/ 27 w 91"/>
                <a:gd name="T51" fmla="*/ 8 h 172"/>
                <a:gd name="T52" fmla="*/ 26 w 91"/>
                <a:gd name="T53" fmla="*/ 9 h 172"/>
                <a:gd name="T54" fmla="*/ 26 w 91"/>
                <a:gd name="T55" fmla="*/ 9 h 172"/>
                <a:gd name="T56" fmla="*/ 26 w 91"/>
                <a:gd name="T57" fmla="*/ 9 h 172"/>
                <a:gd name="T58" fmla="*/ 24 w 91"/>
                <a:gd name="T59" fmla="*/ 10 h 172"/>
                <a:gd name="T60" fmla="*/ 23 w 91"/>
                <a:gd name="T61" fmla="*/ 10 h 172"/>
                <a:gd name="T62" fmla="*/ 23 w 91"/>
                <a:gd name="T63" fmla="*/ 9 h 172"/>
                <a:gd name="T64" fmla="*/ 23 w 91"/>
                <a:gd name="T65" fmla="*/ 9 h 172"/>
                <a:gd name="T66" fmla="*/ 20 w 91"/>
                <a:gd name="T67" fmla="*/ 8 h 172"/>
                <a:gd name="T68" fmla="*/ 18 w 91"/>
                <a:gd name="T69" fmla="*/ 7 h 172"/>
                <a:gd name="T70" fmla="*/ 16 w 91"/>
                <a:gd name="T71" fmla="*/ 7 h 172"/>
                <a:gd name="T72" fmla="*/ 15 w 91"/>
                <a:gd name="T73" fmla="*/ 8 h 172"/>
                <a:gd name="T74" fmla="*/ 14 w 91"/>
                <a:gd name="T75" fmla="*/ 8 h 172"/>
                <a:gd name="T76" fmla="*/ 13 w 91"/>
                <a:gd name="T77" fmla="*/ 9 h 172"/>
                <a:gd name="T78" fmla="*/ 13 w 91"/>
                <a:gd name="T79" fmla="*/ 10 h 172"/>
                <a:gd name="T80" fmla="*/ 12 w 91"/>
                <a:gd name="T81" fmla="*/ 10 h 172"/>
                <a:gd name="T82" fmla="*/ 9 w 91"/>
                <a:gd name="T83" fmla="*/ 16 h 172"/>
                <a:gd name="T84" fmla="*/ 8 w 91"/>
                <a:gd name="T85" fmla="*/ 21 h 172"/>
                <a:gd name="T86" fmla="*/ 7 w 91"/>
                <a:gd name="T87" fmla="*/ 25 h 172"/>
                <a:gd name="T88" fmla="*/ 8 w 91"/>
                <a:gd name="T89" fmla="*/ 27 h 172"/>
                <a:gd name="T90" fmla="*/ 8 w 91"/>
                <a:gd name="T91" fmla="*/ 29 h 172"/>
                <a:gd name="T92" fmla="*/ 9 w 91"/>
                <a:gd name="T93" fmla="*/ 32 h 172"/>
                <a:gd name="T94" fmla="*/ 9 w 91"/>
                <a:gd name="T95" fmla="*/ 34 h 172"/>
                <a:gd name="T96" fmla="*/ 11 w 91"/>
                <a:gd name="T97" fmla="*/ 37 h 172"/>
                <a:gd name="T98" fmla="*/ 12 w 91"/>
                <a:gd name="T99" fmla="*/ 39 h 172"/>
                <a:gd name="T100" fmla="*/ 13 w 91"/>
                <a:gd name="T101" fmla="*/ 40 h 172"/>
                <a:gd name="T102" fmla="*/ 14 w 91"/>
                <a:gd name="T103" fmla="*/ 42 h 172"/>
                <a:gd name="T104" fmla="*/ 15 w 91"/>
                <a:gd name="T105" fmla="*/ 43 h 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172"/>
                <a:gd name="T161" fmla="*/ 91 w 91"/>
                <a:gd name="T162" fmla="*/ 172 h 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172">
                  <a:moveTo>
                    <a:pt x="51" y="145"/>
                  </a:moveTo>
                  <a:lnTo>
                    <a:pt x="64" y="153"/>
                  </a:lnTo>
                  <a:lnTo>
                    <a:pt x="74" y="150"/>
                  </a:lnTo>
                  <a:lnTo>
                    <a:pt x="77" y="143"/>
                  </a:lnTo>
                  <a:lnTo>
                    <a:pt x="78" y="138"/>
                  </a:lnTo>
                  <a:lnTo>
                    <a:pt x="79" y="137"/>
                  </a:lnTo>
                  <a:lnTo>
                    <a:pt x="83" y="138"/>
                  </a:lnTo>
                  <a:lnTo>
                    <a:pt x="86" y="141"/>
                  </a:lnTo>
                  <a:lnTo>
                    <a:pt x="90" y="146"/>
                  </a:lnTo>
                  <a:lnTo>
                    <a:pt x="91" y="155"/>
                  </a:lnTo>
                  <a:lnTo>
                    <a:pt x="87" y="164"/>
                  </a:lnTo>
                  <a:lnTo>
                    <a:pt x="78" y="171"/>
                  </a:lnTo>
                  <a:lnTo>
                    <a:pt x="66" y="172"/>
                  </a:lnTo>
                  <a:lnTo>
                    <a:pt x="53" y="169"/>
                  </a:lnTo>
                  <a:lnTo>
                    <a:pt x="44" y="164"/>
                  </a:lnTo>
                  <a:lnTo>
                    <a:pt x="39" y="161"/>
                  </a:lnTo>
                  <a:lnTo>
                    <a:pt x="37" y="160"/>
                  </a:lnTo>
                  <a:lnTo>
                    <a:pt x="10" y="124"/>
                  </a:lnTo>
                  <a:lnTo>
                    <a:pt x="0" y="88"/>
                  </a:lnTo>
                  <a:lnTo>
                    <a:pt x="2" y="56"/>
                  </a:lnTo>
                  <a:lnTo>
                    <a:pt x="14" y="28"/>
                  </a:lnTo>
                  <a:lnTo>
                    <a:pt x="31" y="9"/>
                  </a:lnTo>
                  <a:lnTo>
                    <a:pt x="52" y="0"/>
                  </a:lnTo>
                  <a:lnTo>
                    <a:pt x="72" y="4"/>
                  </a:lnTo>
                  <a:lnTo>
                    <a:pt x="90" y="25"/>
                  </a:lnTo>
                  <a:lnTo>
                    <a:pt x="90" y="27"/>
                  </a:lnTo>
                  <a:lnTo>
                    <a:pt x="89" y="29"/>
                  </a:lnTo>
                  <a:lnTo>
                    <a:pt x="87" y="31"/>
                  </a:lnTo>
                  <a:lnTo>
                    <a:pt x="87" y="32"/>
                  </a:lnTo>
                  <a:lnTo>
                    <a:pt x="82" y="33"/>
                  </a:lnTo>
                  <a:lnTo>
                    <a:pt x="78" y="33"/>
                  </a:lnTo>
                  <a:lnTo>
                    <a:pt x="76" y="32"/>
                  </a:lnTo>
                  <a:lnTo>
                    <a:pt x="68" y="27"/>
                  </a:lnTo>
                  <a:lnTo>
                    <a:pt x="61" y="25"/>
                  </a:lnTo>
                  <a:lnTo>
                    <a:pt x="55" y="25"/>
                  </a:lnTo>
                  <a:lnTo>
                    <a:pt x="51" y="26"/>
                  </a:lnTo>
                  <a:lnTo>
                    <a:pt x="46" y="28"/>
                  </a:lnTo>
                  <a:lnTo>
                    <a:pt x="44" y="32"/>
                  </a:lnTo>
                  <a:lnTo>
                    <a:pt x="43" y="33"/>
                  </a:lnTo>
                  <a:lnTo>
                    <a:pt x="41" y="34"/>
                  </a:lnTo>
                  <a:lnTo>
                    <a:pt x="31" y="53"/>
                  </a:lnTo>
                  <a:lnTo>
                    <a:pt x="26" y="70"/>
                  </a:lnTo>
                  <a:lnTo>
                    <a:pt x="25" y="84"/>
                  </a:lnTo>
                  <a:lnTo>
                    <a:pt x="26" y="91"/>
                  </a:lnTo>
                  <a:lnTo>
                    <a:pt x="28" y="99"/>
                  </a:lnTo>
                  <a:lnTo>
                    <a:pt x="30" y="108"/>
                  </a:lnTo>
                  <a:lnTo>
                    <a:pt x="32" y="116"/>
                  </a:lnTo>
                  <a:lnTo>
                    <a:pt x="37" y="125"/>
                  </a:lnTo>
                  <a:lnTo>
                    <a:pt x="39" y="130"/>
                  </a:lnTo>
                  <a:lnTo>
                    <a:pt x="43" y="135"/>
                  </a:lnTo>
                  <a:lnTo>
                    <a:pt x="46" y="140"/>
                  </a:lnTo>
                  <a:lnTo>
                    <a:pt x="51" y="145"/>
                  </a:lnTo>
                  <a:close/>
                </a:path>
              </a:pathLst>
            </a:custGeom>
            <a:grpFill/>
            <a:ln w="3175">
              <a:solidFill>
                <a:schemeClr val="bg1">
                  <a:lumMod val="50000"/>
                </a:schemeClr>
              </a:solidFill>
              <a:round/>
              <a:headEnd/>
              <a:tailEnd/>
            </a:ln>
          </p:spPr>
          <p:txBody>
            <a:bodyPr/>
            <a:lstStyle/>
            <a:p>
              <a:endParaRPr lang="en-US" sz="2533">
                <a:ln>
                  <a:solidFill>
                    <a:schemeClr val="bg1">
                      <a:lumMod val="50000"/>
                    </a:schemeClr>
                  </a:solidFill>
                </a:ln>
                <a:latin typeface="HeliosC" panose="00000500000000000000" pitchFamily="50" charset="0"/>
              </a:endParaRPr>
            </a:p>
          </p:txBody>
        </p:sp>
        <p:sp>
          <p:nvSpPr>
            <p:cNvPr id="25" name="Freeform 1194"/>
            <p:cNvSpPr>
              <a:spLocks/>
            </p:cNvSpPr>
            <p:nvPr/>
          </p:nvSpPr>
          <p:spPr bwMode="auto">
            <a:xfrm>
              <a:off x="2454" y="2073"/>
              <a:ext cx="27" cy="51"/>
            </a:xfrm>
            <a:custGeom>
              <a:avLst/>
              <a:gdLst>
                <a:gd name="T0" fmla="*/ 15 w 91"/>
                <a:gd name="T1" fmla="*/ 43 h 172"/>
                <a:gd name="T2" fmla="*/ 19 w 91"/>
                <a:gd name="T3" fmla="*/ 45 h 172"/>
                <a:gd name="T4" fmla="*/ 22 w 91"/>
                <a:gd name="T5" fmla="*/ 44 h 172"/>
                <a:gd name="T6" fmla="*/ 23 w 91"/>
                <a:gd name="T7" fmla="*/ 42 h 172"/>
                <a:gd name="T8" fmla="*/ 23 w 91"/>
                <a:gd name="T9" fmla="*/ 41 h 172"/>
                <a:gd name="T10" fmla="*/ 23 w 91"/>
                <a:gd name="T11" fmla="*/ 41 h 172"/>
                <a:gd name="T12" fmla="*/ 25 w 91"/>
                <a:gd name="T13" fmla="*/ 41 h 172"/>
                <a:gd name="T14" fmla="*/ 26 w 91"/>
                <a:gd name="T15" fmla="*/ 42 h 172"/>
                <a:gd name="T16" fmla="*/ 27 w 91"/>
                <a:gd name="T17" fmla="*/ 43 h 172"/>
                <a:gd name="T18" fmla="*/ 27 w 91"/>
                <a:gd name="T19" fmla="*/ 46 h 172"/>
                <a:gd name="T20" fmla="*/ 26 w 91"/>
                <a:gd name="T21" fmla="*/ 49 h 172"/>
                <a:gd name="T22" fmla="*/ 23 w 91"/>
                <a:gd name="T23" fmla="*/ 51 h 172"/>
                <a:gd name="T24" fmla="*/ 20 w 91"/>
                <a:gd name="T25" fmla="*/ 51 h 172"/>
                <a:gd name="T26" fmla="*/ 16 w 91"/>
                <a:gd name="T27" fmla="*/ 50 h 172"/>
                <a:gd name="T28" fmla="*/ 13 w 91"/>
                <a:gd name="T29" fmla="*/ 49 h 172"/>
                <a:gd name="T30" fmla="*/ 12 w 91"/>
                <a:gd name="T31" fmla="*/ 48 h 172"/>
                <a:gd name="T32" fmla="*/ 11 w 91"/>
                <a:gd name="T33" fmla="*/ 47 h 172"/>
                <a:gd name="T34" fmla="*/ 3 w 91"/>
                <a:gd name="T35" fmla="*/ 37 h 172"/>
                <a:gd name="T36" fmla="*/ 0 w 91"/>
                <a:gd name="T37" fmla="*/ 26 h 172"/>
                <a:gd name="T38" fmla="*/ 1 w 91"/>
                <a:gd name="T39" fmla="*/ 17 h 172"/>
                <a:gd name="T40" fmla="*/ 4 w 91"/>
                <a:gd name="T41" fmla="*/ 8 h 172"/>
                <a:gd name="T42" fmla="*/ 9 w 91"/>
                <a:gd name="T43" fmla="*/ 3 h 172"/>
                <a:gd name="T44" fmla="*/ 15 w 91"/>
                <a:gd name="T45" fmla="*/ 0 h 172"/>
                <a:gd name="T46" fmla="*/ 21 w 91"/>
                <a:gd name="T47" fmla="*/ 1 h 172"/>
                <a:gd name="T48" fmla="*/ 27 w 91"/>
                <a:gd name="T49" fmla="*/ 7 h 172"/>
                <a:gd name="T50" fmla="*/ 27 w 91"/>
                <a:gd name="T51" fmla="*/ 8 h 172"/>
                <a:gd name="T52" fmla="*/ 26 w 91"/>
                <a:gd name="T53" fmla="*/ 9 h 172"/>
                <a:gd name="T54" fmla="*/ 26 w 91"/>
                <a:gd name="T55" fmla="*/ 9 h 172"/>
                <a:gd name="T56" fmla="*/ 26 w 91"/>
                <a:gd name="T57" fmla="*/ 9 h 172"/>
                <a:gd name="T58" fmla="*/ 24 w 91"/>
                <a:gd name="T59" fmla="*/ 10 h 172"/>
                <a:gd name="T60" fmla="*/ 23 w 91"/>
                <a:gd name="T61" fmla="*/ 10 h 172"/>
                <a:gd name="T62" fmla="*/ 23 w 91"/>
                <a:gd name="T63" fmla="*/ 9 h 172"/>
                <a:gd name="T64" fmla="*/ 23 w 91"/>
                <a:gd name="T65" fmla="*/ 9 h 172"/>
                <a:gd name="T66" fmla="*/ 20 w 91"/>
                <a:gd name="T67" fmla="*/ 8 h 172"/>
                <a:gd name="T68" fmla="*/ 18 w 91"/>
                <a:gd name="T69" fmla="*/ 7 h 172"/>
                <a:gd name="T70" fmla="*/ 16 w 91"/>
                <a:gd name="T71" fmla="*/ 7 h 172"/>
                <a:gd name="T72" fmla="*/ 15 w 91"/>
                <a:gd name="T73" fmla="*/ 8 h 172"/>
                <a:gd name="T74" fmla="*/ 14 w 91"/>
                <a:gd name="T75" fmla="*/ 8 h 172"/>
                <a:gd name="T76" fmla="*/ 13 w 91"/>
                <a:gd name="T77" fmla="*/ 9 h 172"/>
                <a:gd name="T78" fmla="*/ 13 w 91"/>
                <a:gd name="T79" fmla="*/ 10 h 172"/>
                <a:gd name="T80" fmla="*/ 12 w 91"/>
                <a:gd name="T81" fmla="*/ 10 h 172"/>
                <a:gd name="T82" fmla="*/ 9 w 91"/>
                <a:gd name="T83" fmla="*/ 16 h 172"/>
                <a:gd name="T84" fmla="*/ 8 w 91"/>
                <a:gd name="T85" fmla="*/ 21 h 172"/>
                <a:gd name="T86" fmla="*/ 7 w 91"/>
                <a:gd name="T87" fmla="*/ 25 h 172"/>
                <a:gd name="T88" fmla="*/ 8 w 91"/>
                <a:gd name="T89" fmla="*/ 27 h 172"/>
                <a:gd name="T90" fmla="*/ 8 w 91"/>
                <a:gd name="T91" fmla="*/ 29 h 172"/>
                <a:gd name="T92" fmla="*/ 9 w 91"/>
                <a:gd name="T93" fmla="*/ 32 h 172"/>
                <a:gd name="T94" fmla="*/ 9 w 91"/>
                <a:gd name="T95" fmla="*/ 34 h 172"/>
                <a:gd name="T96" fmla="*/ 11 w 91"/>
                <a:gd name="T97" fmla="*/ 37 h 172"/>
                <a:gd name="T98" fmla="*/ 12 w 91"/>
                <a:gd name="T99" fmla="*/ 39 h 172"/>
                <a:gd name="T100" fmla="*/ 13 w 91"/>
                <a:gd name="T101" fmla="*/ 40 h 172"/>
                <a:gd name="T102" fmla="*/ 14 w 91"/>
                <a:gd name="T103" fmla="*/ 42 h 172"/>
                <a:gd name="T104" fmla="*/ 15 w 91"/>
                <a:gd name="T105" fmla="*/ 43 h 1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172"/>
                <a:gd name="T161" fmla="*/ 91 w 91"/>
                <a:gd name="T162" fmla="*/ 172 h 1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172">
                  <a:moveTo>
                    <a:pt x="51" y="145"/>
                  </a:moveTo>
                  <a:lnTo>
                    <a:pt x="64" y="153"/>
                  </a:lnTo>
                  <a:lnTo>
                    <a:pt x="74" y="150"/>
                  </a:lnTo>
                  <a:lnTo>
                    <a:pt x="77" y="143"/>
                  </a:lnTo>
                  <a:lnTo>
                    <a:pt x="78" y="138"/>
                  </a:lnTo>
                  <a:lnTo>
                    <a:pt x="79" y="137"/>
                  </a:lnTo>
                  <a:lnTo>
                    <a:pt x="83" y="138"/>
                  </a:lnTo>
                  <a:lnTo>
                    <a:pt x="86" y="141"/>
                  </a:lnTo>
                  <a:lnTo>
                    <a:pt x="90" y="146"/>
                  </a:lnTo>
                  <a:lnTo>
                    <a:pt x="91" y="155"/>
                  </a:lnTo>
                  <a:lnTo>
                    <a:pt x="87" y="164"/>
                  </a:lnTo>
                  <a:lnTo>
                    <a:pt x="78" y="171"/>
                  </a:lnTo>
                  <a:lnTo>
                    <a:pt x="66" y="172"/>
                  </a:lnTo>
                  <a:lnTo>
                    <a:pt x="53" y="169"/>
                  </a:lnTo>
                  <a:lnTo>
                    <a:pt x="44" y="164"/>
                  </a:lnTo>
                  <a:lnTo>
                    <a:pt x="39" y="161"/>
                  </a:lnTo>
                  <a:lnTo>
                    <a:pt x="37" y="160"/>
                  </a:lnTo>
                  <a:lnTo>
                    <a:pt x="10" y="124"/>
                  </a:lnTo>
                  <a:lnTo>
                    <a:pt x="0" y="88"/>
                  </a:lnTo>
                  <a:lnTo>
                    <a:pt x="2" y="56"/>
                  </a:lnTo>
                  <a:lnTo>
                    <a:pt x="14" y="28"/>
                  </a:lnTo>
                  <a:lnTo>
                    <a:pt x="31" y="9"/>
                  </a:lnTo>
                  <a:lnTo>
                    <a:pt x="52" y="0"/>
                  </a:lnTo>
                  <a:lnTo>
                    <a:pt x="72" y="4"/>
                  </a:lnTo>
                  <a:lnTo>
                    <a:pt x="90" y="25"/>
                  </a:lnTo>
                  <a:lnTo>
                    <a:pt x="90" y="27"/>
                  </a:lnTo>
                  <a:lnTo>
                    <a:pt x="89" y="29"/>
                  </a:lnTo>
                  <a:lnTo>
                    <a:pt x="87" y="31"/>
                  </a:lnTo>
                  <a:lnTo>
                    <a:pt x="87" y="32"/>
                  </a:lnTo>
                  <a:lnTo>
                    <a:pt x="82" y="33"/>
                  </a:lnTo>
                  <a:lnTo>
                    <a:pt x="78" y="33"/>
                  </a:lnTo>
                  <a:lnTo>
                    <a:pt x="76" y="32"/>
                  </a:lnTo>
                  <a:lnTo>
                    <a:pt x="68" y="27"/>
                  </a:lnTo>
                  <a:lnTo>
                    <a:pt x="61" y="25"/>
                  </a:lnTo>
                  <a:lnTo>
                    <a:pt x="55" y="25"/>
                  </a:lnTo>
                  <a:lnTo>
                    <a:pt x="51" y="26"/>
                  </a:lnTo>
                  <a:lnTo>
                    <a:pt x="46" y="28"/>
                  </a:lnTo>
                  <a:lnTo>
                    <a:pt x="44" y="32"/>
                  </a:lnTo>
                  <a:lnTo>
                    <a:pt x="43" y="33"/>
                  </a:lnTo>
                  <a:lnTo>
                    <a:pt x="41" y="34"/>
                  </a:lnTo>
                  <a:lnTo>
                    <a:pt x="31" y="53"/>
                  </a:lnTo>
                  <a:lnTo>
                    <a:pt x="26" y="70"/>
                  </a:lnTo>
                  <a:lnTo>
                    <a:pt x="25" y="84"/>
                  </a:lnTo>
                  <a:lnTo>
                    <a:pt x="26" y="91"/>
                  </a:lnTo>
                  <a:lnTo>
                    <a:pt x="28" y="99"/>
                  </a:lnTo>
                  <a:lnTo>
                    <a:pt x="30" y="108"/>
                  </a:lnTo>
                  <a:lnTo>
                    <a:pt x="32" y="116"/>
                  </a:lnTo>
                  <a:lnTo>
                    <a:pt x="37" y="125"/>
                  </a:lnTo>
                  <a:lnTo>
                    <a:pt x="39" y="130"/>
                  </a:lnTo>
                  <a:lnTo>
                    <a:pt x="43" y="135"/>
                  </a:lnTo>
                  <a:lnTo>
                    <a:pt x="46" y="140"/>
                  </a:lnTo>
                  <a:lnTo>
                    <a:pt x="51" y="145"/>
                  </a:lnTo>
                  <a:close/>
                </a:path>
              </a:pathLst>
            </a:custGeom>
            <a:grpFill/>
            <a:ln w="3175">
              <a:solidFill>
                <a:schemeClr val="bg1">
                  <a:lumMod val="50000"/>
                </a:schemeClr>
              </a:solidFill>
              <a:round/>
              <a:headEnd/>
              <a:tailEnd/>
            </a:ln>
          </p:spPr>
          <p:txBody>
            <a:bodyPr/>
            <a:lstStyle/>
            <a:p>
              <a:endParaRPr lang="en-US" sz="2533">
                <a:ln>
                  <a:solidFill>
                    <a:schemeClr val="bg1">
                      <a:lumMod val="50000"/>
                    </a:schemeClr>
                  </a:solidFill>
                </a:ln>
                <a:latin typeface="HeliosC" panose="00000500000000000000" pitchFamily="50" charset="0"/>
              </a:endParaRPr>
            </a:p>
          </p:txBody>
        </p:sp>
      </p:grpSp>
      <p:sp>
        <p:nvSpPr>
          <p:cNvPr id="26" name="Скругленный прямоугольник 131"/>
          <p:cNvSpPr/>
          <p:nvPr/>
        </p:nvSpPr>
        <p:spPr>
          <a:xfrm>
            <a:off x="2203579" y="1804728"/>
            <a:ext cx="792000" cy="912000"/>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3399" rIns="0" bIns="63399" numCol="1" spcCol="0" rtlCol="0" fromWordArt="0" anchor="ctr" anchorCtr="0" forceAA="0" compatLnSpc="1">
            <a:prstTxWarp prst="textNoShape">
              <a:avLst/>
            </a:prstTxWarp>
            <a:noAutofit/>
          </a:bodyPr>
          <a:lstStyle/>
          <a:p>
            <a:pPr algn="ctr"/>
            <a:r>
              <a:rPr lang="en-US" sz="1467" dirty="0">
                <a:solidFill>
                  <a:schemeClr val="tx1"/>
                </a:solidFill>
                <a:latin typeface="HeliosC" panose="00000500000000000000" pitchFamily="50" charset="0"/>
              </a:rPr>
              <a:t>GAMMA</a:t>
            </a:r>
            <a:endParaRPr lang="ru-RU" sz="1467" dirty="0">
              <a:solidFill>
                <a:schemeClr val="tx1"/>
              </a:solidFill>
              <a:latin typeface="HeliosC" panose="00000500000000000000" pitchFamily="50" charset="0"/>
            </a:endParaRPr>
          </a:p>
        </p:txBody>
      </p:sp>
      <p:sp>
        <p:nvSpPr>
          <p:cNvPr id="27" name="Прямоугольник 14"/>
          <p:cNvSpPr/>
          <p:nvPr/>
        </p:nvSpPr>
        <p:spPr>
          <a:xfrm>
            <a:off x="3349035" y="909874"/>
            <a:ext cx="6919441" cy="711580"/>
          </a:xfrm>
          <a:prstGeom prst="rect">
            <a:avLst/>
          </a:prstGeom>
          <a:ln>
            <a:solidFill>
              <a:srgbClr val="FF0000"/>
            </a:solidFill>
          </a:ln>
        </p:spPr>
        <p:txBody>
          <a:bodyPr wrap="square" lIns="95097" tIns="47549" rIns="95097" bIns="47549">
            <a:spAutoFit/>
          </a:bodyPr>
          <a:lstStyle/>
          <a:p>
            <a:r>
              <a:rPr lang="en-US" sz="2000" b="1" dirty="0">
                <a:solidFill>
                  <a:srgbClr val="000000"/>
                </a:solidFill>
                <a:latin typeface="Arial" panose="020B0604020202020204" pitchFamily="34" charset="0"/>
                <a:cs typeface="Arial" panose="020B0604020202020204" pitchFamily="34" charset="0"/>
              </a:rPr>
              <a:t>Sensitivity of portfolio FV to changes in quotes of underlying assets (FX, equity and etc.)</a:t>
            </a:r>
            <a:endParaRPr lang="ru-RU" sz="2000" b="1" dirty="0">
              <a:solidFill>
                <a:srgbClr val="000000"/>
              </a:solidFill>
              <a:latin typeface="Arial" panose="020B0604020202020204" pitchFamily="34" charset="0"/>
              <a:cs typeface="Arial" panose="020B0604020202020204" pitchFamily="34" charset="0"/>
            </a:endParaRPr>
          </a:p>
        </p:txBody>
      </p:sp>
      <p:sp>
        <p:nvSpPr>
          <p:cNvPr id="29" name="Прямоугольник 132"/>
          <p:cNvSpPr/>
          <p:nvPr/>
        </p:nvSpPr>
        <p:spPr>
          <a:xfrm>
            <a:off x="3349033" y="1927107"/>
            <a:ext cx="6145840" cy="711580"/>
          </a:xfrm>
          <a:prstGeom prst="rect">
            <a:avLst/>
          </a:prstGeom>
        </p:spPr>
        <p:txBody>
          <a:bodyPr wrap="square" lIns="95097" tIns="47549" rIns="95097" bIns="47549">
            <a:spAutoFit/>
          </a:bodyPr>
          <a:lstStyle/>
          <a:p>
            <a:r>
              <a:rPr lang="en-US" sz="2000" dirty="0">
                <a:solidFill>
                  <a:srgbClr val="000000"/>
                </a:solidFill>
                <a:latin typeface="Arial" panose="020B0604020202020204" pitchFamily="34" charset="0"/>
                <a:cs typeface="Arial" panose="020B0604020202020204" pitchFamily="34" charset="0"/>
              </a:rPr>
              <a:t>Sensitivity of portfolio delta to changes in quotes of underlying assets</a:t>
            </a:r>
            <a:endParaRPr lang="ru-RU" sz="2000" dirty="0">
              <a:solidFill>
                <a:srgbClr val="000000"/>
              </a:solidFill>
              <a:latin typeface="Arial" panose="020B0604020202020204" pitchFamily="34" charset="0"/>
              <a:cs typeface="Arial" panose="020B0604020202020204" pitchFamily="34" charset="0"/>
            </a:endParaRPr>
          </a:p>
        </p:txBody>
      </p:sp>
      <p:sp>
        <p:nvSpPr>
          <p:cNvPr id="30" name="Прямоугольник 133"/>
          <p:cNvSpPr/>
          <p:nvPr/>
        </p:nvSpPr>
        <p:spPr>
          <a:xfrm>
            <a:off x="3349033" y="3021882"/>
            <a:ext cx="6919440" cy="711580"/>
          </a:xfrm>
          <a:prstGeom prst="rect">
            <a:avLst/>
          </a:prstGeom>
          <a:ln>
            <a:solidFill>
              <a:srgbClr val="FF0000"/>
            </a:solidFill>
          </a:ln>
        </p:spPr>
        <p:txBody>
          <a:bodyPr wrap="square" lIns="95097" tIns="47549" rIns="95097" bIns="47549">
            <a:spAutoFit/>
          </a:bodyPr>
          <a:lstStyle/>
          <a:p>
            <a:r>
              <a:rPr lang="en-US" sz="2000" b="1" dirty="0">
                <a:solidFill>
                  <a:srgbClr val="000000"/>
                </a:solidFill>
                <a:latin typeface="Arial" panose="020B0604020202020204" pitchFamily="34" charset="0"/>
                <a:cs typeface="Arial" panose="020B0604020202020204" pitchFamily="34" charset="0"/>
              </a:rPr>
              <a:t>Sensitivity of portfolio FV to parallel shift in interest rate curve (on 1b.p.)</a:t>
            </a:r>
            <a:endParaRPr lang="ru-RU" sz="2000" b="1" dirty="0">
              <a:solidFill>
                <a:srgbClr val="000000"/>
              </a:solidFill>
              <a:latin typeface="Arial" panose="020B0604020202020204" pitchFamily="34" charset="0"/>
              <a:cs typeface="Arial" panose="020B0604020202020204" pitchFamily="34" charset="0"/>
            </a:endParaRPr>
          </a:p>
        </p:txBody>
      </p:sp>
      <p:sp>
        <p:nvSpPr>
          <p:cNvPr id="31" name="Прямоугольник 134"/>
          <p:cNvSpPr/>
          <p:nvPr/>
        </p:nvSpPr>
        <p:spPr>
          <a:xfrm>
            <a:off x="3349033" y="4237178"/>
            <a:ext cx="6759564" cy="711580"/>
          </a:xfrm>
          <a:prstGeom prst="rect">
            <a:avLst/>
          </a:prstGeom>
        </p:spPr>
        <p:txBody>
          <a:bodyPr wrap="square" lIns="95097" tIns="47549" rIns="95097" bIns="47549">
            <a:spAutoFit/>
          </a:bodyPr>
          <a:lstStyle/>
          <a:p>
            <a:r>
              <a:rPr lang="en-US" sz="2000" dirty="0">
                <a:solidFill>
                  <a:srgbClr val="000000"/>
                </a:solidFill>
                <a:latin typeface="Arial" panose="020B0604020202020204" pitchFamily="34" charset="0"/>
                <a:cs typeface="Arial" panose="020B0604020202020204" pitchFamily="34" charset="0"/>
              </a:rPr>
              <a:t>Sensitivity of portfolio FV to changes in implied volatility</a:t>
            </a:r>
            <a:r>
              <a:rPr lang="ru-RU" sz="2000"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commonly </a:t>
            </a:r>
            <a:r>
              <a:rPr lang="en-US" sz="2000" dirty="0" err="1">
                <a:solidFill>
                  <a:srgbClr val="000000"/>
                </a:solidFill>
                <a:latin typeface="Arial" panose="020B0604020202020204" pitchFamily="34" charset="0"/>
                <a:cs typeface="Arial" panose="020B0604020202020204" pitchFamily="34" charset="0"/>
              </a:rPr>
              <a:t>vega</a:t>
            </a:r>
            <a:r>
              <a:rPr lang="en-US" sz="2000" dirty="0">
                <a:solidFill>
                  <a:srgbClr val="000000"/>
                </a:solidFill>
                <a:latin typeface="Arial" panose="020B0604020202020204" pitchFamily="34" charset="0"/>
                <a:cs typeface="Arial" panose="020B0604020202020204" pitchFamily="34" charset="0"/>
              </a:rPr>
              <a:t> calculated only for options</a:t>
            </a:r>
            <a:r>
              <a:rPr lang="ru-RU" sz="2000" dirty="0">
                <a:solidFill>
                  <a:srgbClr val="000000"/>
                </a:solidFill>
                <a:latin typeface="Arial" panose="020B0604020202020204" pitchFamily="34" charset="0"/>
                <a:cs typeface="Arial" panose="020B0604020202020204" pitchFamily="34" charset="0"/>
              </a:rPr>
              <a:t>)</a:t>
            </a:r>
          </a:p>
        </p:txBody>
      </p:sp>
      <p:sp>
        <p:nvSpPr>
          <p:cNvPr id="32" name="Прямоугольник 135"/>
          <p:cNvSpPr/>
          <p:nvPr/>
        </p:nvSpPr>
        <p:spPr>
          <a:xfrm>
            <a:off x="3349033" y="5578941"/>
            <a:ext cx="6919440" cy="711580"/>
          </a:xfrm>
          <a:prstGeom prst="rect">
            <a:avLst/>
          </a:prstGeom>
          <a:ln>
            <a:solidFill>
              <a:srgbClr val="FF0000"/>
            </a:solidFill>
          </a:ln>
        </p:spPr>
        <p:txBody>
          <a:bodyPr wrap="square" lIns="95097" tIns="47549" rIns="95097" bIns="47549">
            <a:spAutoFit/>
          </a:bodyPr>
          <a:lstStyle/>
          <a:p>
            <a:r>
              <a:rPr lang="en-US" sz="2000" b="1" dirty="0">
                <a:solidFill>
                  <a:srgbClr val="000000"/>
                </a:solidFill>
                <a:latin typeface="Arial" panose="020B0604020202020204" pitchFamily="34" charset="0"/>
                <a:cs typeface="Arial" panose="020B0604020202020204" pitchFamily="34" charset="0"/>
              </a:rPr>
              <a:t>Sensitivity of portfolio FV to the passing of time (1day) with all other factors being equal</a:t>
            </a:r>
            <a:endParaRPr lang="ru-RU" sz="2000" b="1" dirty="0">
              <a:solidFill>
                <a:srgbClr val="000000"/>
              </a:solidFill>
              <a:latin typeface="Arial" panose="020B0604020202020204" pitchFamily="34" charset="0"/>
              <a:cs typeface="Arial" panose="020B0604020202020204" pitchFamily="34" charset="0"/>
            </a:endParaRPr>
          </a:p>
        </p:txBody>
      </p:sp>
      <p:sp>
        <p:nvSpPr>
          <p:cNvPr id="33" name="TextBox 32"/>
          <p:cNvSpPr txBox="1"/>
          <p:nvPr/>
        </p:nvSpPr>
        <p:spPr>
          <a:xfrm>
            <a:off x="381959" y="1707466"/>
            <a:ext cx="1536172" cy="526914"/>
          </a:xfrm>
          <a:prstGeom prst="rect">
            <a:avLst/>
          </a:prstGeom>
          <a:noFill/>
        </p:spPr>
        <p:txBody>
          <a:bodyPr wrap="square" lIns="95097" tIns="47549" rIns="95097" bIns="47549" rtlCol="0">
            <a:spAutoFit/>
          </a:bodyPr>
          <a:lstStyle/>
          <a:p>
            <a:pPr algn="ctr"/>
            <a:r>
              <a:rPr lang="en-US" sz="1400" dirty="0">
                <a:latin typeface="HeliosC" panose="00000500000000000000" pitchFamily="50" charset="0"/>
              </a:rPr>
              <a:t>Underlying asset</a:t>
            </a:r>
            <a:endParaRPr lang="ru-RU" sz="1400" dirty="0">
              <a:latin typeface="HeliosC" panose="00000500000000000000" pitchFamily="50" charset="0"/>
            </a:endParaRPr>
          </a:p>
        </p:txBody>
      </p:sp>
      <p:sp>
        <p:nvSpPr>
          <p:cNvPr id="34" name="TextBox 33"/>
          <p:cNvSpPr txBox="1"/>
          <p:nvPr/>
        </p:nvSpPr>
        <p:spPr>
          <a:xfrm>
            <a:off x="567878" y="3571447"/>
            <a:ext cx="1254243" cy="526914"/>
          </a:xfrm>
          <a:prstGeom prst="rect">
            <a:avLst/>
          </a:prstGeom>
          <a:noFill/>
        </p:spPr>
        <p:txBody>
          <a:bodyPr wrap="square" lIns="95097" tIns="47549" rIns="95097" bIns="47549" rtlCol="0">
            <a:spAutoFit/>
          </a:bodyPr>
          <a:lstStyle/>
          <a:p>
            <a:pPr algn="ctr"/>
            <a:r>
              <a:rPr lang="en-US" sz="1400" dirty="0">
                <a:latin typeface="HeliosC" panose="00000500000000000000" pitchFamily="50" charset="0"/>
              </a:rPr>
              <a:t>Interest rates</a:t>
            </a:r>
            <a:endParaRPr lang="ru-RU" sz="1400" dirty="0">
              <a:latin typeface="HeliosC" panose="00000500000000000000" pitchFamily="50" charset="0"/>
            </a:endParaRPr>
          </a:p>
        </p:txBody>
      </p:sp>
      <p:sp>
        <p:nvSpPr>
          <p:cNvPr id="35" name="TextBox 34"/>
          <p:cNvSpPr txBox="1"/>
          <p:nvPr/>
        </p:nvSpPr>
        <p:spPr>
          <a:xfrm>
            <a:off x="381960" y="4947096"/>
            <a:ext cx="1657145" cy="311470"/>
          </a:xfrm>
          <a:prstGeom prst="rect">
            <a:avLst/>
          </a:prstGeom>
          <a:noFill/>
        </p:spPr>
        <p:txBody>
          <a:bodyPr wrap="square" lIns="95097" tIns="47549" rIns="95097" bIns="47549" rtlCol="0">
            <a:spAutoFit/>
          </a:bodyPr>
          <a:lstStyle/>
          <a:p>
            <a:pPr algn="ctr"/>
            <a:r>
              <a:rPr lang="en-US" sz="1400" dirty="0">
                <a:latin typeface="HeliosC" panose="00000500000000000000" pitchFamily="50" charset="0"/>
              </a:rPr>
              <a:t>Volatility</a:t>
            </a:r>
            <a:endParaRPr lang="ru-RU" sz="1400" dirty="0">
              <a:latin typeface="HeliosC" panose="00000500000000000000" pitchFamily="50" charset="0"/>
            </a:endParaRPr>
          </a:p>
        </p:txBody>
      </p:sp>
      <p:sp>
        <p:nvSpPr>
          <p:cNvPr id="36" name="TextBox 35"/>
          <p:cNvSpPr txBox="1"/>
          <p:nvPr/>
        </p:nvSpPr>
        <p:spPr>
          <a:xfrm>
            <a:off x="539742" y="6410005"/>
            <a:ext cx="1254243" cy="311470"/>
          </a:xfrm>
          <a:prstGeom prst="rect">
            <a:avLst/>
          </a:prstGeom>
          <a:noFill/>
        </p:spPr>
        <p:txBody>
          <a:bodyPr wrap="square" lIns="95097" tIns="47549" rIns="95097" bIns="47549" rtlCol="0">
            <a:spAutoFit/>
          </a:bodyPr>
          <a:lstStyle/>
          <a:p>
            <a:pPr algn="ctr"/>
            <a:r>
              <a:rPr lang="en-US" sz="1400" dirty="0">
                <a:latin typeface="HeliosC" panose="00000500000000000000" pitchFamily="50" charset="0"/>
              </a:rPr>
              <a:t>Time</a:t>
            </a:r>
            <a:endParaRPr lang="ru-RU" sz="1400" dirty="0">
              <a:latin typeface="HeliosC" panose="00000500000000000000" pitchFamily="50" charset="0"/>
            </a:endParaRPr>
          </a:p>
        </p:txBody>
      </p:sp>
    </p:spTree>
    <p:extLst>
      <p:ext uri="{BB962C8B-B14F-4D97-AF65-F5344CB8AC3E}">
        <p14:creationId xmlns:p14="http://schemas.microsoft.com/office/powerpoint/2010/main" val="42121717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700&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4&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bNumberIsYear val=&quot;0&quot;/&gt;&lt;m_strFormatTime&gt;%m.%y&lt;/m_strFormatTime&gt;&lt;m_yearfmt&gt;&lt;begin val=&quot;4&quot;/&gt;&lt;end val=&quot;4&quot;/&gt;&lt;/m_yearfmt&gt;&lt;/m_precDefaultMonth&gt;&lt;m_precDefaultQuarter&gt;&lt;m_bNumberIsYear val=&quot;0&quot;/&gt;&lt;m_strFormatTime&gt;%6/%y&lt;/m_strFormatTime&gt;&lt;m_yearfmt&gt;&lt;begin val=&quot;4&quot;/&gt;&lt;end val=&quot;4&quot;/&gt;&lt;/m_yearfmt&gt;&lt;/m_precDefaultQuarter&gt;&lt;m_precDefaultYear&gt;&lt;m_bNumberIsYear val=&quot;0&quot;/&gt;&lt;m_strFormatTime&gt;%y&lt;/m_strFormatTime&gt;&lt;m_yearfmt&gt;&lt;begin val=&quot;4&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4&quot;&gt;&lt;elem m_fUsage=&quot;3.92657400688263980015E+00&quot;&gt;&lt;m_msothmcolidx val=&quot;0&quot;/&gt;&lt;m_rgb r=&quot;01&quot; g=&quot;D0&quot; b=&quot;B2&quot;/&gt;&lt;/elem&gt;&lt;elem m_fUsage=&quot;3.48640357080415252966E+00&quot;&gt;&lt;m_msothmcolidx val=&quot;0&quot;/&gt;&lt;m_rgb r=&quot;EB&quot; g=&quot;3C&quot; b=&quot;51&quot;/&gt;&lt;/elem&gt;&lt;elem m_fUsage=&quot;1.13304187590217297910E+00&quot;&gt;&lt;m_msothmcolidx val=&quot;0&quot;/&gt;&lt;m_rgb r=&quot;1F&quot; g=&quot;4E&quot; b=&quot;79&quot;/&gt;&lt;/elem&gt;&lt;elem m_fUsage=&quot;9.00000000000000022204E-01&quot;&gt;&lt;m_msothmcolidx val=&quot;0&quot;/&gt;&lt;m_rgb r=&quot;1A&quot; g=&quot;CC&quot; b=&quot;B3&quot;/&gt;&lt;/elem&gt;&lt;elem m_fUsage=&quot;4.65496520594089135958E-01&quot;&gt;&lt;m_msothmcolidx val=&quot;0&quot;/&gt;&lt;m_rgb r=&quot;BF&quot; g=&quot;D9&quot; b=&quot;F2&quot;/&gt;&lt;/elem&gt;&lt;elem m_fUsage=&quot;6.92046620607724011220E-02&quot;&gt;&lt;m_msothmcolidx val=&quot;0&quot;/&gt;&lt;m_rgb r=&quot;67&quot; g=&quot;A3&quot; b=&quot;DE&quot;/&gt;&lt;/elem&gt;&lt;elem m_fUsage=&quot;5.72641689702235463094E-03&quot;&gt;&lt;m_msothmcolidx val=&quot;0&quot;/&gt;&lt;m_rgb r=&quot;5C&quot; g=&quot;9C&quot; b=&quot;DB&quot;/&gt;&lt;/elem&gt;&lt;elem m_fUsage=&quot;5.25757294306693385988E-03&quot;&gt;&lt;m_msothmcolidx val=&quot;0&quot;/&gt;&lt;m_rgb r=&quot;29&quot; g=&quot;68&quot; b=&quot;A0&quot;/&gt;&lt;/elem&gt;&lt;elem m_fUsage=&quot;4.72836216603517416751E-03&quot;&gt;&lt;m_msothmcolidx val=&quot;0&quot;/&gt;&lt;m_rgb r=&quot;1B&quot; g=&quot;4B&quot; b=&quot;7C&quot;/&gt;&lt;/elem&gt;&lt;elem m_fUsage=&quot;2.60386015355053073925E-03&quot;&gt;&lt;m_msothmcolidx val=&quot;0&quot;/&gt;&lt;m_rgb r=&quot;FB&quot; g=&quot;C6&quot; b=&quot;7A&quot;/&gt;&lt;/elem&gt;&lt;elem m_fUsage=&quot;3.28067878494868730033E-04&quot;&gt;&lt;m_msothmcolidx val=&quot;0&quot;/&gt;&lt;m_rgb r=&quot;D5&quot; g=&quot;E3&quot; b=&quot;F0&quot;/&gt;&lt;/elem&gt;&lt;elem m_fUsage=&quot;2.42749445031547234118E-04&quot;&gt;&lt;m_msothmcolidx val=&quot;0&quot;/&gt;&lt;m_rgb r=&quot;19&quot; g=&quot;C4&quot; b=&quot;AD&quot;/&gt;&lt;/elem&gt;&lt;elem m_fUsage=&quot;1.27147365874567412668E-04&quot;&gt;&lt;m_msothmcolidx val=&quot;0&quot;/&gt;&lt;m_rgb r=&quot;99&quot; g=&quot;C1&quot; b=&quot;EA&quot;/&gt;&lt;/elem&gt;&lt;elem m_fUsage=&quot;1.14663209187165971619E-04&quot;&gt;&lt;m_msothmcolidx val=&quot;0&quot;/&gt;&lt;m_rgb r=&quot;44&quot; g=&quot;8D&quot; b=&quot;D7&quot;/&gt;&lt;/elem&gt;&lt;elem m_fUsage=&quot;8.00732654508037438581E-05&quot;&gt;&lt;m_msothmcolidx val=&quot;0&quot;/&gt;&lt;m_rgb r=&quot;14&quot; g=&quot;38&quot; b=&quot;5C&quot;/&gt;&lt;/elem&gt;&lt;elem m_fUsage=&quot;2.03296708912534923022E-05&quot;&gt;&lt;m_msothmcolidx val=&quot;0&quot;/&gt;&lt;m_rgb r=&quot;0E&quot; g=&quot;29&quot; b=&quot;45&quot;/&gt;&lt;/elem&gt;&lt;elem m_fUsage=&quot;1.41158163862184179890E-05&quot;&gt;&lt;m_msothmcolidx val=&quot;0&quot;/&gt;&lt;m_rgb r=&quot;18&quot; g=&quot;44&quot; b=&quot;70&quot;/&gt;&lt;/elem&gt;&lt;elem m_fUsage=&quot;1.14338112728369176055E-05&quot;&gt;&lt;m_msothmcolidx val=&quot;0&quot;/&gt;&lt;m_rgb r=&quot;C2&quot; g=&quot;D7&quot; b=&quot;EB&quot;/&gt;&lt;/elem&gt;&lt;elem m_fUsage=&quot;1.09907671777604938390E-05&quot;&gt;&lt;m_msothmcolidx val=&quot;0&quot;/&gt;&lt;m_rgb r=&quot;C5&quot; g=&quot;D8&quot; b=&quot;EB&quot;/&gt;&lt;/elem&gt;&lt;elem m_fUsage=&quot;5.60629055364774212656E-06&quot;&gt;&lt;m_msothmcolidx val=&quot;0&quot;/&gt;&lt;m_rgb r=&quot;14&quot; g=&quot;3A&quot; b=&quot;61&quot;/&gt;&lt;/elem&gt;&lt;elem m_fUsage=&quot;4.47282865952980774281E-06&quot;&gt;&lt;m_msothmcolidx val=&quot;0&quot;/&gt;&lt;m_rgb r=&quot;B7&quot; g=&quot;CE&quot; b=&quot;E6&quot;/&gt;&lt;/elem&gt;&lt;elem m_fUsage=&quot;1.54039716234422188595E-06&quot;&gt;&lt;m_msothmcolidx val=&quot;0&quot;/&gt;&lt;m_rgb r=&quot;11&quot; g=&quot;31&quot; b=&quot;51&quot;/&gt;&lt;/elem&gt;&lt;elem m_fUsage=&quot;1.01337161782938879136E-06&quot;&gt;&lt;m_msothmcolidx val=&quot;0&quot;/&gt;&lt;m_rgb r=&quot;16&quot; g=&quot;40&quot; b=&quot;69&quot;/&gt;&lt;/elem&gt;&lt;elem m_fUsage=&quot;8.20831010441804957000E-07&quot;&gt;&lt;m_msothmcolidx val=&quot;0&quot;/&gt;&lt;m_rgb r=&quot;BD&quot; g=&quot;D3&quot; b=&quot;E8&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qb5kBBaRmKiSb.CREWcq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rqb5kBBaRmKiSb.CREWcq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N4JjHWBrREOllPYrkGBz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N4JjHWBrREOllPYrkGBzR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4F880DBD-1455-B44D-B92A-5811B7384C41}"/>
    </a:ext>
  </a:extLst>
</a:theme>
</file>

<file path=ppt/theme/theme2.xml><?xml version="1.0" encoding="utf-8"?>
<a:theme xmlns:a="http://schemas.openxmlformats.org/drawingml/2006/main" name="1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50C2D48D-24F4-7843-8069-08EDE33C33AF}"/>
    </a:ext>
  </a:extLst>
</a:theme>
</file>

<file path=ppt/theme/theme3.xml><?xml version="1.0" encoding="utf-8"?>
<a:theme xmlns:a="http://schemas.openxmlformats.org/drawingml/2006/main" name="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549BB1D3-B32A-4745-9436-A6D9416A2C99}"/>
    </a:ext>
  </a:extLst>
</a:theme>
</file>

<file path=ppt/theme/theme4.xml><?xml version="1.0" encoding="utf-8"?>
<a:theme xmlns:a="http://schemas.openxmlformats.org/drawingml/2006/main" name="2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8294BE27-7173-E440-83D1-EE186411A945}"/>
    </a:ext>
  </a:extLst>
</a:theme>
</file>

<file path=ppt/theme/theme5.xml><?xml version="1.0" encoding="utf-8"?>
<a:theme xmlns:a="http://schemas.openxmlformats.org/drawingml/2006/main" name="4_Sberbank-theme">
  <a:themeElements>
    <a:clrScheme name="IR presentation">
      <a:dk1>
        <a:srgbClr val="283A51"/>
      </a:dk1>
      <a:lt1>
        <a:sysClr val="window" lastClr="FFFFFF"/>
      </a:lt1>
      <a:dk2>
        <a:srgbClr val="283A51"/>
      </a:dk2>
      <a:lt2>
        <a:srgbClr val="E7E6E6"/>
      </a:lt2>
      <a:accent1>
        <a:srgbClr val="283A51"/>
      </a:accent1>
      <a:accent2>
        <a:srgbClr val="B55578"/>
      </a:accent2>
      <a:accent3>
        <a:srgbClr val="0ABAB5"/>
      </a:accent3>
      <a:accent4>
        <a:srgbClr val="DAE4E8"/>
      </a:accent4>
      <a:accent5>
        <a:srgbClr val="35818E"/>
      </a:accent5>
      <a:accent6>
        <a:srgbClr val="C1CFD3"/>
      </a:accent6>
      <a:hlink>
        <a:srgbClr val="0563C1"/>
      </a:hlink>
      <a:folHlink>
        <a:srgbClr val="954F72"/>
      </a:folHlink>
    </a:clrScheme>
    <a:fontScheme name="Sberbank">
      <a:majorFont>
        <a:latin typeface="Circe"/>
        <a:ea typeface=""/>
        <a:cs typeface=""/>
      </a:majorFont>
      <a:minorFont>
        <a:latin typeface="Cir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раскрытия_V32[1] [Нередактируемый]" id="{CEED4749-5589-A144-9B91-4F01FD93F908}" vid="{0F973EEC-E155-2945-9C0F-824B73A4A9D0}"/>
    </a:ext>
  </a:extLst>
</a:theme>
</file>

<file path=ppt/theme/theme6.xml><?xml version="1.0" encoding="utf-8"?>
<a:theme xmlns:a="http://schemas.openxmlformats.org/drawingml/2006/main" name="Титулы_СБ">
  <a:themeElements>
    <a:clrScheme name="шаблон СБ 1">
      <a:dk1>
        <a:srgbClr val="000000"/>
      </a:dk1>
      <a:lt1>
        <a:srgbClr val="FFFFFF"/>
      </a:lt1>
      <a:dk2>
        <a:srgbClr val="006F3C"/>
      </a:dk2>
      <a:lt2>
        <a:srgbClr val="999999"/>
      </a:lt2>
      <a:accent1>
        <a:srgbClr val="11A74C"/>
      </a:accent1>
      <a:accent2>
        <a:srgbClr val="7DC244"/>
      </a:accent2>
      <a:accent3>
        <a:srgbClr val="DC0F00"/>
      </a:accent3>
      <a:accent4>
        <a:srgbClr val="139884"/>
      </a:accent4>
      <a:accent5>
        <a:srgbClr val="EB7F2E"/>
      </a:accent5>
      <a:accent6>
        <a:srgbClr val="0C8CBB"/>
      </a:accent6>
      <a:hlink>
        <a:srgbClr val="71C7C4"/>
      </a:hlink>
      <a:folHlink>
        <a:srgbClr val="F6AC2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шаблон-СБ-16-9" id="{139DC356-87A8-4CA5-A90F-96BAD60E2965}" vid="{22A53204-ED80-4269-9A04-24C44FF7FB65}"/>
    </a:ext>
  </a:extLst>
</a:theme>
</file>

<file path=ppt/theme/theme7.xml><?xml version="1.0" encoding="utf-8"?>
<a:theme xmlns:a="http://schemas.openxmlformats.org/drawingml/2006/main" name="1_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Оформление по умолчанию</Template>
  <TotalTime>115537</TotalTime>
  <Words>2026</Words>
  <Application>Microsoft Office PowerPoint</Application>
  <PresentationFormat>Widescreen</PresentationFormat>
  <Paragraphs>367</Paragraphs>
  <Slides>25</Slides>
  <Notes>0</Notes>
  <HiddenSlides>1</HiddenSlides>
  <MMClips>0</MMClips>
  <ScaleCrop>false</ScaleCrop>
  <HeadingPairs>
    <vt:vector size="8" baseType="variant">
      <vt:variant>
        <vt:lpstr>Fonts Used</vt:lpstr>
      </vt:variant>
      <vt:variant>
        <vt:i4>12</vt:i4>
      </vt:variant>
      <vt:variant>
        <vt:lpstr>Theme</vt:lpstr>
      </vt:variant>
      <vt:variant>
        <vt:i4>7</vt:i4>
      </vt:variant>
      <vt:variant>
        <vt:lpstr>Embedded OLE Servers</vt:lpstr>
      </vt:variant>
      <vt:variant>
        <vt:i4>1</vt:i4>
      </vt:variant>
      <vt:variant>
        <vt:lpstr>Slide Titles</vt:lpstr>
      </vt:variant>
      <vt:variant>
        <vt:i4>25</vt:i4>
      </vt:variant>
    </vt:vector>
  </HeadingPairs>
  <TitlesOfParts>
    <vt:vector size="45" baseType="lpstr">
      <vt:lpstr>Arial</vt:lpstr>
      <vt:lpstr>Calibri</vt:lpstr>
      <vt:lpstr>Calibri Light</vt:lpstr>
      <vt:lpstr>Cambria Math</vt:lpstr>
      <vt:lpstr>Circe</vt:lpstr>
      <vt:lpstr>Circe Light</vt:lpstr>
      <vt:lpstr>Fedra Sans Pro Book</vt:lpstr>
      <vt:lpstr>Franklin Gothic Book</vt:lpstr>
      <vt:lpstr>HeliosC</vt:lpstr>
      <vt:lpstr>SB Sans Display</vt:lpstr>
      <vt:lpstr>Segoe UI</vt:lpstr>
      <vt:lpstr>Wingdings</vt:lpstr>
      <vt:lpstr>3_Sberbank-theme</vt:lpstr>
      <vt:lpstr>1_Sberbank-theme</vt:lpstr>
      <vt:lpstr>Sberbank-theme</vt:lpstr>
      <vt:lpstr>2_Sberbank-theme</vt:lpstr>
      <vt:lpstr>4_Sberbank-theme</vt:lpstr>
      <vt:lpstr>Титулы_СБ</vt:lpstr>
      <vt:lpstr>1_Office Theme</vt:lpstr>
      <vt:lpstr>Слайд think-cell</vt:lpstr>
      <vt:lpstr>3.1 Foundations of market risk of trading 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3.2 VAR</vt:lpstr>
      <vt:lpstr>PowerPoint Presentation</vt:lpstr>
      <vt:lpstr>PowerPoint Presentation</vt:lpstr>
      <vt:lpstr>PowerPoint Presentation</vt:lpstr>
      <vt:lpstr>3.3 RWA market 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Microsoft Office User</dc:creator>
  <cp:keywords/>
  <dc:description/>
  <cp:lastModifiedBy>7713</cp:lastModifiedBy>
  <cp:revision>3410</cp:revision>
  <dcterms:created xsi:type="dcterms:W3CDTF">2021-03-01T07:36:38Z</dcterms:created>
  <dcterms:modified xsi:type="dcterms:W3CDTF">2023-01-04T14:06:40Z</dcterms:modified>
  <cp:category/>
</cp:coreProperties>
</file>