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omments/modernComment_7F3E8EFD_7A9A6802.xml" ContentType="application/vnd.ms-powerpoint.comments+xml"/>
  <Override PartName="/ppt/tags/tag16.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7.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3" r:id="rId1"/>
    <p:sldMasterId id="2147483678" r:id="rId2"/>
    <p:sldMasterId id="2147483685" r:id="rId3"/>
    <p:sldMasterId id="2147483697" r:id="rId4"/>
    <p:sldMasterId id="2147483730" r:id="rId5"/>
    <p:sldMasterId id="2147484899" r:id="rId6"/>
    <p:sldMasterId id="2147485410" r:id="rId7"/>
  </p:sldMasterIdLst>
  <p:notesMasterIdLst>
    <p:notesMasterId r:id="rId29"/>
  </p:notesMasterIdLst>
  <p:handoutMasterIdLst>
    <p:handoutMasterId r:id="rId30"/>
  </p:handoutMasterIdLst>
  <p:sldIdLst>
    <p:sldId id="2134806261" r:id="rId8"/>
    <p:sldId id="2134806265" r:id="rId9"/>
    <p:sldId id="2134806268" r:id="rId10"/>
    <p:sldId id="2134806317" r:id="rId11"/>
    <p:sldId id="2134806267" r:id="rId12"/>
    <p:sldId id="2134806323" r:id="rId13"/>
    <p:sldId id="2134806319" r:id="rId14"/>
    <p:sldId id="2134806308" r:id="rId15"/>
    <p:sldId id="2134806299" r:id="rId16"/>
    <p:sldId id="2134806318" r:id="rId17"/>
    <p:sldId id="2134806316" r:id="rId18"/>
    <p:sldId id="2134806279" r:id="rId19"/>
    <p:sldId id="2134806320" r:id="rId20"/>
    <p:sldId id="2134806269" r:id="rId21"/>
    <p:sldId id="2134806282" r:id="rId22"/>
    <p:sldId id="2134806321" r:id="rId23"/>
    <p:sldId id="2134806286" r:id="rId24"/>
    <p:sldId id="2134806284" r:id="rId25"/>
    <p:sldId id="2134806322" r:id="rId26"/>
    <p:sldId id="2134806325" r:id="rId27"/>
    <p:sldId id="2134806290" r:id="rId28"/>
  </p:sldIdLst>
  <p:sldSz cx="12192000" cy="6858000"/>
  <p:notesSz cx="6858000" cy="9144000"/>
  <p:custDataLst>
    <p:tags r:id="rId3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3A39358-42A3-4201-B2C1-C9FD2E651B2F}">
          <p14:sldIdLst>
            <p14:sldId id="2134806261"/>
            <p14:sldId id="2134806265"/>
            <p14:sldId id="2134806268"/>
            <p14:sldId id="2134806317"/>
            <p14:sldId id="2134806267"/>
            <p14:sldId id="2134806323"/>
            <p14:sldId id="2134806319"/>
            <p14:sldId id="2134806308"/>
            <p14:sldId id="2134806299"/>
            <p14:sldId id="2134806318"/>
            <p14:sldId id="2134806316"/>
            <p14:sldId id="2134806279"/>
            <p14:sldId id="2134806320"/>
            <p14:sldId id="2134806269"/>
            <p14:sldId id="2134806282"/>
            <p14:sldId id="2134806321"/>
            <p14:sldId id="2134806286"/>
            <p14:sldId id="2134806284"/>
            <p14:sldId id="2134806322"/>
            <p14:sldId id="2134806325"/>
            <p14:sldId id="2134806290"/>
          </p14:sldIdLst>
        </p14:section>
      </p14:sectionLst>
    </p:ext>
    <p:ext uri="{EFAFB233-063F-42B5-8137-9DF3F51BA10A}">
      <p15:sldGuideLst xmlns:p15="http://schemas.microsoft.com/office/powerpoint/2012/main">
        <p15:guide id="1" orient="horz" pos="1656" userDrawn="1">
          <p15:clr>
            <a:srgbClr val="A4A3A4"/>
          </p15:clr>
        </p15:guide>
        <p15:guide id="21" userDrawn="1">
          <p15:clr>
            <a:srgbClr val="A4A3A4"/>
          </p15:clr>
        </p15:guide>
        <p15:guide id="47" orient="horz" pos="3163" userDrawn="1">
          <p15:clr>
            <a:srgbClr val="A4A3A4"/>
          </p15:clr>
        </p15:guide>
        <p15:guide id="66" pos="4679" userDrawn="1">
          <p15:clr>
            <a:srgbClr val="A4A3A4"/>
          </p15:clr>
        </p15:guide>
        <p15:guide id="75" orient="horz" pos="2523" userDrawn="1">
          <p15:clr>
            <a:srgbClr val="A4A3A4"/>
          </p15:clr>
        </p15:guide>
        <p15:guide id="76" orient="horz" pos="3816" userDrawn="1">
          <p15:clr>
            <a:srgbClr val="A4A3A4"/>
          </p15:clr>
        </p15:guide>
        <p15:guide id="78" orient="horz" pos="1094" userDrawn="1">
          <p15:clr>
            <a:srgbClr val="A4A3A4"/>
          </p15:clr>
        </p15:guide>
        <p15:guide id="79" pos="3840" userDrawn="1">
          <p15:clr>
            <a:srgbClr val="A4A3A4"/>
          </p15:clr>
        </p15:guide>
        <p15:guide id="82" pos="6811" userDrawn="1">
          <p15:clr>
            <a:srgbClr val="A4A3A4"/>
          </p15:clr>
        </p15:guide>
        <p15:guide id="83" pos="461" userDrawn="1">
          <p15:clr>
            <a:srgbClr val="A4A3A4"/>
          </p15:clr>
        </p15:guide>
        <p15:guide id="84" pos="7605" userDrawn="1">
          <p15:clr>
            <a:srgbClr val="A4A3A4"/>
          </p15:clr>
        </p15:guide>
        <p15:guide id="85" pos="1708" userDrawn="1">
          <p15:clr>
            <a:srgbClr val="A4A3A4"/>
          </p15:clr>
        </p15:guide>
        <p15:guide id="88" orient="horz" pos="3012" userDrawn="1">
          <p15:clr>
            <a:srgbClr val="A4A3A4"/>
          </p15:clr>
        </p15:guide>
        <p15:guide id="89" orient="horz" pos="1570" userDrawn="1">
          <p15:clr>
            <a:srgbClr val="A4A3A4"/>
          </p15:clr>
        </p15:guide>
        <p15:guide id="90" orient="horz" pos="129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7E2789-BA1F-4CFC-DCC7-3CA0D04D8AE8}" name="STEPANCHENKO, D. (Dmitrii)" initials="SD(" userId="S::dmitrii.stepanchenko@ing.com::30c9d29d-ac41-46ff-b2be-c3f5dd1e26e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Андреев Даниил Юрьевич" initials="АДЮ [2]" lastIdx="3" clrIdx="6">
    <p:extLst>
      <p:ext uri="{19B8F6BF-5375-455C-9EA6-DF929625EA0E}">
        <p15:presenceInfo xmlns:p15="http://schemas.microsoft.com/office/powerpoint/2012/main" userId="S-1-5-21-12604286-1394344279-468603755-1270333" providerId="AD"/>
      </p:ext>
    </p:extLst>
  </p:cmAuthor>
  <p:cmAuthor id="1" name="Дрючевский Дмитрий Викторович" initials="ДДВ" lastIdx="1" clrIdx="0">
    <p:extLst>
      <p:ext uri="{19B8F6BF-5375-455C-9EA6-DF929625EA0E}">
        <p15:presenceInfo xmlns:p15="http://schemas.microsoft.com/office/powerpoint/2012/main" userId="Дрючевский Дмитрий Викторович" providerId="None"/>
      </p:ext>
    </p:extLst>
  </p:cmAuthor>
  <p:cmAuthor id="8" name="ДС" initials="ДС" lastIdx="6" clrIdx="7">
    <p:extLst>
      <p:ext uri="{19B8F6BF-5375-455C-9EA6-DF929625EA0E}">
        <p15:presenceInfo xmlns:p15="http://schemas.microsoft.com/office/powerpoint/2012/main" userId="ДС" providerId="None"/>
      </p:ext>
    </p:extLst>
  </p:cmAuthor>
  <p:cmAuthor id="2" name="Степанченко Дмитрий Сергеевич" initials="СДС" lastIdx="219" clrIdx="1">
    <p:extLst>
      <p:ext uri="{19B8F6BF-5375-455C-9EA6-DF929625EA0E}">
        <p15:presenceInfo xmlns:p15="http://schemas.microsoft.com/office/powerpoint/2012/main" userId="Степанченко Дмитрий Сергеевич" providerId="None"/>
      </p:ext>
    </p:extLst>
  </p:cmAuthor>
  <p:cmAuthor id="3" name="Андреев Даниил Юрьевич" initials="АДЮ" lastIdx="27" clrIdx="2">
    <p:extLst>
      <p:ext uri="{19B8F6BF-5375-455C-9EA6-DF929625EA0E}">
        <p15:presenceInfo xmlns:p15="http://schemas.microsoft.com/office/powerpoint/2012/main" userId="Андреев Даниил Юрьевич" providerId="None"/>
      </p:ext>
    </p:extLst>
  </p:cmAuthor>
  <p:cmAuthor id="4" name="Гостев Андрей Сергеевич" initials="ГАС" lastIdx="43" clrIdx="3">
    <p:extLst>
      <p:ext uri="{19B8F6BF-5375-455C-9EA6-DF929625EA0E}">
        <p15:presenceInfo xmlns:p15="http://schemas.microsoft.com/office/powerpoint/2012/main" userId="Гостев Андрей Сергеевич" providerId="None"/>
      </p:ext>
    </p:extLst>
  </p:cmAuthor>
  <p:cmAuthor id="5" name="Ростов Олег Евгеньевич" initials="РОЕ" lastIdx="30" clrIdx="4">
    <p:extLst>
      <p:ext uri="{19B8F6BF-5375-455C-9EA6-DF929625EA0E}">
        <p15:presenceInfo xmlns:p15="http://schemas.microsoft.com/office/powerpoint/2012/main" userId="Ростов Олег Евгеньевич" providerId="None"/>
      </p:ext>
    </p:extLst>
  </p:cmAuthor>
  <p:cmAuthor id="6" name="Соловьев Георгий Александрович" initials="СГА" lastIdx="3" clrIdx="5">
    <p:extLst>
      <p:ext uri="{19B8F6BF-5375-455C-9EA6-DF929625EA0E}">
        <p15:presenceInfo xmlns:p15="http://schemas.microsoft.com/office/powerpoint/2012/main" userId="Соловьев Георгий Александрови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575757"/>
    <a:srgbClr val="1F4E79"/>
    <a:srgbClr val="01D0B2"/>
    <a:srgbClr val="3FD6C4"/>
    <a:srgbClr val="A5A5A5"/>
    <a:srgbClr val="98B1DE"/>
    <a:srgbClr val="3B648B"/>
    <a:srgbClr val="29B9F0"/>
    <a:srgbClr val="E795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979" autoAdjust="0"/>
  </p:normalViewPr>
  <p:slideViewPr>
    <p:cSldViewPr snapToGrid="0">
      <p:cViewPr varScale="1">
        <p:scale>
          <a:sx n="86" d="100"/>
          <a:sy n="86" d="100"/>
        </p:scale>
        <p:origin x="562" y="58"/>
      </p:cViewPr>
      <p:guideLst>
        <p:guide orient="horz" pos="1656"/>
        <p:guide/>
        <p:guide orient="horz" pos="3163"/>
        <p:guide pos="4679"/>
        <p:guide orient="horz" pos="2523"/>
        <p:guide orient="horz" pos="3816"/>
        <p:guide orient="horz" pos="1094"/>
        <p:guide pos="3840"/>
        <p:guide pos="6811"/>
        <p:guide pos="461"/>
        <p:guide pos="7605"/>
        <p:guide pos="1708"/>
        <p:guide orient="horz" pos="3012"/>
        <p:guide orient="horz" pos="1570"/>
        <p:guide orient="horz" pos="1298"/>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p:cViewPr varScale="1">
        <p:scale>
          <a:sx n="50" d="100"/>
          <a:sy n="50" d="100"/>
        </p:scale>
        <p:origin x="2640"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ANCHENKO, D. (Dmitrii)" userId="30c9d29d-ac41-46ff-b2be-c3f5dd1e26e1" providerId="ADAL" clId="{66E5EEB8-3D5A-413A-9E80-744C9888FAAE}"/>
    <pc:docChg chg="">
      <pc:chgData name="STEPANCHENKO, D. (Dmitrii)" userId="30c9d29d-ac41-46ff-b2be-c3f5dd1e26e1" providerId="ADAL" clId="{66E5EEB8-3D5A-413A-9E80-744C9888FAAE}" dt="2023-01-29T13:41:52.993" v="0"/>
      <pc:docMkLst>
        <pc:docMk/>
      </pc:docMkLst>
      <pc:sldChg chg="addCm">
        <pc:chgData name="STEPANCHENKO, D. (Dmitrii)" userId="30c9d29d-ac41-46ff-b2be-c3f5dd1e26e1" providerId="ADAL" clId="{66E5EEB8-3D5A-413A-9E80-744C9888FAAE}" dt="2023-01-29T13:41:52.993" v="0"/>
        <pc:sldMkLst>
          <pc:docMk/>
          <pc:sldMk cId="2056939522" sldId="2134806269"/>
        </pc:sldMkLst>
      </pc:sldChg>
    </pc:docChg>
  </pc:docChgLst>
  <pc:docChgLst>
    <pc:chgData name="STEPANCHENKO, D. (Dmitrii)" userId="30c9d29d-ac41-46ff-b2be-c3f5dd1e26e1" providerId="ADAL" clId="{DF5098AE-8094-41C9-A676-2086DBDD6BC5}"/>
    <pc:docChg chg="delSld modSection">
      <pc:chgData name="STEPANCHENKO, D. (Dmitrii)" userId="30c9d29d-ac41-46ff-b2be-c3f5dd1e26e1" providerId="ADAL" clId="{DF5098AE-8094-41C9-A676-2086DBDD6BC5}" dt="2023-03-13T15:39:59.487" v="0" actId="47"/>
      <pc:docMkLst>
        <pc:docMk/>
      </pc:docMkLst>
      <pc:sldChg chg="del">
        <pc:chgData name="STEPANCHENKO, D. (Dmitrii)" userId="30c9d29d-ac41-46ff-b2be-c3f5dd1e26e1" providerId="ADAL" clId="{DF5098AE-8094-41C9-A676-2086DBDD6BC5}" dt="2023-03-13T15:39:59.487" v="0" actId="47"/>
        <pc:sldMkLst>
          <pc:docMk/>
          <pc:sldMk cId="4121235440" sldId="213480632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18887136\Desktop\&#1047;&#1072;&#1076;&#1072;&#1095;&#1080;\8.%20&#1055;&#1088;&#1077;&#1087;&#1086;&#1076;&#1072;&#1074;&#1072;&#1085;&#1080;&#1077;\&#1042;&#1064;&#1069;\4.%20liquidity%20risk\Liquidity%20metri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1053;&#1086;&#1074;&#1072;&#1103;%20&#1087;&#1072;&#1087;&#1082;&#1072;%20(2)\Teaching\4.%20liquidity%20risk\4.1%20Liquidity%20metric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1053;&#1086;&#1074;&#1072;&#1103;%20&#1087;&#1072;&#1087;&#1082;&#1072;%20(2)\Teaching\4.%20liquidity%20risk\4.1%20Liquidity%20metric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1053;&#1086;&#1074;&#1072;&#1103;%20&#1087;&#1072;&#1087;&#1082;&#1072;%20(2)\Teaching\4.%20liquidity%20risk\Liquidity%20metric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Лист1!$C$2</c:f>
              <c:strCache>
                <c:ptCount val="1"/>
                <c:pt idx="0">
                  <c:v>Liquidity buffer in stress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Лист1!$B$3:$B$14</c:f>
              <c:numCache>
                <c:formatCode>m/d/yyyy</c:formatCode>
                <c:ptCount val="12"/>
                <c:pt idx="0">
                  <c:v>44585</c:v>
                </c:pt>
                <c:pt idx="1">
                  <c:v>44590</c:v>
                </c:pt>
                <c:pt idx="2">
                  <c:v>44595</c:v>
                </c:pt>
                <c:pt idx="3">
                  <c:v>44600</c:v>
                </c:pt>
                <c:pt idx="4">
                  <c:v>44605</c:v>
                </c:pt>
                <c:pt idx="5">
                  <c:v>44610</c:v>
                </c:pt>
                <c:pt idx="6">
                  <c:v>44615</c:v>
                </c:pt>
                <c:pt idx="7">
                  <c:v>44620</c:v>
                </c:pt>
                <c:pt idx="8">
                  <c:v>44625</c:v>
                </c:pt>
                <c:pt idx="9">
                  <c:v>44630</c:v>
                </c:pt>
                <c:pt idx="10">
                  <c:v>44635</c:v>
                </c:pt>
                <c:pt idx="11">
                  <c:v>44640</c:v>
                </c:pt>
              </c:numCache>
            </c:numRef>
          </c:cat>
          <c:val>
            <c:numRef>
              <c:f>Лист1!$C$3:$C$14</c:f>
              <c:numCache>
                <c:formatCode>General</c:formatCode>
                <c:ptCount val="12"/>
                <c:pt idx="0">
                  <c:v>100</c:v>
                </c:pt>
                <c:pt idx="1">
                  <c:v>95</c:v>
                </c:pt>
                <c:pt idx="2">
                  <c:v>83</c:v>
                </c:pt>
                <c:pt idx="3">
                  <c:v>73</c:v>
                </c:pt>
                <c:pt idx="4">
                  <c:v>72</c:v>
                </c:pt>
                <c:pt idx="5">
                  <c:v>65</c:v>
                </c:pt>
                <c:pt idx="6">
                  <c:v>51</c:v>
                </c:pt>
                <c:pt idx="7">
                  <c:v>35</c:v>
                </c:pt>
                <c:pt idx="8">
                  <c:v>15</c:v>
                </c:pt>
                <c:pt idx="9">
                  <c:v>10</c:v>
                </c:pt>
                <c:pt idx="10">
                  <c:v>12</c:v>
                </c:pt>
                <c:pt idx="11">
                  <c:v>1</c:v>
                </c:pt>
              </c:numCache>
            </c:numRef>
          </c:val>
          <c:smooth val="0"/>
          <c:extLst>
            <c:ext xmlns:c16="http://schemas.microsoft.com/office/drawing/2014/chart" uri="{C3380CC4-5D6E-409C-BE32-E72D297353CC}">
              <c16:uniqueId val="{00000000-FF76-4B22-B001-4760480F46AD}"/>
            </c:ext>
          </c:extLst>
        </c:ser>
        <c:dLbls>
          <c:showLegendKey val="0"/>
          <c:showVal val="0"/>
          <c:showCatName val="0"/>
          <c:showSerName val="0"/>
          <c:showPercent val="0"/>
          <c:showBubbleSize val="0"/>
        </c:dLbls>
        <c:marker val="1"/>
        <c:smooth val="0"/>
        <c:axId val="836056568"/>
        <c:axId val="836062144"/>
      </c:lineChart>
      <c:dateAx>
        <c:axId val="836056568"/>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836062144"/>
        <c:crosses val="autoZero"/>
        <c:auto val="1"/>
        <c:lblOffset val="100"/>
        <c:baseTimeUnit val="days"/>
        <c:majorUnit val="5"/>
        <c:majorTimeUnit val="days"/>
      </c:dateAx>
      <c:valAx>
        <c:axId val="836062144"/>
        <c:scaling>
          <c:orientation val="minMax"/>
        </c:scaling>
        <c:delete val="1"/>
        <c:axPos val="l"/>
        <c:numFmt formatCode="General" sourceLinked="1"/>
        <c:majorTickMark val="none"/>
        <c:minorTickMark val="none"/>
        <c:tickLblPos val="nextTo"/>
        <c:crossAx val="8360565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graphs!$H$21</c:f>
              <c:strCache>
                <c:ptCount val="1"/>
                <c:pt idx="0">
                  <c:v>Liquidity gap</c:v>
                </c:pt>
              </c:strCache>
            </c:strRef>
          </c:tx>
          <c:spPr>
            <a:solidFill>
              <a:schemeClr val="accent1"/>
            </a:solidFill>
            <a:ln>
              <a:noFill/>
            </a:ln>
            <a:effectLst/>
          </c:spPr>
          <c:invertIfNegative val="0"/>
          <c:cat>
            <c:strRef>
              <c:f>graphs!$G$22:$G$33</c:f>
              <c:strCache>
                <c:ptCount val="12"/>
                <c:pt idx="0">
                  <c:v>O/N</c:v>
                </c:pt>
                <c:pt idx="1">
                  <c:v>1 w</c:v>
                </c:pt>
                <c:pt idx="2">
                  <c:v>2 w</c:v>
                </c:pt>
                <c:pt idx="3">
                  <c:v>3 w</c:v>
                </c:pt>
                <c:pt idx="4">
                  <c:v>1 m</c:v>
                </c:pt>
                <c:pt idx="5">
                  <c:v>2 m</c:v>
                </c:pt>
                <c:pt idx="6">
                  <c:v>3 m</c:v>
                </c:pt>
                <c:pt idx="7">
                  <c:v>6 m</c:v>
                </c:pt>
                <c:pt idx="8">
                  <c:v>1 y</c:v>
                </c:pt>
                <c:pt idx="9">
                  <c:v>2 y</c:v>
                </c:pt>
                <c:pt idx="10">
                  <c:v>3 y</c:v>
                </c:pt>
                <c:pt idx="11">
                  <c:v>5 y</c:v>
                </c:pt>
              </c:strCache>
            </c:strRef>
          </c:cat>
          <c:val>
            <c:numRef>
              <c:f>graphs!$H$22:$H$33</c:f>
              <c:numCache>
                <c:formatCode>General</c:formatCode>
                <c:ptCount val="12"/>
                <c:pt idx="0">
                  <c:v>-4</c:v>
                </c:pt>
                <c:pt idx="1">
                  <c:v>-5</c:v>
                </c:pt>
                <c:pt idx="2">
                  <c:v>3</c:v>
                </c:pt>
                <c:pt idx="3">
                  <c:v>2</c:v>
                </c:pt>
                <c:pt idx="4">
                  <c:v>-5</c:v>
                </c:pt>
                <c:pt idx="5">
                  <c:v>-2</c:v>
                </c:pt>
                <c:pt idx="6">
                  <c:v>5</c:v>
                </c:pt>
                <c:pt idx="7">
                  <c:v>-32</c:v>
                </c:pt>
                <c:pt idx="8">
                  <c:v>6</c:v>
                </c:pt>
                <c:pt idx="9">
                  <c:v>24</c:v>
                </c:pt>
                <c:pt idx="10">
                  <c:v>22</c:v>
                </c:pt>
                <c:pt idx="11">
                  <c:v>-14</c:v>
                </c:pt>
              </c:numCache>
            </c:numRef>
          </c:val>
          <c:extLst>
            <c:ext xmlns:c16="http://schemas.microsoft.com/office/drawing/2014/chart" uri="{C3380CC4-5D6E-409C-BE32-E72D297353CC}">
              <c16:uniqueId val="{00000000-2CF1-45B8-A92E-B81CE3D89680}"/>
            </c:ext>
          </c:extLst>
        </c:ser>
        <c:dLbls>
          <c:showLegendKey val="0"/>
          <c:showVal val="0"/>
          <c:showCatName val="0"/>
          <c:showSerName val="0"/>
          <c:showPercent val="0"/>
          <c:showBubbleSize val="0"/>
        </c:dLbls>
        <c:gapWidth val="150"/>
        <c:axId val="836048040"/>
        <c:axId val="836053944"/>
      </c:barChart>
      <c:lineChart>
        <c:grouping val="standard"/>
        <c:varyColors val="0"/>
        <c:ser>
          <c:idx val="1"/>
          <c:order val="1"/>
          <c:tx>
            <c:strRef>
              <c:f>graphs!$I$21</c:f>
              <c:strCache>
                <c:ptCount val="1"/>
                <c:pt idx="0">
                  <c:v>Cumulative gap</c:v>
                </c:pt>
              </c:strCache>
            </c:strRef>
          </c:tx>
          <c:spPr>
            <a:ln w="28575" cap="rnd">
              <a:solidFill>
                <a:srgbClr val="C00000"/>
              </a:solidFill>
              <a:round/>
            </a:ln>
            <a:effectLst/>
          </c:spPr>
          <c:marker>
            <c:symbol val="none"/>
          </c:marker>
          <c:cat>
            <c:strRef>
              <c:f>graphs!$G$22:$G$33</c:f>
              <c:strCache>
                <c:ptCount val="12"/>
                <c:pt idx="0">
                  <c:v>O/N</c:v>
                </c:pt>
                <c:pt idx="1">
                  <c:v>1 w</c:v>
                </c:pt>
                <c:pt idx="2">
                  <c:v>2 w</c:v>
                </c:pt>
                <c:pt idx="3">
                  <c:v>3 w</c:v>
                </c:pt>
                <c:pt idx="4">
                  <c:v>1 m</c:v>
                </c:pt>
                <c:pt idx="5">
                  <c:v>2 m</c:v>
                </c:pt>
                <c:pt idx="6">
                  <c:v>3 m</c:v>
                </c:pt>
                <c:pt idx="7">
                  <c:v>6 m</c:v>
                </c:pt>
                <c:pt idx="8">
                  <c:v>1 y</c:v>
                </c:pt>
                <c:pt idx="9">
                  <c:v>2 y</c:v>
                </c:pt>
                <c:pt idx="10">
                  <c:v>3 y</c:v>
                </c:pt>
                <c:pt idx="11">
                  <c:v>5 y</c:v>
                </c:pt>
              </c:strCache>
            </c:strRef>
          </c:cat>
          <c:val>
            <c:numRef>
              <c:f>graphs!$I$22:$I$33</c:f>
              <c:numCache>
                <c:formatCode>General</c:formatCode>
                <c:ptCount val="12"/>
                <c:pt idx="0">
                  <c:v>-4</c:v>
                </c:pt>
                <c:pt idx="1">
                  <c:v>-9</c:v>
                </c:pt>
                <c:pt idx="2">
                  <c:v>-6</c:v>
                </c:pt>
                <c:pt idx="3">
                  <c:v>-4</c:v>
                </c:pt>
                <c:pt idx="4">
                  <c:v>-9</c:v>
                </c:pt>
                <c:pt idx="5">
                  <c:v>-11</c:v>
                </c:pt>
                <c:pt idx="6">
                  <c:v>-6</c:v>
                </c:pt>
                <c:pt idx="7">
                  <c:v>-38</c:v>
                </c:pt>
                <c:pt idx="8">
                  <c:v>-32</c:v>
                </c:pt>
                <c:pt idx="9">
                  <c:v>-8</c:v>
                </c:pt>
                <c:pt idx="10">
                  <c:v>14</c:v>
                </c:pt>
                <c:pt idx="11">
                  <c:v>0</c:v>
                </c:pt>
              </c:numCache>
            </c:numRef>
          </c:val>
          <c:smooth val="0"/>
          <c:extLst>
            <c:ext xmlns:c16="http://schemas.microsoft.com/office/drawing/2014/chart" uri="{C3380CC4-5D6E-409C-BE32-E72D297353CC}">
              <c16:uniqueId val="{00000001-2CF1-45B8-A92E-B81CE3D89680}"/>
            </c:ext>
          </c:extLst>
        </c:ser>
        <c:dLbls>
          <c:showLegendKey val="0"/>
          <c:showVal val="0"/>
          <c:showCatName val="0"/>
          <c:showSerName val="0"/>
          <c:showPercent val="0"/>
          <c:showBubbleSize val="0"/>
        </c:dLbls>
        <c:marker val="1"/>
        <c:smooth val="0"/>
        <c:axId val="836048040"/>
        <c:axId val="836053944"/>
      </c:lineChart>
      <c:catAx>
        <c:axId val="8360480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836053944"/>
        <c:crosses val="autoZero"/>
        <c:auto val="1"/>
        <c:lblAlgn val="ctr"/>
        <c:lblOffset val="100"/>
        <c:noMultiLvlLbl val="0"/>
      </c:catAx>
      <c:valAx>
        <c:axId val="836053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836048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legend>
    <c:plotVisOnly val="1"/>
    <c:dispBlanksAs val="gap"/>
    <c:showDLblsOverMax val="0"/>
  </c:chart>
  <c:spPr>
    <a:noFill/>
    <a:ln>
      <a:noFill/>
    </a:ln>
    <a:effectLst/>
  </c:spPr>
  <c:txPr>
    <a:bodyPr/>
    <a:lstStyle/>
    <a:p>
      <a:pPr>
        <a:defRPr sz="1200"/>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graphs!$E$21</c:f>
              <c:strCache>
                <c:ptCount val="1"/>
                <c:pt idx="0">
                  <c:v>Inflow</c:v>
                </c:pt>
              </c:strCache>
            </c:strRef>
          </c:tx>
          <c:spPr>
            <a:solidFill>
              <a:srgbClr val="00B050"/>
            </a:solidFill>
            <a:ln>
              <a:noFill/>
            </a:ln>
            <a:effectLst/>
          </c:spPr>
          <c:invertIfNegative val="0"/>
          <c:cat>
            <c:strRef>
              <c:f>graphs!$D$22:$D$33</c:f>
              <c:strCache>
                <c:ptCount val="12"/>
                <c:pt idx="0">
                  <c:v>O/N</c:v>
                </c:pt>
                <c:pt idx="1">
                  <c:v>1 w</c:v>
                </c:pt>
                <c:pt idx="2">
                  <c:v>2 w</c:v>
                </c:pt>
                <c:pt idx="3">
                  <c:v>3 w</c:v>
                </c:pt>
                <c:pt idx="4">
                  <c:v>1 m</c:v>
                </c:pt>
                <c:pt idx="5">
                  <c:v>2 m</c:v>
                </c:pt>
                <c:pt idx="6">
                  <c:v>3 m</c:v>
                </c:pt>
                <c:pt idx="7">
                  <c:v>6 m</c:v>
                </c:pt>
                <c:pt idx="8">
                  <c:v>1 y</c:v>
                </c:pt>
                <c:pt idx="9">
                  <c:v>2 y</c:v>
                </c:pt>
                <c:pt idx="10">
                  <c:v>3 y</c:v>
                </c:pt>
                <c:pt idx="11">
                  <c:v>5 y</c:v>
                </c:pt>
              </c:strCache>
            </c:strRef>
          </c:cat>
          <c:val>
            <c:numRef>
              <c:f>graphs!$E$22:$E$33</c:f>
              <c:numCache>
                <c:formatCode>General</c:formatCode>
                <c:ptCount val="12"/>
                <c:pt idx="0">
                  <c:v>5</c:v>
                </c:pt>
                <c:pt idx="1">
                  <c:v>7</c:v>
                </c:pt>
                <c:pt idx="2">
                  <c:v>12</c:v>
                </c:pt>
                <c:pt idx="3">
                  <c:v>18</c:v>
                </c:pt>
                <c:pt idx="4">
                  <c:v>24</c:v>
                </c:pt>
                <c:pt idx="5">
                  <c:v>29</c:v>
                </c:pt>
                <c:pt idx="6">
                  <c:v>53</c:v>
                </c:pt>
                <c:pt idx="7">
                  <c:v>44</c:v>
                </c:pt>
                <c:pt idx="8">
                  <c:v>94</c:v>
                </c:pt>
                <c:pt idx="9">
                  <c:v>116</c:v>
                </c:pt>
                <c:pt idx="10">
                  <c:v>120</c:v>
                </c:pt>
                <c:pt idx="11">
                  <c:v>94</c:v>
                </c:pt>
              </c:numCache>
            </c:numRef>
          </c:val>
          <c:extLst>
            <c:ext xmlns:c16="http://schemas.microsoft.com/office/drawing/2014/chart" uri="{C3380CC4-5D6E-409C-BE32-E72D297353CC}">
              <c16:uniqueId val="{00000000-F2D6-4939-B89C-D9E0EE0F6491}"/>
            </c:ext>
          </c:extLst>
        </c:ser>
        <c:ser>
          <c:idx val="1"/>
          <c:order val="1"/>
          <c:tx>
            <c:strRef>
              <c:f>graphs!$F$21</c:f>
              <c:strCache>
                <c:ptCount val="1"/>
                <c:pt idx="0">
                  <c:v>Outflow</c:v>
                </c:pt>
              </c:strCache>
            </c:strRef>
          </c:tx>
          <c:spPr>
            <a:solidFill>
              <a:schemeClr val="accent2"/>
            </a:solidFill>
            <a:ln>
              <a:noFill/>
            </a:ln>
            <a:effectLst/>
          </c:spPr>
          <c:invertIfNegative val="0"/>
          <c:cat>
            <c:strRef>
              <c:f>graphs!$D$22:$D$33</c:f>
              <c:strCache>
                <c:ptCount val="12"/>
                <c:pt idx="0">
                  <c:v>O/N</c:v>
                </c:pt>
                <c:pt idx="1">
                  <c:v>1 w</c:v>
                </c:pt>
                <c:pt idx="2">
                  <c:v>2 w</c:v>
                </c:pt>
                <c:pt idx="3">
                  <c:v>3 w</c:v>
                </c:pt>
                <c:pt idx="4">
                  <c:v>1 m</c:v>
                </c:pt>
                <c:pt idx="5">
                  <c:v>2 m</c:v>
                </c:pt>
                <c:pt idx="6">
                  <c:v>3 m</c:v>
                </c:pt>
                <c:pt idx="7">
                  <c:v>6 m</c:v>
                </c:pt>
                <c:pt idx="8">
                  <c:v>1 y</c:v>
                </c:pt>
                <c:pt idx="9">
                  <c:v>2 y</c:v>
                </c:pt>
                <c:pt idx="10">
                  <c:v>3 y</c:v>
                </c:pt>
                <c:pt idx="11">
                  <c:v>5 y</c:v>
                </c:pt>
              </c:strCache>
            </c:strRef>
          </c:cat>
          <c:val>
            <c:numRef>
              <c:f>graphs!$F$22:$F$33</c:f>
              <c:numCache>
                <c:formatCode>General</c:formatCode>
                <c:ptCount val="12"/>
                <c:pt idx="0">
                  <c:v>-9</c:v>
                </c:pt>
                <c:pt idx="1">
                  <c:v>-12</c:v>
                </c:pt>
                <c:pt idx="2">
                  <c:v>-9</c:v>
                </c:pt>
                <c:pt idx="3">
                  <c:v>-16</c:v>
                </c:pt>
                <c:pt idx="4">
                  <c:v>-29</c:v>
                </c:pt>
                <c:pt idx="5">
                  <c:v>-31</c:v>
                </c:pt>
                <c:pt idx="6">
                  <c:v>-48</c:v>
                </c:pt>
                <c:pt idx="7">
                  <c:v>-76</c:v>
                </c:pt>
                <c:pt idx="8">
                  <c:v>-88</c:v>
                </c:pt>
                <c:pt idx="9">
                  <c:v>-92</c:v>
                </c:pt>
                <c:pt idx="10">
                  <c:v>-98</c:v>
                </c:pt>
                <c:pt idx="11">
                  <c:v>-108</c:v>
                </c:pt>
              </c:numCache>
            </c:numRef>
          </c:val>
          <c:extLst>
            <c:ext xmlns:c16="http://schemas.microsoft.com/office/drawing/2014/chart" uri="{C3380CC4-5D6E-409C-BE32-E72D297353CC}">
              <c16:uniqueId val="{00000001-F2D6-4939-B89C-D9E0EE0F6491}"/>
            </c:ext>
          </c:extLst>
        </c:ser>
        <c:dLbls>
          <c:showLegendKey val="0"/>
          <c:showVal val="0"/>
          <c:showCatName val="0"/>
          <c:showSerName val="0"/>
          <c:showPercent val="0"/>
          <c:showBubbleSize val="0"/>
        </c:dLbls>
        <c:gapWidth val="150"/>
        <c:overlap val="100"/>
        <c:axId val="824925704"/>
        <c:axId val="824929312"/>
      </c:barChart>
      <c:catAx>
        <c:axId val="824925704"/>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824929312"/>
        <c:crosses val="autoZero"/>
        <c:auto val="1"/>
        <c:lblAlgn val="ctr"/>
        <c:lblOffset val="100"/>
        <c:noMultiLvlLbl val="0"/>
      </c:catAx>
      <c:valAx>
        <c:axId val="82492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crossAx val="824925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NL"/>
        </a:p>
      </c:txPr>
    </c:legend>
    <c:plotVisOnly val="1"/>
    <c:dispBlanksAs val="gap"/>
    <c:showDLblsOverMax val="0"/>
  </c:chart>
  <c:spPr>
    <a:noFill/>
    <a:ln>
      <a:noFill/>
    </a:ln>
    <a:effectLst/>
  </c:spPr>
  <c:txPr>
    <a:bodyPr/>
    <a:lstStyle/>
    <a:p>
      <a:pPr>
        <a:defRPr sz="1200"/>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084235860409144E-2"/>
          <c:y val="5.0925925925925923E-2"/>
          <c:w val="0.93381468110709986"/>
          <c:h val="0.72106372120151652"/>
        </c:manualLayout>
      </c:layout>
      <c:barChart>
        <c:barDir val="col"/>
        <c:grouping val="stacked"/>
        <c:varyColors val="0"/>
        <c:ser>
          <c:idx val="0"/>
          <c:order val="0"/>
          <c:tx>
            <c:strRef>
              <c:f>graphs!$B$47</c:f>
              <c:strCache>
                <c:ptCount val="1"/>
                <c:pt idx="0">
                  <c:v>New deals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graphs!$C$46:$F$46</c:f>
              <c:strCache>
                <c:ptCount val="4"/>
                <c:pt idx="0">
                  <c:v>Fact</c:v>
                </c:pt>
                <c:pt idx="1">
                  <c:v>T1</c:v>
                </c:pt>
                <c:pt idx="2">
                  <c:v>T2</c:v>
                </c:pt>
                <c:pt idx="3">
                  <c:v>T3</c:v>
                </c:pt>
              </c:strCache>
            </c:strRef>
          </c:cat>
          <c:val>
            <c:numRef>
              <c:f>graphs!$C$47:$F$47</c:f>
              <c:numCache>
                <c:formatCode>General</c:formatCode>
                <c:ptCount val="4"/>
                <c:pt idx="1">
                  <c:v>10</c:v>
                </c:pt>
                <c:pt idx="2">
                  <c:v>4</c:v>
                </c:pt>
                <c:pt idx="3">
                  <c:v>7</c:v>
                </c:pt>
              </c:numCache>
            </c:numRef>
          </c:val>
          <c:extLst>
            <c:ext xmlns:c16="http://schemas.microsoft.com/office/drawing/2014/chart" uri="{C3380CC4-5D6E-409C-BE32-E72D297353CC}">
              <c16:uniqueId val="{00000000-EBB0-40F5-8DCC-20181E693624}"/>
            </c:ext>
          </c:extLst>
        </c:ser>
        <c:ser>
          <c:idx val="1"/>
          <c:order val="1"/>
          <c:tx>
            <c:strRef>
              <c:f>graphs!$B$48</c:f>
              <c:strCache>
                <c:ptCount val="1"/>
                <c:pt idx="0">
                  <c:v>Early repayment of loans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graphs!$C$46:$F$46</c:f>
              <c:strCache>
                <c:ptCount val="4"/>
                <c:pt idx="0">
                  <c:v>Fact</c:v>
                </c:pt>
                <c:pt idx="1">
                  <c:v>T1</c:v>
                </c:pt>
                <c:pt idx="2">
                  <c:v>T2</c:v>
                </c:pt>
                <c:pt idx="3">
                  <c:v>T3</c:v>
                </c:pt>
              </c:strCache>
            </c:strRef>
          </c:cat>
          <c:val>
            <c:numRef>
              <c:f>graphs!$C$48:$F$48</c:f>
              <c:numCache>
                <c:formatCode>General</c:formatCode>
                <c:ptCount val="4"/>
                <c:pt idx="1">
                  <c:v>-3</c:v>
                </c:pt>
                <c:pt idx="2">
                  <c:v>-2</c:v>
                </c:pt>
                <c:pt idx="3">
                  <c:v>-1</c:v>
                </c:pt>
              </c:numCache>
            </c:numRef>
          </c:val>
          <c:extLst>
            <c:ext xmlns:c16="http://schemas.microsoft.com/office/drawing/2014/chart" uri="{C3380CC4-5D6E-409C-BE32-E72D297353CC}">
              <c16:uniqueId val="{00000001-EBB0-40F5-8DCC-20181E693624}"/>
            </c:ext>
          </c:extLst>
        </c:ser>
        <c:ser>
          <c:idx val="2"/>
          <c:order val="2"/>
          <c:tx>
            <c:strRef>
              <c:f>graphs!$B$49</c:f>
              <c:strCache>
                <c:ptCount val="1"/>
                <c:pt idx="0">
                  <c:v>Contractual repayment</c:v>
                </c:pt>
              </c:strCache>
            </c:strRef>
          </c:tx>
          <c:spPr>
            <a:solidFill>
              <a:schemeClr val="accent3"/>
            </a:solidFill>
            <a:ln>
              <a:noFill/>
            </a:ln>
            <a:effectLst/>
          </c:spPr>
          <c:invertIfNegative val="0"/>
          <c:dLbls>
            <c:dLbl>
              <c:idx val="1"/>
              <c:layout>
                <c:manualLayout>
                  <c:x val="8.4235860409145547E-2"/>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B0-40F5-8DCC-20181E693624}"/>
                </c:ext>
              </c:extLst>
            </c:dLbl>
            <c:dLbl>
              <c:idx val="2"/>
              <c:layout>
                <c:manualLayout>
                  <c:x val="8.7244283995186522E-2"/>
                  <c:y val="3.645377661974448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B0-40F5-8DCC-20181E693624}"/>
                </c:ext>
              </c:extLst>
            </c:dLbl>
            <c:dLbl>
              <c:idx val="3"/>
              <c:layout>
                <c:manualLayout>
                  <c:x val="9.3261131167268349E-2"/>
                  <c:y val="-4.629265091863517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B0-40F5-8DCC-20181E69362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graphs!$C$46:$F$46</c:f>
              <c:strCache>
                <c:ptCount val="4"/>
                <c:pt idx="0">
                  <c:v>Fact</c:v>
                </c:pt>
                <c:pt idx="1">
                  <c:v>T1</c:v>
                </c:pt>
                <c:pt idx="2">
                  <c:v>T2</c:v>
                </c:pt>
                <c:pt idx="3">
                  <c:v>T3</c:v>
                </c:pt>
              </c:strCache>
            </c:strRef>
          </c:cat>
          <c:val>
            <c:numRef>
              <c:f>graphs!$C$49:$F$49</c:f>
              <c:numCache>
                <c:formatCode>General</c:formatCode>
                <c:ptCount val="4"/>
                <c:pt idx="1">
                  <c:v>-5</c:v>
                </c:pt>
                <c:pt idx="2">
                  <c:v>-4</c:v>
                </c:pt>
                <c:pt idx="3">
                  <c:v>-12</c:v>
                </c:pt>
              </c:numCache>
            </c:numRef>
          </c:val>
          <c:extLst>
            <c:ext xmlns:c16="http://schemas.microsoft.com/office/drawing/2014/chart" uri="{C3380CC4-5D6E-409C-BE32-E72D297353CC}">
              <c16:uniqueId val="{00000005-EBB0-40F5-8DCC-20181E693624}"/>
            </c:ext>
          </c:extLst>
        </c:ser>
        <c:ser>
          <c:idx val="3"/>
          <c:order val="3"/>
          <c:tx>
            <c:strRef>
              <c:f>graphs!$B$50</c:f>
              <c:strCache>
                <c:ptCount val="1"/>
                <c:pt idx="0">
                  <c:v>Total loan portfolio</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graphs!$C$46:$F$46</c:f>
              <c:strCache>
                <c:ptCount val="4"/>
                <c:pt idx="0">
                  <c:v>Fact</c:v>
                </c:pt>
                <c:pt idx="1">
                  <c:v>T1</c:v>
                </c:pt>
                <c:pt idx="2">
                  <c:v>T2</c:v>
                </c:pt>
                <c:pt idx="3">
                  <c:v>T3</c:v>
                </c:pt>
              </c:strCache>
            </c:strRef>
          </c:cat>
          <c:val>
            <c:numRef>
              <c:f>graphs!$C$50:$F$50</c:f>
              <c:numCache>
                <c:formatCode>General</c:formatCode>
                <c:ptCount val="4"/>
                <c:pt idx="0">
                  <c:v>30</c:v>
                </c:pt>
                <c:pt idx="1">
                  <c:v>32</c:v>
                </c:pt>
                <c:pt idx="2">
                  <c:v>30</c:v>
                </c:pt>
                <c:pt idx="3">
                  <c:v>24</c:v>
                </c:pt>
              </c:numCache>
            </c:numRef>
          </c:val>
          <c:extLst>
            <c:ext xmlns:c16="http://schemas.microsoft.com/office/drawing/2014/chart" uri="{C3380CC4-5D6E-409C-BE32-E72D297353CC}">
              <c16:uniqueId val="{00000006-EBB0-40F5-8DCC-20181E693624}"/>
            </c:ext>
          </c:extLst>
        </c:ser>
        <c:dLbls>
          <c:dLblPos val="ctr"/>
          <c:showLegendKey val="0"/>
          <c:showVal val="1"/>
          <c:showCatName val="0"/>
          <c:showSerName val="0"/>
          <c:showPercent val="0"/>
          <c:showBubbleSize val="0"/>
        </c:dLbls>
        <c:gapWidth val="150"/>
        <c:overlap val="100"/>
        <c:axId val="2056973567"/>
        <c:axId val="2056973983"/>
      </c:barChart>
      <c:catAx>
        <c:axId val="205697356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NL"/>
          </a:p>
        </c:txPr>
        <c:crossAx val="2056973983"/>
        <c:crosses val="autoZero"/>
        <c:auto val="1"/>
        <c:lblAlgn val="ctr"/>
        <c:lblOffset val="100"/>
        <c:noMultiLvlLbl val="0"/>
      </c:catAx>
      <c:valAx>
        <c:axId val="2056973983"/>
        <c:scaling>
          <c:orientation val="minMax"/>
        </c:scaling>
        <c:delete val="1"/>
        <c:axPos val="l"/>
        <c:numFmt formatCode="General" sourceLinked="1"/>
        <c:majorTickMark val="none"/>
        <c:minorTickMark val="none"/>
        <c:tickLblPos val="nextTo"/>
        <c:crossAx val="2056973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legend>
    <c:plotVisOnly val="1"/>
    <c:dispBlanksAs val="gap"/>
    <c:showDLblsOverMax val="0"/>
  </c:chart>
  <c:spPr>
    <a:noFill/>
    <a:ln>
      <a:noFill/>
    </a:ln>
    <a:effectLst/>
  </c:spPr>
  <c:txPr>
    <a:bodyPr/>
    <a:lstStyle/>
    <a:p>
      <a:pPr>
        <a:defRPr sz="1400"/>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3E8EFD_7A9A6802.xml><?xml version="1.0" encoding="utf-8"?>
<p188:cmLst xmlns:a="http://schemas.openxmlformats.org/drawingml/2006/main" xmlns:r="http://schemas.openxmlformats.org/officeDocument/2006/relationships" xmlns:p188="http://schemas.microsoft.com/office/powerpoint/2018/8/main">
  <p188:cm id="{4A637344-DB8C-4084-AA49-18DF55CF2F5D}" authorId="{8F7E2789-BA1F-4CFC-DCC7-3CA0D04D8AE8}" created="2023-01-29T13:41:52.745">
    <pc:sldMkLst xmlns:pc="http://schemas.microsoft.com/office/powerpoint/2013/main/command">
      <pc:docMk/>
      <pc:sldMk cId="2056939522" sldId="2134806269"/>
    </pc:sldMkLst>
    <p188:txBody>
      <a:bodyPr/>
      <a:lstStyle/>
      <a:p>
        <a:r>
          <a:rPr lang="en-NL"/>
          <a:t>Why debt securities issued are not stable funds?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B97180D7-B1F7-0C4C-AC17-93CEAA5937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A64E4E00-8D2E-D84B-8088-45B873471C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3AF864-2CD3-6048-8DC4-485EC2838207}" type="datetimeFigureOut">
              <a:rPr lang="ru-RU" smtClean="0"/>
              <a:t>13.03.2023</a:t>
            </a:fld>
            <a:endParaRPr lang="ru-RU"/>
          </a:p>
        </p:txBody>
      </p:sp>
      <p:sp>
        <p:nvSpPr>
          <p:cNvPr id="4" name="Нижний колонтитул 3">
            <a:extLst>
              <a:ext uri="{FF2B5EF4-FFF2-40B4-BE49-F238E27FC236}">
                <a16:creationId xmlns:a16="http://schemas.microsoft.com/office/drawing/2014/main" id="{FC1EED8B-FB1F-374B-ABD1-FD309C613C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12C18920-3B0C-8641-A550-47892747AA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1EF4A4-1C9C-8547-8028-E591E942DEB1}" type="slidenum">
              <a:rPr lang="ru-RU" smtClean="0"/>
              <a:t>‹#›</a:t>
            </a:fld>
            <a:endParaRPr lang="ru-RU"/>
          </a:p>
        </p:txBody>
      </p:sp>
    </p:spTree>
    <p:extLst>
      <p:ext uri="{BB962C8B-B14F-4D97-AF65-F5344CB8AC3E}">
        <p14:creationId xmlns:p14="http://schemas.microsoft.com/office/powerpoint/2010/main" val="1623010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A9580-5DD1-2F48-9402-1A45898D33DB}" type="datetimeFigureOut">
              <a:rPr lang="ru-RU" smtClean="0"/>
              <a:t>13.03.2023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A977D-FD21-5343-9077-4BC06D1F8CA3}" type="slidenum">
              <a:rPr lang="ru-RU" smtClean="0"/>
              <a:t>‹#›</a:t>
            </a:fld>
            <a:endParaRPr lang="ru-RU"/>
          </a:p>
        </p:txBody>
      </p:sp>
    </p:spTree>
    <p:extLst>
      <p:ext uri="{BB962C8B-B14F-4D97-AF65-F5344CB8AC3E}">
        <p14:creationId xmlns:p14="http://schemas.microsoft.com/office/powerpoint/2010/main" val="653869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10881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http://8FB5843F48046975B704222F29D426D5.dms.sberbank.ru/8FB5843F48046975B704222F29D426D5-92DCC9725E0A03BFCF87C98938EC5031-F580345CCB2E5D2A12308062CC9D6F08/1.pn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http://05311BFB0B7396CBCF59420FADC09062.dms.sberbank.ru/05311BFB0B7396CBCF59420FADC09062-A3706015402A346BAE2C7E4161CEDD42-AA08E215F1EBA7C368CDE302EC67DC4F/1.png" TargetMode="External"/><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6.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http://5A9FAA11343EC11A72E306E41DBDD243.dms.sberbank.ru/5A9FAA11343EC11A72E306E41DBDD243-A3706015402A346BAE2C7E4161CEDD42-55E04671017D15B41D5D5F1ED82CB811/1.png" TargetMode="External"/><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http://5A9FAA11343EC11A72E306E41DBDD243.dms.sberbank.ru/5A9FAA11343EC11A72E306E41DBDD243-A3706015402A346BAE2C7E4161CEDD42-78B027483C7D8D513BF49F01B3104E69/1.png" TargetMode="External"/><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http://5A9FAA11343EC11A72E306E41DBDD243.dms.sberbank.ru/5A9FAA11343EC11A72E306E41DBDD243-A3706015402A346BAE2C7E4161CEDD42-55E04671017D15B41D5D5F1ED82CB811/1.png" TargetMode="External"/><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http://05311BFB0B7396CBCF59420FADC09062.dms.sberbank.ru/05311BFB0B7396CBCF59420FADC09062-A43BE17F84EBF8A14D2FBB31548AE660-EA03F1F07397044467A7D5A37B53EE79/1.png" TargetMode="External"/><Relationship Id="rId5" Type="http://schemas.openxmlformats.org/officeDocument/2006/relationships/image" Target="NULL"/><Relationship Id="rId4" Type="http://schemas.openxmlformats.org/officeDocument/2006/relationships/oleObject" Target="../embeddings/oleObject9.bin"/></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Master" Target="../slideMasters/slideMaster7.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3.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5.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ABD1954582B367FE0B5E580EEE7824CD/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3.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2.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1.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19.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7.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2" Type="http://schemas.openxmlformats.org/officeDocument/2006/relationships/image" Target="http://93A7C4B339CCDD211E158032049A3A49.dms.sberbank.ru/93A7C4B339CCDD211E158032049A3A49-048609E64F524779FACC06A290525D57-028113238EC6D8AC5E862ACF66077798/1.png" TargetMode="External"/><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5.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7.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4.png"/></Relationships>
</file>

<file path=ppt/slideLayouts/_rels/slideLayout43.xml.rels><?xml version="1.0" encoding="UTF-8" standalone="yes"?>
<Relationships xmlns="http://schemas.openxmlformats.org/package/2006/relationships"><Relationship Id="rId3" Type="http://schemas.openxmlformats.org/officeDocument/2006/relationships/image" Target="http://DF3E5075026D06B109AE70DBF9D6CDD1.dms.sberbank.ru/DF3E5075026D06B109AE70DBF9D6CDD1-92DCC9725E0A03BFCF87C98938EC5031-7C306E030999F7BF689A16489D167D10/1.png" TargetMode="External"/><Relationship Id="rId2" Type="http://schemas.openxmlformats.org/officeDocument/2006/relationships/image" Target="../media/image39.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http://D0340E7D5E8451B36CF9DE5E517AB11D.dms.sberbank.ru/D0340E7D5E8451B36CF9DE5E517AB11D-76E77F61EA6BF346E8CD249421A1F0C6-979C24910635A5F09AF6D68FE94A4CA8/1.png" TargetMode="External"/><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http://277CFEF32177A4B1AA838F1AC8627F3C.dms.sberbank.ru/277CFEF32177A4B1AA838F1AC8627F3C-D721484550977C95F98CF7A7709B105F-B058A5EA472CB7D47202A9B873626704/1.png" TargetMode="External"/><Relationship Id="rId5" Type="http://schemas.openxmlformats.org/officeDocument/2006/relationships/image" Target="NULL"/><Relationship Id="rId4" Type="http://schemas.openxmlformats.org/officeDocument/2006/relationships/oleObject" Target="../embeddings/oleObject10.bin"/></Relationships>
</file>

<file path=ppt/slideLayouts/_rels/slideLayout6.xml.rels><?xml version="1.0" encoding="UTF-8" standalone="yes"?>
<Relationships xmlns="http://schemas.openxmlformats.org/package/2006/relationships"><Relationship Id="rId2" Type="http://schemas.openxmlformats.org/officeDocument/2006/relationships/image" Target="http://93A7C4B339CCDD211E158032049A3A49.dms.sberbank.ru/93A7C4B339CCDD211E158032049A3A49-048609E64F524779FACC06A290525D57-028113238EC6D8AC5E862ACF66077798/1.png" TargetMode="Externa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6"/>
            <a:ext cx="521496" cy="365125"/>
          </a:xfrm>
          <a:prstGeom prst="rect">
            <a:avLst/>
          </a:prstGeom>
        </p:spPr>
        <p:txBody>
          <a:bodyPr/>
          <a:lstStyle/>
          <a:p>
            <a:fld id="{054C8753-49EE-4AA4-B7F7-004F2534EA1E}" type="slidenum">
              <a:rPr lang="ru-RU" smtClean="0"/>
              <a:t>‹#›</a:t>
            </a:fld>
            <a:endParaRPr lang="ru-RU" dirty="0"/>
          </a:p>
        </p:txBody>
      </p:sp>
      <p:pic>
        <p:nvPicPr>
          <p:cNvPr id="2" name="Рисунок 1" descr="http://8FB5843F48046975B704222F29D426D5.dms.sberbank.ru/8FB5843F48046975B704222F29D426D5-92DCC9725E0A03BFCF87C98938EC5031-F580345CCB2E5D2A12308062CC9D6F08/1.png"/>
          <p:cNvPicPr>
            <a:picLocks/>
          </p:cNvPicPr>
          <p:nvPr userDrawn="1"/>
        </p:nvPicPr>
        <p:blipFill>
          <a:blip r:link="rId2"/>
          <a:stretch>
            <a:fillRect/>
          </a:stretch>
        </p:blipFill>
        <p:spPr>
          <a:xfrm>
            <a:off x="0" y="0"/>
            <a:ext cx="1588" cy="1588"/>
          </a:xfrm>
          <a:prstGeom prst="rect">
            <a:avLst/>
          </a:prstGeom>
        </p:spPr>
      </p:pic>
      <p:pic>
        <p:nvPicPr>
          <p:cNvPr id="3" name="Рисунок 2" descr="http://8FB5843F48046975B704222F29D426D5.dms.sberbank.ru/8FB5843F48046975B704222F29D426D5-92DCC9725E0A03BFCF87C98938EC5031-F580345CCB2E5D2A12308062CC9D6F0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76476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145323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Титул с картинкой на фоне">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858000"/>
          </a:xfrm>
          <a:prstGeom prst="rect">
            <a:avLst/>
          </a:prstGeom>
        </p:spPr>
        <p:txBody>
          <a:bodyPr lIns="68580" tIns="34290" rIns="68580" bIns="34290"/>
          <a:lstStyle>
            <a:lvl1pPr>
              <a:defRPr sz="1200">
                <a:solidFill>
                  <a:schemeClr val="bg1"/>
                </a:solidFill>
              </a:defRPr>
            </a:lvl1pPr>
          </a:lstStyle>
          <a:p>
            <a:endParaRPr lang="en-US" dirty="0"/>
          </a:p>
        </p:txBody>
      </p:sp>
      <p:sp>
        <p:nvSpPr>
          <p:cNvPr id="33" name="Title 9"/>
          <p:cNvSpPr>
            <a:spLocks noGrp="1"/>
          </p:cNvSpPr>
          <p:nvPr>
            <p:ph type="title" hasCustomPrompt="1"/>
          </p:nvPr>
        </p:nvSpPr>
        <p:spPr>
          <a:xfrm>
            <a:off x="587378" y="2097092"/>
            <a:ext cx="10188575" cy="701731"/>
          </a:xfrm>
          <a:prstGeom prst="rect">
            <a:avLst/>
          </a:prstGeom>
        </p:spPr>
        <p:txBody>
          <a:bodyPr lIns="68580" tIns="34290" rIns="68580" bIns="34290" anchor="t" anchorCtr="0">
            <a:spAutoFit/>
          </a:bodyPr>
          <a:lstStyle>
            <a:lvl1pPr>
              <a:lnSpc>
                <a:spcPct val="90000"/>
              </a:lnSpc>
              <a:defRPr sz="4400" b="0" i="0" cap="none" baseline="0">
                <a:solidFill>
                  <a:schemeClr val="bg1"/>
                </a:solidFill>
                <a:latin typeface="+mj-lt"/>
                <a:ea typeface="Calibri Light" charset="0"/>
                <a:cs typeface="Calibri Light" charset="0"/>
              </a:defRPr>
            </a:lvl1pPr>
          </a:lstStyle>
          <a:p>
            <a:r>
              <a:rPr lang="ru-RU" dirty="0"/>
              <a:t>Название презентации</a:t>
            </a:r>
            <a:endParaRPr lang="en-US" dirty="0"/>
          </a:p>
        </p:txBody>
      </p:sp>
      <p:sp>
        <p:nvSpPr>
          <p:cNvPr id="4" name="Text Placeholder 3"/>
          <p:cNvSpPr>
            <a:spLocks noGrp="1"/>
          </p:cNvSpPr>
          <p:nvPr>
            <p:ph type="body" sz="quarter" idx="12" hasCustomPrompt="1"/>
          </p:nvPr>
        </p:nvSpPr>
        <p:spPr>
          <a:xfrm>
            <a:off x="587378" y="4344989"/>
            <a:ext cx="7561263" cy="401648"/>
          </a:xfrm>
          <a:prstGeom prst="rect">
            <a:avLst/>
          </a:prstGeom>
        </p:spPr>
        <p:txBody>
          <a:bodyPr lIns="68580" tIns="34290" rIns="68580" bIns="34290">
            <a:spAutoFit/>
          </a:bodyPr>
          <a:lstStyle>
            <a:lvl1pPr>
              <a:defRPr lang="en-US" sz="2400" b="0" i="0" kern="1200" cap="none" baseline="0">
                <a:solidFill>
                  <a:schemeClr val="bg1"/>
                </a:solidFill>
                <a:latin typeface="+mj-lt"/>
                <a:ea typeface="Calibri" charset="0"/>
                <a:cs typeface="Calibri" charset="0"/>
              </a:defRPr>
            </a:lvl1pPr>
            <a:lvl2pPr marL="0" marR="0" indent="0" algn="l" defTabSz="914377" rtl="0" eaLnBrk="1" fontAlgn="auto" latinLnBrk="0" hangingPunct="1">
              <a:lnSpc>
                <a:spcPct val="100000"/>
              </a:lnSpc>
              <a:spcBef>
                <a:spcPct val="0"/>
              </a:spcBef>
              <a:spcAft>
                <a:spcPts val="0"/>
              </a:spcAft>
              <a:buClrTx/>
              <a:buSzTx/>
              <a:buFont typeface="Arial"/>
              <a:buNone/>
              <a:tabLst/>
              <a:defRPr/>
            </a:lvl2pPr>
          </a:lstStyle>
          <a:p>
            <a:pPr lvl="0"/>
            <a:r>
              <a:rPr lang="ru-RU" dirty="0"/>
              <a:t>Дополнительный текст, пояснение, подзаголовок</a:t>
            </a:r>
          </a:p>
        </p:txBody>
      </p:sp>
      <p:sp>
        <p:nvSpPr>
          <p:cNvPr id="6" name="Shape"/>
          <p:cNvSpPr/>
          <p:nvPr userDrawn="1"/>
        </p:nvSpPr>
        <p:spPr>
          <a:xfrm>
            <a:off x="695330" y="692154"/>
            <a:ext cx="1990513" cy="37462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endParaRPr>
          </a:p>
        </p:txBody>
      </p:sp>
    </p:spTree>
    <p:extLst>
      <p:ext uri="{BB962C8B-B14F-4D97-AF65-F5344CB8AC3E}">
        <p14:creationId xmlns:p14="http://schemas.microsoft.com/office/powerpoint/2010/main" val="151451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Титул с картинкой под градиентом">
    <p:spTree>
      <p:nvGrpSpPr>
        <p:cNvPr id="1" name=""/>
        <p:cNvGrpSpPr/>
        <p:nvPr/>
      </p:nvGrpSpPr>
      <p:grpSpPr>
        <a:xfrm>
          <a:off x="0" y="0"/>
          <a:ext cx="0" cy="0"/>
          <a:chOff x="0" y="0"/>
          <a:chExt cx="0" cy="0"/>
        </a:xfrm>
      </p:grpSpPr>
      <p:sp>
        <p:nvSpPr>
          <p:cNvPr id="5" name="Rectangle 4"/>
          <p:cNvSpPr/>
          <p:nvPr userDrawn="1"/>
        </p:nvSpPr>
        <p:spPr>
          <a:xfrm rot="10800000">
            <a:off x="-5245" y="0"/>
            <a:ext cx="12197249" cy="6858000"/>
          </a:xfrm>
          <a:prstGeom prst="rect">
            <a:avLst/>
          </a:prstGeom>
          <a:gradFill flip="none" rotWithShape="1">
            <a:gsLst>
              <a:gs pos="6000">
                <a:schemeClr val="accent2">
                  <a:alpha val="70000"/>
                </a:schemeClr>
              </a:gs>
              <a:gs pos="95000">
                <a:schemeClr val="accent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US" sz="1867">
              <a:solidFill>
                <a:srgbClr val="FFFFFF"/>
              </a:solidFill>
            </a:endParaRPr>
          </a:p>
        </p:txBody>
      </p:sp>
      <p:sp>
        <p:nvSpPr>
          <p:cNvPr id="33" name="Title 9"/>
          <p:cNvSpPr>
            <a:spLocks noGrp="1"/>
          </p:cNvSpPr>
          <p:nvPr>
            <p:ph type="title" hasCustomPrompt="1"/>
          </p:nvPr>
        </p:nvSpPr>
        <p:spPr>
          <a:xfrm>
            <a:off x="587378" y="2097092"/>
            <a:ext cx="10188575" cy="701731"/>
          </a:xfrm>
          <a:prstGeom prst="rect">
            <a:avLst/>
          </a:prstGeom>
        </p:spPr>
        <p:txBody>
          <a:bodyPr lIns="68580" tIns="34290" rIns="68580" bIns="34290" anchor="t" anchorCtr="0">
            <a:spAutoFit/>
          </a:bodyPr>
          <a:lstStyle>
            <a:lvl1pPr>
              <a:lnSpc>
                <a:spcPct val="90000"/>
              </a:lnSpc>
              <a:defRPr sz="4400" b="0" i="0" cap="none" baseline="0">
                <a:solidFill>
                  <a:schemeClr val="bg1"/>
                </a:solidFill>
                <a:latin typeface="+mj-lt"/>
                <a:ea typeface="Calibri Light" charset="0"/>
                <a:cs typeface="Calibri Light" charset="0"/>
              </a:defRPr>
            </a:lvl1pPr>
          </a:lstStyle>
          <a:p>
            <a:r>
              <a:rPr lang="ru-RU"/>
              <a:t>Название презентации</a:t>
            </a:r>
            <a:endParaRPr lang="en-US"/>
          </a:p>
        </p:txBody>
      </p:sp>
      <p:sp>
        <p:nvSpPr>
          <p:cNvPr id="4" name="Text Placeholder 3"/>
          <p:cNvSpPr>
            <a:spLocks noGrp="1"/>
          </p:cNvSpPr>
          <p:nvPr>
            <p:ph type="body" sz="quarter" idx="12" hasCustomPrompt="1"/>
          </p:nvPr>
        </p:nvSpPr>
        <p:spPr>
          <a:xfrm>
            <a:off x="587376" y="4344989"/>
            <a:ext cx="7561261" cy="401648"/>
          </a:xfrm>
          <a:prstGeom prst="rect">
            <a:avLst/>
          </a:prstGeom>
        </p:spPr>
        <p:txBody>
          <a:bodyPr lIns="68580" tIns="34290" rIns="68580" bIns="34290">
            <a:spAutoFit/>
          </a:bodyPr>
          <a:lstStyle>
            <a:lvl1pPr>
              <a:defRPr lang="en-US" sz="2400" b="0" i="0" kern="1200" cap="none" baseline="0">
                <a:solidFill>
                  <a:schemeClr val="bg1"/>
                </a:solidFill>
                <a:latin typeface="+mj-lt"/>
                <a:ea typeface="Calibri" charset="0"/>
                <a:cs typeface="Calibri" charset="0"/>
              </a:defRPr>
            </a:lvl1pPr>
            <a:lvl2pPr marL="0" marR="0" indent="0" algn="l" defTabSz="914377" rtl="0" eaLnBrk="1" fontAlgn="auto" latinLnBrk="0" hangingPunct="1">
              <a:lnSpc>
                <a:spcPct val="100000"/>
              </a:lnSpc>
              <a:spcBef>
                <a:spcPct val="0"/>
              </a:spcBef>
              <a:spcAft>
                <a:spcPts val="0"/>
              </a:spcAft>
              <a:buClrTx/>
              <a:buSzTx/>
              <a:buFont typeface="Arial"/>
              <a:buNone/>
              <a:tabLst/>
              <a:defRPr/>
            </a:lvl2pPr>
          </a:lstStyle>
          <a:p>
            <a:pPr lvl="0"/>
            <a:r>
              <a:rPr lang="ru-RU" dirty="0"/>
              <a:t>Дополнительный текст, пояснение, подзаголовок</a:t>
            </a:r>
          </a:p>
        </p:txBody>
      </p:sp>
      <p:sp>
        <p:nvSpPr>
          <p:cNvPr id="7" name="Shape"/>
          <p:cNvSpPr/>
          <p:nvPr userDrawn="1"/>
        </p:nvSpPr>
        <p:spPr>
          <a:xfrm>
            <a:off x="695330" y="692154"/>
            <a:ext cx="1990513" cy="37462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endParaRPr>
          </a:p>
        </p:txBody>
      </p:sp>
      <p:pic>
        <p:nvPicPr>
          <p:cNvPr id="2" name="Рисунок 1" descr="http://05311BFB0B7396CBCF59420FADC09062.dms.sberbank.ru/05311BFB0B7396CBCF59420FADC09062-A3706015402A346BAE2C7E4161CEDD42-AA08E215F1EBA7C368CDE302EC67DC4F/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4157589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1"/>
            </p:custDataLst>
            <p:extLst>
              <p:ext uri="{D42A27DB-BD31-4B8C-83A1-F6EECF244321}">
                <p14:modId xmlns:p14="http://schemas.microsoft.com/office/powerpoint/2010/main" val="3021841772"/>
              </p:ext>
            </p:extLst>
          </p:nvPr>
        </p:nvGraphicFramePr>
        <p:xfrm>
          <a:off x="2034" y="1592"/>
          <a:ext cx="2015" cy="1587"/>
        </p:xfrm>
        <a:graphic>
          <a:graphicData uri="http://schemas.openxmlformats.org/presentationml/2006/ole">
            <mc:AlternateContent xmlns:mc="http://schemas.openxmlformats.org/markup-compatibility/2006">
              <mc:Choice xmlns:v="urn:schemas-microsoft-com:vml" Requires="v">
                <p:oleObj name="Слайд think-cell" r:id="rId3" imgW="360" imgH="360" progId="TCLayout.ActiveDocument.1">
                  <p:embed/>
                </p:oleObj>
              </mc:Choice>
              <mc:Fallback>
                <p:oleObj name="Слайд think-cell" r:id="rId3" imgW="360" imgH="360" progId="TCLayout.ActiveDocument.1">
                  <p:embed/>
                  <p:pic>
                    <p:nvPicPr>
                      <p:cNvPr id="11" name="Objec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 y="1592"/>
                        <a:ext cx="20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10" descr="SBRF-9129.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83245" y="4077091"/>
            <a:ext cx="4408755" cy="2780927"/>
          </a:xfrm>
          <a:prstGeom prst="rect">
            <a:avLst/>
          </a:prstGeom>
        </p:spPr>
      </p:pic>
      <p:sp>
        <p:nvSpPr>
          <p:cNvPr id="2" name="Title 1"/>
          <p:cNvSpPr>
            <a:spLocks noGrp="1"/>
          </p:cNvSpPr>
          <p:nvPr>
            <p:ph type="ctrTitle"/>
          </p:nvPr>
        </p:nvSpPr>
        <p:spPr>
          <a:xfrm>
            <a:off x="1483455" y="2130445"/>
            <a:ext cx="9794161" cy="1470025"/>
          </a:xfrm>
          <a:prstGeom prst="rect">
            <a:avLst/>
          </a:prstGeom>
        </p:spPr>
        <p:txBody>
          <a:bodyPr lIns="91438" tIns="45719" rIns="91438" bIns="45719">
            <a:normAutofit/>
          </a:bodyPr>
          <a:lstStyle>
            <a:lvl1pPr>
              <a:defRPr sz="32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483440" y="3886200"/>
            <a:ext cx="6449725" cy="1752600"/>
          </a:xfrm>
          <a:prstGeom prst="rect">
            <a:avLst/>
          </a:prstGeom>
        </p:spPr>
        <p:txBody>
          <a:bodyPr lIns="91438" tIns="45719" rIns="91438" bIns="45719">
            <a:normAutofit/>
          </a:bodyPr>
          <a:lstStyle>
            <a:lvl1pPr marL="0" indent="0" algn="l">
              <a:buNone/>
              <a:defRPr sz="2267">
                <a:solidFill>
                  <a:schemeClr val="accent3"/>
                </a:solidFill>
              </a:defRPr>
            </a:lvl1pPr>
            <a:lvl2pPr marL="528605" indent="0" algn="ctr">
              <a:buNone/>
              <a:defRPr>
                <a:solidFill>
                  <a:schemeClr val="tx1">
                    <a:tint val="75000"/>
                  </a:schemeClr>
                </a:solidFill>
              </a:defRPr>
            </a:lvl2pPr>
            <a:lvl3pPr marL="1057214" indent="0" algn="ctr">
              <a:buNone/>
              <a:defRPr>
                <a:solidFill>
                  <a:schemeClr val="tx1">
                    <a:tint val="75000"/>
                  </a:schemeClr>
                </a:solidFill>
              </a:defRPr>
            </a:lvl3pPr>
            <a:lvl4pPr marL="1585816" indent="0" algn="ctr">
              <a:buNone/>
              <a:defRPr>
                <a:solidFill>
                  <a:schemeClr val="tx1">
                    <a:tint val="75000"/>
                  </a:schemeClr>
                </a:solidFill>
              </a:defRPr>
            </a:lvl4pPr>
            <a:lvl5pPr marL="2114422" indent="0" algn="ctr">
              <a:buNone/>
              <a:defRPr>
                <a:solidFill>
                  <a:schemeClr val="tx1">
                    <a:tint val="75000"/>
                  </a:schemeClr>
                </a:solidFill>
              </a:defRPr>
            </a:lvl5pPr>
            <a:lvl6pPr marL="2643019" indent="0" algn="ctr">
              <a:buNone/>
              <a:defRPr>
                <a:solidFill>
                  <a:schemeClr val="tx1">
                    <a:tint val="75000"/>
                  </a:schemeClr>
                </a:solidFill>
              </a:defRPr>
            </a:lvl6pPr>
            <a:lvl7pPr marL="3171631" indent="0" algn="ctr">
              <a:buNone/>
              <a:defRPr>
                <a:solidFill>
                  <a:schemeClr val="tx1">
                    <a:tint val="75000"/>
                  </a:schemeClr>
                </a:solidFill>
              </a:defRPr>
            </a:lvl7pPr>
            <a:lvl8pPr marL="3700241" indent="0" algn="ctr">
              <a:buNone/>
              <a:defRPr>
                <a:solidFill>
                  <a:schemeClr val="tx1">
                    <a:tint val="75000"/>
                  </a:schemeClr>
                </a:solidFill>
              </a:defRPr>
            </a:lvl8pPr>
            <a:lvl9pPr marL="4228845" indent="0" algn="ctr">
              <a:buNone/>
              <a:defRPr>
                <a:solidFill>
                  <a:schemeClr val="tx1">
                    <a:tint val="75000"/>
                  </a:schemeClr>
                </a:solidFill>
              </a:defRPr>
            </a:lvl9pPr>
          </a:lstStyle>
          <a:p>
            <a:r>
              <a:rPr lang="en-US" dirty="0"/>
              <a:t>Click to edit Master subtitle style</a:t>
            </a:r>
          </a:p>
        </p:txBody>
      </p:sp>
      <p:sp>
        <p:nvSpPr>
          <p:cNvPr id="4" name="Subnomenclature"/>
          <p:cNvSpPr txBox="1"/>
          <p:nvPr userDrawn="1"/>
        </p:nvSpPr>
        <p:spPr>
          <a:xfrm>
            <a:off x="1146859" y="6406638"/>
            <a:ext cx="65" cy="184666"/>
          </a:xfrm>
          <a:prstGeom prst="rect">
            <a:avLst/>
          </a:prstGeom>
          <a:noFill/>
        </p:spPr>
        <p:txBody>
          <a:bodyPr vert="horz" wrap="none" lIns="0" tIns="0" rIns="0" bIns="0" rtlCol="0" anchor="b">
            <a:spAutoFit/>
          </a:bodyPr>
          <a:lstStyle/>
          <a:p>
            <a:pPr defTabSz="914377">
              <a:spcBef>
                <a:spcPts val="695"/>
              </a:spcBef>
            </a:pPr>
            <a:endParaRPr lang="en-US" sz="1200" b="1" dirty="0">
              <a:solidFill>
                <a:srgbClr val="DC0F00"/>
              </a:solidFill>
            </a:endParaRPr>
          </a:p>
        </p:txBody>
      </p:sp>
      <p:pic>
        <p:nvPicPr>
          <p:cNvPr id="6" name="Picture 3" descr="C:\Users\amosova-pn\Desktop\Информация\Амосовой Полине\Бренд\есть\Логотипы\PI_S1\PI_S1_RGB.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2532" y="326817"/>
            <a:ext cx="3346837" cy="86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44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9_Title Slide">
    <p:spTree>
      <p:nvGrpSpPr>
        <p:cNvPr id="1" name=""/>
        <p:cNvGrpSpPr/>
        <p:nvPr/>
      </p:nvGrpSpPr>
      <p:grpSpPr>
        <a:xfrm>
          <a:off x="0" y="0"/>
          <a:ext cx="0" cy="0"/>
          <a:chOff x="0" y="0"/>
          <a:chExt cx="0" cy="0"/>
        </a:xfrm>
      </p:grpSpPr>
      <p:cxnSp>
        <p:nvCxnSpPr>
          <p:cNvPr id="10" name="Straight Connector 9"/>
          <p:cNvCxnSpPr/>
          <p:nvPr/>
        </p:nvCxnSpPr>
        <p:spPr>
          <a:xfrm>
            <a:off x="0" y="958177"/>
            <a:ext cx="12192000" cy="0"/>
          </a:xfrm>
          <a:prstGeom prst="line">
            <a:avLst/>
          </a:prstGeom>
          <a:ln>
            <a:solidFill>
              <a:srgbClr val="95C43F"/>
            </a:solidFill>
          </a:ln>
          <a:effectLst/>
        </p:spPr>
        <p:style>
          <a:lnRef idx="2">
            <a:schemeClr val="accent1"/>
          </a:lnRef>
          <a:fillRef idx="0">
            <a:schemeClr val="accent1"/>
          </a:fillRef>
          <a:effectRef idx="1">
            <a:schemeClr val="accent1"/>
          </a:effectRef>
          <a:fontRef idx="minor">
            <a:schemeClr val="tx1"/>
          </a:fontRef>
        </p:style>
      </p:cxnSp>
      <p:sp>
        <p:nvSpPr>
          <p:cNvPr id="4" name="Заголовок 3"/>
          <p:cNvSpPr>
            <a:spLocks noGrp="1"/>
          </p:cNvSpPr>
          <p:nvPr>
            <p:ph type="title"/>
          </p:nvPr>
        </p:nvSpPr>
        <p:spPr>
          <a:xfrm>
            <a:off x="117645" y="97164"/>
            <a:ext cx="8571272" cy="769109"/>
          </a:xfrm>
          <a:prstGeom prst="rect">
            <a:avLst/>
          </a:prstGeom>
        </p:spPr>
        <p:txBody>
          <a:bodyPr lIns="91438" tIns="45719" rIns="91438" bIns="45719"/>
          <a:lstStyle/>
          <a:p>
            <a:r>
              <a:rPr lang="ru-RU"/>
              <a:t>Образец заголовка</a:t>
            </a:r>
          </a:p>
        </p:txBody>
      </p:sp>
      <p:sp>
        <p:nvSpPr>
          <p:cNvPr id="8" name="TextBox 7"/>
          <p:cNvSpPr txBox="1"/>
          <p:nvPr userDrawn="1"/>
        </p:nvSpPr>
        <p:spPr>
          <a:xfrm>
            <a:off x="11472601" y="6453344"/>
            <a:ext cx="719403" cy="410431"/>
          </a:xfrm>
          <a:prstGeom prst="rect">
            <a:avLst/>
          </a:prstGeom>
          <a:noFill/>
        </p:spPr>
        <p:txBody>
          <a:bodyPr wrap="square" lIns="121917" tIns="60959" rIns="121917" bIns="60959" rtlCol="0">
            <a:spAutoFit/>
          </a:bodyPr>
          <a:lstStyle/>
          <a:p>
            <a:pPr defTabSz="1219140"/>
            <a:fld id="{91AD4EB0-CEB3-4892-90AA-400FF97E5AC3}" type="slidenum">
              <a:rPr lang="ru-RU" sz="1867" smtClean="0">
                <a:solidFill>
                  <a:srgbClr val="000000"/>
                </a:solidFill>
                <a:cs typeface="Calibri" panose="020F0502020204030204" pitchFamily="34" charset="0"/>
              </a:rPr>
              <a:pPr defTabSz="1219140"/>
              <a:t>‹#›</a:t>
            </a:fld>
            <a:endParaRPr lang="ru-RU" sz="1867" dirty="0">
              <a:solidFill>
                <a:srgbClr val="000000"/>
              </a:solidFill>
              <a:cs typeface="Calibri" panose="020F0502020204030204" pitchFamily="34" charset="0"/>
            </a:endParaRPr>
          </a:p>
        </p:txBody>
      </p:sp>
      <p:pic>
        <p:nvPicPr>
          <p:cNvPr id="7" name="Picture 7" descr="Screen Shot 2013-12-24 at 12.16.4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5693" y="163113"/>
            <a:ext cx="2035531" cy="637215"/>
          </a:xfrm>
          <a:prstGeom prst="rect">
            <a:avLst/>
          </a:prstGeom>
        </p:spPr>
      </p:pic>
    </p:spTree>
    <p:extLst>
      <p:ext uri="{BB962C8B-B14F-4D97-AF65-F5344CB8AC3E}">
        <p14:creationId xmlns:p14="http://schemas.microsoft.com/office/powerpoint/2010/main" val="625504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 колонки текст + цитата справа">
    <p:spTree>
      <p:nvGrpSpPr>
        <p:cNvPr id="1" name=""/>
        <p:cNvGrpSpPr/>
        <p:nvPr/>
      </p:nvGrpSpPr>
      <p:grpSpPr>
        <a:xfrm>
          <a:off x="0" y="0"/>
          <a:ext cx="0" cy="0"/>
          <a:chOff x="0" y="0"/>
          <a:chExt cx="0" cy="0"/>
        </a:xfrm>
      </p:grpSpPr>
      <p:sp>
        <p:nvSpPr>
          <p:cNvPr id="8" name="Rectangle 7"/>
          <p:cNvSpPr/>
          <p:nvPr userDrawn="1"/>
        </p:nvSpPr>
        <p:spPr>
          <a:xfrm>
            <a:off x="0" y="-9177"/>
            <a:ext cx="12192000" cy="882357"/>
          </a:xfrm>
          <a:prstGeom prst="rect">
            <a:avLst/>
          </a:prstGeom>
          <a:solidFill>
            <a:schemeClr val="bg1"/>
          </a:solidFill>
          <a:ln w="12700" cap="flat">
            <a:noFill/>
            <a:miter lim="400000"/>
          </a:ln>
          <a:effectLst>
            <a:outerShdw blurRad="12700" dist="25400" dir="5400000" rotWithShape="0">
              <a:schemeClr val="bg2">
                <a:lumMod val="90000"/>
                <a:alpha val="2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28575" rtlCol="0" anchor="ctr">
            <a:spAutoFit/>
          </a:bodyPr>
          <a:lstStyle/>
          <a:p>
            <a:pPr algn="ctr" defTabSz="736582" hangingPunct="0"/>
            <a:endParaRPr lang="en-US" sz="5067">
              <a:solidFill>
                <a:srgbClr val="FFFFFF"/>
              </a:solidFill>
              <a:effectLst>
                <a:outerShdw blurRad="38100" dist="12700" dir="5400000" rotWithShape="0">
                  <a:srgbClr val="000000">
                    <a:alpha val="50000"/>
                  </a:srgbClr>
                </a:outerShdw>
              </a:effectLst>
              <a:sym typeface="Gill Sans"/>
            </a:endParaRPr>
          </a:p>
        </p:txBody>
      </p:sp>
      <p:sp>
        <p:nvSpPr>
          <p:cNvPr id="4" name="Text Placeholder 3"/>
          <p:cNvSpPr>
            <a:spLocks noGrp="1"/>
          </p:cNvSpPr>
          <p:nvPr>
            <p:ph type="body" sz="quarter" idx="12"/>
          </p:nvPr>
        </p:nvSpPr>
        <p:spPr>
          <a:xfrm>
            <a:off x="8509001" y="783772"/>
            <a:ext cx="3683001" cy="599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1053000" rIns="540000" bIns="34290" rtlCol="0" anchor="t"/>
          <a:lstStyle>
            <a:lvl1pPr marL="227008" indent="0">
              <a:lnSpc>
                <a:spcPct val="100000"/>
              </a:lnSpc>
              <a:spcBef>
                <a:spcPts val="600"/>
              </a:spcBef>
              <a:tabLst/>
              <a:defRPr lang="en-US" sz="2000">
                <a:solidFill>
                  <a:srgbClr val="FFFFFF"/>
                </a:solidFill>
                <a:latin typeface="Calibri Light"/>
                <a:ea typeface="+mn-ea"/>
                <a:cs typeface="+mn-cs"/>
              </a:defRPr>
            </a:lvl1pPr>
          </a:lstStyle>
          <a:p>
            <a:pPr marL="182558" lvl="0"/>
            <a:r>
              <a:rPr lang="en-US"/>
              <a:t>Click to edit Master text styles</a:t>
            </a:r>
          </a:p>
        </p:txBody>
      </p:sp>
      <p:sp>
        <p:nvSpPr>
          <p:cNvPr id="16" name="Title 1"/>
          <p:cNvSpPr>
            <a:spLocks noGrp="1"/>
          </p:cNvSpPr>
          <p:nvPr>
            <p:ph type="title"/>
          </p:nvPr>
        </p:nvSpPr>
        <p:spPr>
          <a:xfrm>
            <a:off x="587375" y="1"/>
            <a:ext cx="7596188" cy="872640"/>
          </a:xfrm>
          <a:prstGeom prst="rect">
            <a:avLst/>
          </a:prstGeom>
        </p:spPr>
        <p:txBody>
          <a:bodyPr lIns="68580" tIns="34290" rIns="68580" bIns="34290"/>
          <a:lstStyle>
            <a:lvl1pPr>
              <a:defRPr>
                <a:latin typeface="+mj-lt"/>
              </a:defRPr>
            </a:lvl1pPr>
          </a:lstStyle>
          <a:p>
            <a:r>
              <a:rPr lang="en-US" dirty="0"/>
              <a:t>Click to edit Master title style</a:t>
            </a:r>
          </a:p>
        </p:txBody>
      </p:sp>
      <p:sp>
        <p:nvSpPr>
          <p:cNvPr id="11" name="Text Placeholder 10"/>
          <p:cNvSpPr>
            <a:spLocks noGrp="1"/>
          </p:cNvSpPr>
          <p:nvPr>
            <p:ph type="body" sz="quarter" idx="14"/>
          </p:nvPr>
        </p:nvSpPr>
        <p:spPr>
          <a:xfrm>
            <a:off x="587377" y="1268413"/>
            <a:ext cx="7596505" cy="814843"/>
          </a:xfrm>
          <a:prstGeom prst="rect">
            <a:avLst/>
          </a:prstGeom>
        </p:spPr>
        <p:txBody>
          <a:bodyPr lIns="68580" tIns="34290" rIns="68580" bIns="34290" numCol="1" spcCol="270000"/>
          <a:lstStyle>
            <a:lvl1pPr>
              <a:lnSpc>
                <a:spcPct val="100000"/>
              </a:lnSpc>
              <a:spcBef>
                <a:spcPts val="600"/>
              </a:spcBef>
              <a:defRPr sz="2000">
                <a:solidFill>
                  <a:schemeClr val="accent5"/>
                </a:solidFill>
                <a:latin typeface="+mj-lt"/>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 Master text styles</a:t>
            </a:r>
          </a:p>
        </p:txBody>
      </p:sp>
      <p:sp>
        <p:nvSpPr>
          <p:cNvPr id="9" name="Picture Placeholder 3"/>
          <p:cNvSpPr>
            <a:spLocks noGrp="1"/>
          </p:cNvSpPr>
          <p:nvPr>
            <p:ph type="pic" sz="quarter" idx="72" hasCustomPrompt="1"/>
          </p:nvPr>
        </p:nvSpPr>
        <p:spPr>
          <a:xfrm>
            <a:off x="8799522" y="1268413"/>
            <a:ext cx="812479" cy="814843"/>
          </a:xfrm>
          <a:prstGeom prst="rect">
            <a:avLst/>
          </a:prstGeom>
        </p:spPr>
        <p:txBody>
          <a:bodyPr lIns="68580" tIns="34290" rIns="68580" bIns="34290" anchor="ctr"/>
          <a:lstStyle>
            <a:lvl1pPr algn="ctr">
              <a:defRPr sz="1467" i="1">
                <a:solidFill>
                  <a:schemeClr val="bg1"/>
                </a:solidFill>
              </a:defRPr>
            </a:lvl1pPr>
          </a:lstStyle>
          <a:p>
            <a:r>
              <a:rPr lang="ru-RU"/>
              <a:t>иконка</a:t>
            </a:r>
            <a:endParaRPr lang="en-US"/>
          </a:p>
        </p:txBody>
      </p:sp>
      <p:sp>
        <p:nvSpPr>
          <p:cNvPr id="3" name="Text Placeholder 2"/>
          <p:cNvSpPr>
            <a:spLocks noGrp="1"/>
          </p:cNvSpPr>
          <p:nvPr>
            <p:ph type="body" sz="quarter" idx="73"/>
          </p:nvPr>
        </p:nvSpPr>
        <p:spPr>
          <a:xfrm>
            <a:off x="587375" y="2827091"/>
            <a:ext cx="7596188" cy="3338760"/>
          </a:xfrm>
          <a:prstGeom prst="rect">
            <a:avLst/>
          </a:prstGeom>
        </p:spPr>
        <p:txBody>
          <a:bodyPr lIns="68580" tIns="34290" rIns="68580" bIns="34290"/>
          <a:lstStyle>
            <a:lvl1pPr marL="177796" indent="-177796">
              <a:spcBef>
                <a:spcPts val="400"/>
              </a:spcBef>
              <a:buFont typeface="Wingdings" charset="2"/>
              <a:buChar char="§"/>
              <a:tabLst/>
              <a:defRPr sz="1600">
                <a:latin typeface="+mj-lt"/>
              </a:defRPr>
            </a:lvl1pPr>
          </a:lstStyle>
          <a:p>
            <a:pPr lvl="0"/>
            <a:r>
              <a:rPr lang="en-US" dirty="0"/>
              <a:t>Click to edit Master text styles</a:t>
            </a:r>
          </a:p>
        </p:txBody>
      </p:sp>
      <p:sp>
        <p:nvSpPr>
          <p:cNvPr id="2" name="Rectangle 1"/>
          <p:cNvSpPr/>
          <p:nvPr userDrawn="1"/>
        </p:nvSpPr>
        <p:spPr>
          <a:xfrm>
            <a:off x="8509001" y="0"/>
            <a:ext cx="3683001"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US" sz="1867">
              <a:solidFill>
                <a:srgbClr val="FFFFFF"/>
              </a:solidFill>
            </a:endParaRPr>
          </a:p>
        </p:txBody>
      </p:sp>
      <p:sp>
        <p:nvSpPr>
          <p:cNvPr id="15" name="Shape"/>
          <p:cNvSpPr/>
          <p:nvPr userDrawn="1"/>
        </p:nvSpPr>
        <p:spPr>
          <a:xfrm>
            <a:off x="9991115" y="286073"/>
            <a:ext cx="1505560" cy="28335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endParaRPr>
          </a:p>
        </p:txBody>
      </p:sp>
    </p:spTree>
    <p:extLst>
      <p:ext uri="{BB962C8B-B14F-4D97-AF65-F5344CB8AC3E}">
        <p14:creationId xmlns:p14="http://schemas.microsoft.com/office/powerpoint/2010/main" val="4108417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9" name="Рисунок 8"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229132528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31" name="Рисунок 30" descr="http://5A9FAA11343EC11A72E306E41DBDD243.dms.sberbank.ru/5A9FAA11343EC11A72E306E41DBDD243-A3706015402A346BAE2C7E4161CEDD42-78B027483C7D8D513BF49F01B3104E69/1.png"/>
          <p:cNvPicPr>
            <a:picLocks/>
          </p:cNvPicPr>
          <p:nvPr userDrawn="1"/>
        </p:nvPicPr>
        <p:blipFill>
          <a:blip r:link="rId2"/>
          <a:stretch>
            <a:fillRect/>
          </a:stretch>
        </p:blipFill>
        <p:spPr>
          <a:xfrm>
            <a:off x="0" y="0"/>
            <a:ext cx="1588" cy="1588"/>
          </a:xfrm>
          <a:prstGeom prst="rect">
            <a:avLst/>
          </a:prstGeom>
        </p:spPr>
      </p:pic>
      <p:pic>
        <p:nvPicPr>
          <p:cNvPr id="32" name="Рисунок 31" descr="http://5A9FAA11343EC11A72E306E41DBDD243.dms.sberbank.ru/5A9FAA11343EC11A72E306E41DBDD243-A3706015402A346BAE2C7E4161CEDD42-78B027483C7D8D513BF49F01B3104E69/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57529607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1492103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4853879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6"/>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3961139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029974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6084198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1152" name="Рисунок 1151"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53" name="Рисунок 1152"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54" name="Рисунок 1153"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55" name="Рисунок 1154"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56" name="Рисунок 1155"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57" name="Рисунок 1156"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58" name="Рисунок 1157"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59" name="Рисунок 1158"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60" name="Рисунок 1159"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61" name="Рисунок 1160"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62" name="Рисунок 1161"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63" name="Рисунок 1162"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83" name="Рисунок 1182"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84" name="Рисунок 1183"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85" name="Рисунок 1184"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86" name="Рисунок 1185"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87" name="Рисунок 1186"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88" name="Рисунок 1187"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89" name="Рисунок 1188"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90" name="Рисунок 1189"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91" name="Рисунок 1190"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92" name="Рисунок 1191"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pic>
        <p:nvPicPr>
          <p:cNvPr id="1193" name="Рисунок 1192" descr="http://5A9FAA11343EC11A72E306E41DBDD243.dms.sberbank.ru/5A9FAA11343EC11A72E306E41DBDD243-A3706015402A346BAE2C7E4161CEDD42-55E04671017D15B41D5D5F1ED82CB811/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8879677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1576846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0320063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7749743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526337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Пользовательский маке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471" imgH="472" progId="TCLayout.ActiveDocument.1">
                  <p:embed/>
                </p:oleObj>
              </mc:Choice>
              <mc:Fallback>
                <p:oleObj name="Слайд think-cell" r:id="rId4" imgW="471" imgH="472" progId="TCLayout.ActiveDocument.1">
                  <p:embed/>
                  <p:pic>
                    <p:nvPicPr>
                      <p:cNvPr id="5" name="Объект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Прямоугольник 3" hidden="1"/>
          <p:cNvSpPr/>
          <p:nvPr userDrawn="1">
            <p:custDataLst>
              <p:tags r:id="rId2"/>
            </p:custDataLst>
          </p:nvPr>
        </p:nvSpPr>
        <p:spPr>
          <a:xfrm>
            <a:off x="0" y="0"/>
            <a:ext cx="158750" cy="158750"/>
          </a:xfrm>
          <a:prstGeom prst="rect">
            <a:avLst/>
          </a:prstGeom>
          <a:solidFill>
            <a:schemeClr val="accent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2000" b="0" i="0" baseline="0" dirty="0">
              <a:latin typeface="Segoe UI" panose="020B0502040204020203" pitchFamily="34" charset="0"/>
              <a:ea typeface="+mj-ea"/>
              <a:cs typeface="+mj-cs"/>
              <a:sym typeface="Segoe UI" panose="020B0502040204020203" pitchFamily="34" charset="0"/>
            </a:endParaRPr>
          </a:p>
        </p:txBody>
      </p:sp>
      <p:sp>
        <p:nvSpPr>
          <p:cNvPr id="2" name="Заголовок 1"/>
          <p:cNvSpPr>
            <a:spLocks noGrp="1"/>
          </p:cNvSpPr>
          <p:nvPr>
            <p:ph type="title"/>
          </p:nvPr>
        </p:nvSpPr>
        <p:spPr>
          <a:xfrm>
            <a:off x="391265" y="192075"/>
            <a:ext cx="10555873" cy="276999"/>
          </a:xfrm>
        </p:spPr>
        <p:txBody>
          <a:bodyPr/>
          <a:lstStyle>
            <a:lvl1pPr>
              <a:defRPr sz="2000"/>
            </a:lvl1pPr>
          </a:lstStyle>
          <a:p>
            <a:r>
              <a:rPr lang="ru-RU"/>
              <a:t>Образец заголовка</a:t>
            </a:r>
            <a:endParaRPr lang="ru-RU" dirty="0"/>
          </a:p>
        </p:txBody>
      </p:sp>
      <p:sp>
        <p:nvSpPr>
          <p:cNvPr id="3" name="Номер слайда 2"/>
          <p:cNvSpPr>
            <a:spLocks noGrp="1"/>
          </p:cNvSpPr>
          <p:nvPr>
            <p:ph type="sldNum" sz="quarter" idx="10"/>
          </p:nvPr>
        </p:nvSpPr>
        <p:spPr>
          <a:xfrm>
            <a:off x="11810470" y="6576020"/>
            <a:ext cx="589856" cy="365125"/>
          </a:xfrm>
          <a:prstGeom prst="rect">
            <a:avLst/>
          </a:prstGeom>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pic>
        <p:nvPicPr>
          <p:cNvPr id="14" name="Рисунок 13" descr="http://05311BFB0B7396CBCF59420FADC09062.dms.sberbank.ru/05311BFB0B7396CBCF59420FADC09062-A43BE17F84EBF8A14D2FBB31548AE660-EA03F1F07397044467A7D5A37B53EE79/1.png"/>
          <p:cNvPicPr>
            <a:picLocks/>
          </p:cNvPicPr>
          <p:nvPr userDrawn="1"/>
        </p:nvPicPr>
        <p:blipFill>
          <a:blip r:link="rId6"/>
          <a:stretch>
            <a:fillRect/>
          </a:stretch>
        </p:blipFill>
        <p:spPr>
          <a:xfrm>
            <a:off x="0" y="0"/>
            <a:ext cx="1588" cy="1588"/>
          </a:xfrm>
          <a:prstGeom prst="rect">
            <a:avLst/>
          </a:prstGeom>
        </p:spPr>
      </p:pic>
      <p:pic>
        <p:nvPicPr>
          <p:cNvPr id="15" name="Рисунок 14" descr="http://05311BFB0B7396CBCF59420FADC09062.dms.sberbank.ru/05311BFB0B7396CBCF59420FADC09062-A43BE17F84EBF8A14D2FBB31548AE660-EA03F1F07397044467A7D5A37B53EE79/1.png"/>
          <p:cNvPicPr>
            <a:picLocks/>
          </p:cNvPicPr>
          <p:nvPr userDrawn="1"/>
        </p:nvPicPr>
        <p:blipFill>
          <a:blip r:link="rId6"/>
          <a:stretch>
            <a:fillRect/>
          </a:stretch>
        </p:blipFill>
        <p:spPr>
          <a:xfrm>
            <a:off x="0" y="0"/>
            <a:ext cx="1588" cy="1588"/>
          </a:xfrm>
          <a:prstGeom prst="rect">
            <a:avLst/>
          </a:prstGeom>
        </p:spPr>
      </p:pic>
    </p:spTree>
    <p:extLst>
      <p:ext uri="{BB962C8B-B14F-4D97-AF65-F5344CB8AC3E}">
        <p14:creationId xmlns:p14="http://schemas.microsoft.com/office/powerpoint/2010/main" val="412181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Полный">
    <p:spTree>
      <p:nvGrpSpPr>
        <p:cNvPr id="1" name=""/>
        <p:cNvGrpSpPr/>
        <p:nvPr/>
      </p:nvGrpSpPr>
      <p:grpSpPr>
        <a:xfrm>
          <a:off x="0" y="0"/>
          <a:ext cx="0" cy="0"/>
          <a:chOff x="0" y="0"/>
          <a:chExt cx="0" cy="0"/>
        </a:xfrm>
      </p:grpSpPr>
      <p:sp>
        <p:nvSpPr>
          <p:cNvPr id="61" name="Прямоугольник 60">
            <a:extLst>
              <a:ext uri="{FF2B5EF4-FFF2-40B4-BE49-F238E27FC236}">
                <a16:creationId xmlns:a16="http://schemas.microsoft.com/office/drawing/2014/main" id="{1039A48A-BAC9-7648-90C0-DA5E4F3CBAEC}"/>
              </a:ext>
            </a:extLst>
          </p:cNvPr>
          <p:cNvSpPr/>
          <p:nvPr userDrawn="1"/>
        </p:nvSpPr>
        <p:spPr>
          <a:xfrm>
            <a:off x="2134800" y="1"/>
            <a:ext cx="1006795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sp>
        <p:nvSpPr>
          <p:cNvPr id="9" name="Title 1"/>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grpSp>
        <p:nvGrpSpPr>
          <p:cNvPr id="45" name="Группа 44">
            <a:extLst>
              <a:ext uri="{FF2B5EF4-FFF2-40B4-BE49-F238E27FC236}">
                <a16:creationId xmlns:a16="http://schemas.microsoft.com/office/drawing/2014/main" id="{0C8A99B0-BB0F-594E-BBB2-4F6C422A5D73}"/>
              </a:ext>
            </a:extLst>
          </p:cNvPr>
          <p:cNvGrpSpPr/>
          <p:nvPr userDrawn="1"/>
        </p:nvGrpSpPr>
        <p:grpSpPr>
          <a:xfrm>
            <a:off x="0" y="-7200"/>
            <a:ext cx="2148770" cy="553998"/>
            <a:chOff x="0" y="11193"/>
            <a:chExt cx="2148770" cy="553998"/>
          </a:xfrm>
        </p:grpSpPr>
        <p:sp>
          <p:nvSpPr>
            <p:cNvPr id="25" name="Прямоугольник 24">
              <a:extLst>
                <a:ext uri="{FF2B5EF4-FFF2-40B4-BE49-F238E27FC236}">
                  <a16:creationId xmlns:a16="http://schemas.microsoft.com/office/drawing/2014/main" id="{E5D7A035-431C-6942-AA7F-02341277A576}"/>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4596D7C1-5BF8-8C45-930B-067DE7DAA06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46" name="TextBox 45">
              <a:extLst>
                <a:ext uri="{FF2B5EF4-FFF2-40B4-BE49-F238E27FC236}">
                  <a16:creationId xmlns:a16="http://schemas.microsoft.com/office/drawing/2014/main" id="{7D6EA4F5-6C93-9D43-8A29-61D5D1098B3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112" name="Прямоугольник 111">
            <a:extLst>
              <a:ext uri="{FF2B5EF4-FFF2-40B4-BE49-F238E27FC236}">
                <a16:creationId xmlns:a16="http://schemas.microsoft.com/office/drawing/2014/main" id="{2BB5DBF7-97FA-8B40-8DF1-98E4F0DF7AE2}"/>
              </a:ext>
            </a:extLst>
          </p:cNvPr>
          <p:cNvSpPr/>
          <p:nvPr userDrawn="1"/>
        </p:nvSpPr>
        <p:spPr>
          <a:xfrm>
            <a:off x="-5093665" y="-106734"/>
            <a:ext cx="2134800" cy="504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3" name="Группа 32">
            <a:extLst>
              <a:ext uri="{FF2B5EF4-FFF2-40B4-BE49-F238E27FC236}">
                <a16:creationId xmlns:a16="http://schemas.microsoft.com/office/drawing/2014/main" id="{B7C010CF-AB15-AD4D-B9F9-D700BF9DD6A8}"/>
              </a:ext>
            </a:extLst>
          </p:cNvPr>
          <p:cNvGrpSpPr/>
          <p:nvPr userDrawn="1"/>
        </p:nvGrpSpPr>
        <p:grpSpPr>
          <a:xfrm>
            <a:off x="-5093665" y="540000"/>
            <a:ext cx="4660570" cy="6048000"/>
            <a:chOff x="-5093665" y="529200"/>
            <a:chExt cx="4660570" cy="6048000"/>
          </a:xfrm>
        </p:grpSpPr>
        <p:sp>
          <p:nvSpPr>
            <p:cNvPr id="148" name="Прямоугольник 147">
              <a:extLst>
                <a:ext uri="{FF2B5EF4-FFF2-40B4-BE49-F238E27FC236}">
                  <a16:creationId xmlns:a16="http://schemas.microsoft.com/office/drawing/2014/main" id="{0BCCC7D5-D56B-C54C-A0E1-59522836691A}"/>
                </a:ext>
              </a:extLst>
            </p:cNvPr>
            <p:cNvSpPr/>
            <p:nvPr userDrawn="1"/>
          </p:nvSpPr>
          <p:spPr>
            <a:xfrm>
              <a:off x="-5093665" y="312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TextBox 148">
              <a:extLst>
                <a:ext uri="{FF2B5EF4-FFF2-40B4-BE49-F238E27FC236}">
                  <a16:creationId xmlns:a16="http://schemas.microsoft.com/office/drawing/2014/main" id="{8A8BDD25-F40E-4640-BEC3-23D47557F343}"/>
                </a:ext>
              </a:extLst>
            </p:cNvPr>
            <p:cNvSpPr txBox="1"/>
            <p:nvPr userDrawn="1"/>
          </p:nvSpPr>
          <p:spPr>
            <a:xfrm>
              <a:off x="-4489176" y="32217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8" name="Рисунок 7">
              <a:extLst>
                <a:ext uri="{FF2B5EF4-FFF2-40B4-BE49-F238E27FC236}">
                  <a16:creationId xmlns:a16="http://schemas.microsoft.com/office/drawing/2014/main" id="{89F55528-EE2E-614E-BC99-45B57B76F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4394" y="3193200"/>
              <a:ext cx="288000" cy="288000"/>
            </a:xfrm>
            <a:prstGeom prst="rect">
              <a:avLst/>
            </a:prstGeom>
          </p:spPr>
        </p:pic>
        <p:sp>
          <p:nvSpPr>
            <p:cNvPr id="173" name="Прямоугольник 172">
              <a:extLst>
                <a:ext uri="{FF2B5EF4-FFF2-40B4-BE49-F238E27FC236}">
                  <a16:creationId xmlns:a16="http://schemas.microsoft.com/office/drawing/2014/main" id="{EDD205B0-5168-E449-81AB-28D8BB3B0B5E}"/>
                </a:ext>
              </a:extLst>
            </p:cNvPr>
            <p:cNvSpPr/>
            <p:nvPr userDrawn="1"/>
          </p:nvSpPr>
          <p:spPr>
            <a:xfrm>
              <a:off x="-2567895" y="312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TextBox 173">
              <a:extLst>
                <a:ext uri="{FF2B5EF4-FFF2-40B4-BE49-F238E27FC236}">
                  <a16:creationId xmlns:a16="http://schemas.microsoft.com/office/drawing/2014/main" id="{A5021444-A504-6D42-8440-4E11125F4BD8}"/>
                </a:ext>
              </a:extLst>
            </p:cNvPr>
            <p:cNvSpPr txBox="1"/>
            <p:nvPr userDrawn="1"/>
          </p:nvSpPr>
          <p:spPr>
            <a:xfrm>
              <a:off x="-1963406" y="3221784"/>
              <a:ext cx="1439290" cy="230832"/>
            </a:xfrm>
            <a:prstGeom prst="rect">
              <a:avLst/>
            </a:prstGeom>
            <a:noFill/>
          </p:spPr>
          <p:txBody>
            <a:bodyPr wrap="square" rtlCol="0" anchor="ctr">
              <a:spAutoFit/>
            </a:bodyPr>
            <a:lstStyle/>
            <a:p>
              <a:r>
                <a:rPr lang="en-US" sz="900" b="1" dirty="0">
                  <a:solidFill>
                    <a:schemeClr val="bg1"/>
                  </a:solidFill>
                </a:rPr>
                <a:t>Risk Model Governance</a:t>
              </a:r>
              <a:endParaRPr lang="ru-RU" sz="900" b="1" dirty="0">
                <a:solidFill>
                  <a:schemeClr val="bg1"/>
                </a:solidFill>
              </a:endParaRPr>
            </a:p>
          </p:txBody>
        </p:sp>
        <p:pic>
          <p:nvPicPr>
            <p:cNvPr id="11" name="Рисунок 10">
              <a:extLst>
                <a:ext uri="{FF2B5EF4-FFF2-40B4-BE49-F238E27FC236}">
                  <a16:creationId xmlns:a16="http://schemas.microsoft.com/office/drawing/2014/main" id="{A20E0070-84B6-3A46-997F-B5A6450338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6372" y="3193200"/>
              <a:ext cx="288000" cy="288000"/>
            </a:xfrm>
            <a:prstGeom prst="rect">
              <a:avLst/>
            </a:prstGeom>
          </p:spPr>
        </p:pic>
        <p:sp>
          <p:nvSpPr>
            <p:cNvPr id="134" name="Прямоугольник 133">
              <a:extLst>
                <a:ext uri="{FF2B5EF4-FFF2-40B4-BE49-F238E27FC236}">
                  <a16:creationId xmlns:a16="http://schemas.microsoft.com/office/drawing/2014/main" id="{E4F134CD-7C79-5145-8F1E-408ABC47E45D}"/>
                </a:ext>
              </a:extLst>
            </p:cNvPr>
            <p:cNvSpPr/>
            <p:nvPr userDrawn="1"/>
          </p:nvSpPr>
          <p:spPr>
            <a:xfrm>
              <a:off x="-5093665" y="268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TextBox 137">
              <a:extLst>
                <a:ext uri="{FF2B5EF4-FFF2-40B4-BE49-F238E27FC236}">
                  <a16:creationId xmlns:a16="http://schemas.microsoft.com/office/drawing/2014/main" id="{6A7F204B-A2EB-F540-A2BA-B216240095A7}"/>
                </a:ext>
              </a:extLst>
            </p:cNvPr>
            <p:cNvSpPr txBox="1"/>
            <p:nvPr userDrawn="1"/>
          </p:nvSpPr>
          <p:spPr>
            <a:xfrm>
              <a:off x="-4489176" y="27897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13" name="Рисунок 12">
              <a:extLst>
                <a:ext uri="{FF2B5EF4-FFF2-40B4-BE49-F238E27FC236}">
                  <a16:creationId xmlns:a16="http://schemas.microsoft.com/office/drawing/2014/main" id="{8B5010DC-8F0F-C742-9B07-4672A539685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24394" y="2761200"/>
              <a:ext cx="288000" cy="288000"/>
            </a:xfrm>
            <a:prstGeom prst="rect">
              <a:avLst/>
            </a:prstGeom>
          </p:spPr>
        </p:pic>
        <p:sp>
          <p:nvSpPr>
            <p:cNvPr id="177" name="Прямоугольник 176">
              <a:extLst>
                <a:ext uri="{FF2B5EF4-FFF2-40B4-BE49-F238E27FC236}">
                  <a16:creationId xmlns:a16="http://schemas.microsoft.com/office/drawing/2014/main" id="{DC119702-A83D-0E40-8552-CF747ED5DD0F}"/>
                </a:ext>
              </a:extLst>
            </p:cNvPr>
            <p:cNvSpPr/>
            <p:nvPr userDrawn="1"/>
          </p:nvSpPr>
          <p:spPr>
            <a:xfrm>
              <a:off x="-2567895" y="268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8" name="TextBox 177">
              <a:extLst>
                <a:ext uri="{FF2B5EF4-FFF2-40B4-BE49-F238E27FC236}">
                  <a16:creationId xmlns:a16="http://schemas.microsoft.com/office/drawing/2014/main" id="{DE855EAC-9911-8247-9CE0-83420387339D}"/>
                </a:ext>
              </a:extLst>
            </p:cNvPr>
            <p:cNvSpPr txBox="1"/>
            <p:nvPr userDrawn="1"/>
          </p:nvSpPr>
          <p:spPr>
            <a:xfrm>
              <a:off x="-1963406" y="2789784"/>
              <a:ext cx="1439290" cy="230832"/>
            </a:xfrm>
            <a:prstGeom prst="rect">
              <a:avLst/>
            </a:prstGeom>
            <a:noFill/>
          </p:spPr>
          <p:txBody>
            <a:bodyPr wrap="square" rtlCol="0" anchor="ctr">
              <a:spAutoFit/>
            </a:bodyPr>
            <a:lstStyle/>
            <a:p>
              <a:r>
                <a:rPr lang="en-US" sz="900" b="1" dirty="0">
                  <a:solidFill>
                    <a:schemeClr val="bg1"/>
                  </a:solidFill>
                </a:rPr>
                <a:t>Risk Data Governance</a:t>
              </a:r>
              <a:endParaRPr lang="ru-RU" sz="900" b="1" dirty="0">
                <a:solidFill>
                  <a:schemeClr val="bg1"/>
                </a:solidFill>
              </a:endParaRPr>
            </a:p>
          </p:txBody>
        </p:sp>
        <p:pic>
          <p:nvPicPr>
            <p:cNvPr id="15" name="Рисунок 14">
              <a:extLst>
                <a:ext uri="{FF2B5EF4-FFF2-40B4-BE49-F238E27FC236}">
                  <a16:creationId xmlns:a16="http://schemas.microsoft.com/office/drawing/2014/main" id="{A214EE19-7D1C-0A42-A27F-2C94B6F3C7C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96372" y="2761200"/>
              <a:ext cx="288000" cy="288000"/>
            </a:xfrm>
            <a:prstGeom prst="rect">
              <a:avLst/>
            </a:prstGeom>
          </p:spPr>
        </p:pic>
        <p:sp>
          <p:nvSpPr>
            <p:cNvPr id="122" name="Прямоугольник 121">
              <a:extLst>
                <a:ext uri="{FF2B5EF4-FFF2-40B4-BE49-F238E27FC236}">
                  <a16:creationId xmlns:a16="http://schemas.microsoft.com/office/drawing/2014/main" id="{7CF405AE-EB41-8F46-8EFA-7384F9413BEE}"/>
                </a:ext>
              </a:extLst>
            </p:cNvPr>
            <p:cNvSpPr/>
            <p:nvPr userDrawn="1"/>
          </p:nvSpPr>
          <p:spPr>
            <a:xfrm>
              <a:off x="-5093665" y="2257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TextBox 122">
              <a:extLst>
                <a:ext uri="{FF2B5EF4-FFF2-40B4-BE49-F238E27FC236}">
                  <a16:creationId xmlns:a16="http://schemas.microsoft.com/office/drawing/2014/main" id="{D0210663-C867-9241-AC1B-35C1B953B450}"/>
                </a:ext>
              </a:extLst>
            </p:cNvPr>
            <p:cNvSpPr txBox="1"/>
            <p:nvPr userDrawn="1"/>
          </p:nvSpPr>
          <p:spPr>
            <a:xfrm>
              <a:off x="-4489176" y="22885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17" name="Рисунок 16">
              <a:extLst>
                <a:ext uri="{FF2B5EF4-FFF2-40B4-BE49-F238E27FC236}">
                  <a16:creationId xmlns:a16="http://schemas.microsoft.com/office/drawing/2014/main" id="{D140F756-D879-864E-A918-8653D8D3849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24394" y="2329200"/>
              <a:ext cx="288000" cy="288000"/>
            </a:xfrm>
            <a:prstGeom prst="rect">
              <a:avLst/>
            </a:prstGeom>
          </p:spPr>
        </p:pic>
        <p:sp>
          <p:nvSpPr>
            <p:cNvPr id="181" name="Прямоугольник 180">
              <a:extLst>
                <a:ext uri="{FF2B5EF4-FFF2-40B4-BE49-F238E27FC236}">
                  <a16:creationId xmlns:a16="http://schemas.microsoft.com/office/drawing/2014/main" id="{C0E56B4C-0F01-8E41-8712-133EAFFDF318}"/>
                </a:ext>
              </a:extLst>
            </p:cNvPr>
            <p:cNvSpPr/>
            <p:nvPr userDrawn="1"/>
          </p:nvSpPr>
          <p:spPr>
            <a:xfrm>
              <a:off x="-2567895" y="2257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2" name="TextBox 181">
              <a:extLst>
                <a:ext uri="{FF2B5EF4-FFF2-40B4-BE49-F238E27FC236}">
                  <a16:creationId xmlns:a16="http://schemas.microsoft.com/office/drawing/2014/main" id="{A4FA2114-73AD-C948-802E-06F1B3B83224}"/>
                </a:ext>
              </a:extLst>
            </p:cNvPr>
            <p:cNvSpPr txBox="1"/>
            <p:nvPr userDrawn="1"/>
          </p:nvSpPr>
          <p:spPr>
            <a:xfrm>
              <a:off x="-1963406" y="2288534"/>
              <a:ext cx="1439290" cy="369332"/>
            </a:xfrm>
            <a:prstGeom prst="rect">
              <a:avLst/>
            </a:prstGeom>
            <a:noFill/>
          </p:spPr>
          <p:txBody>
            <a:bodyPr wrap="square" rtlCol="0" anchor="ctr">
              <a:spAutoFit/>
            </a:bodyPr>
            <a:lstStyle/>
            <a:p>
              <a:r>
                <a:rPr lang="ru-RU" sz="900" b="1" dirty="0" err="1">
                  <a:solidFill>
                    <a:schemeClr val="bg1"/>
                  </a:solidFill>
                </a:rPr>
                <a:t>Страновой</a:t>
              </a:r>
              <a:r>
                <a:rPr lang="ru-RU" sz="900" b="1" dirty="0">
                  <a:solidFill>
                    <a:schemeClr val="bg1"/>
                  </a:solidFill>
                </a:rPr>
                <a:t> риск, залоги, групповая методология</a:t>
              </a:r>
            </a:p>
          </p:txBody>
        </p:sp>
        <p:pic>
          <p:nvPicPr>
            <p:cNvPr id="19" name="Рисунок 18">
              <a:extLst>
                <a:ext uri="{FF2B5EF4-FFF2-40B4-BE49-F238E27FC236}">
                  <a16:creationId xmlns:a16="http://schemas.microsoft.com/office/drawing/2014/main" id="{643203A8-8EE1-524A-AAD7-B25022D5544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396372" y="2329200"/>
              <a:ext cx="288000" cy="288000"/>
            </a:xfrm>
            <a:prstGeom prst="rect">
              <a:avLst/>
            </a:prstGeom>
          </p:spPr>
        </p:pic>
        <p:sp>
          <p:nvSpPr>
            <p:cNvPr id="154" name="Прямоугольник 153">
              <a:extLst>
                <a:ext uri="{FF2B5EF4-FFF2-40B4-BE49-F238E27FC236}">
                  <a16:creationId xmlns:a16="http://schemas.microsoft.com/office/drawing/2014/main" id="{AE0DA309-B548-6C45-880A-4111FD2997E9}"/>
                </a:ext>
              </a:extLst>
            </p:cNvPr>
            <p:cNvSpPr/>
            <p:nvPr userDrawn="1"/>
          </p:nvSpPr>
          <p:spPr>
            <a:xfrm>
              <a:off x="-5093665" y="182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TextBox 154">
              <a:extLst>
                <a:ext uri="{FF2B5EF4-FFF2-40B4-BE49-F238E27FC236}">
                  <a16:creationId xmlns:a16="http://schemas.microsoft.com/office/drawing/2014/main" id="{5E78940A-D3EB-AB41-8A98-9227FDE0EDF3}"/>
                </a:ext>
              </a:extLst>
            </p:cNvPr>
            <p:cNvSpPr txBox="1"/>
            <p:nvPr userDrawn="1"/>
          </p:nvSpPr>
          <p:spPr>
            <a:xfrm>
              <a:off x="-4489176" y="18565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21" name="Рисунок 20">
              <a:extLst>
                <a:ext uri="{FF2B5EF4-FFF2-40B4-BE49-F238E27FC236}">
                  <a16:creationId xmlns:a16="http://schemas.microsoft.com/office/drawing/2014/main" id="{7369BE88-04AB-8E43-AF57-44758B7751F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24394" y="1897200"/>
              <a:ext cx="288000" cy="288000"/>
            </a:xfrm>
            <a:prstGeom prst="rect">
              <a:avLst/>
            </a:prstGeom>
          </p:spPr>
        </p:pic>
        <p:sp>
          <p:nvSpPr>
            <p:cNvPr id="185" name="Прямоугольник 184">
              <a:extLst>
                <a:ext uri="{FF2B5EF4-FFF2-40B4-BE49-F238E27FC236}">
                  <a16:creationId xmlns:a16="http://schemas.microsoft.com/office/drawing/2014/main" id="{19D2482E-4C6F-EB41-833A-424246AA0CE4}"/>
                </a:ext>
              </a:extLst>
            </p:cNvPr>
            <p:cNvSpPr/>
            <p:nvPr userDrawn="1"/>
          </p:nvSpPr>
          <p:spPr>
            <a:xfrm>
              <a:off x="-2567895" y="182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 name="TextBox 185">
              <a:extLst>
                <a:ext uri="{FF2B5EF4-FFF2-40B4-BE49-F238E27FC236}">
                  <a16:creationId xmlns:a16="http://schemas.microsoft.com/office/drawing/2014/main" id="{3D4A0E51-846B-FD4A-89E3-0C65AFC8E304}"/>
                </a:ext>
              </a:extLst>
            </p:cNvPr>
            <p:cNvSpPr txBox="1"/>
            <p:nvPr userDrawn="1"/>
          </p:nvSpPr>
          <p:spPr>
            <a:xfrm>
              <a:off x="-1963406" y="1856534"/>
              <a:ext cx="1439290" cy="369332"/>
            </a:xfrm>
            <a:prstGeom prst="rect">
              <a:avLst/>
            </a:prstGeom>
            <a:noFill/>
          </p:spPr>
          <p:txBody>
            <a:bodyPr wrap="square" rtlCol="0" anchor="ctr">
              <a:spAutoFit/>
            </a:bodyPr>
            <a:lstStyle/>
            <a:p>
              <a:r>
                <a:rPr lang="ru-RU" sz="900" b="1" dirty="0">
                  <a:solidFill>
                    <a:schemeClr val="bg1"/>
                  </a:solidFill>
                </a:rPr>
                <a:t>Портфельный риск-менеджмент</a:t>
              </a:r>
            </a:p>
          </p:txBody>
        </p:sp>
        <p:pic>
          <p:nvPicPr>
            <p:cNvPr id="23" name="Рисунок 22">
              <a:extLst>
                <a:ext uri="{FF2B5EF4-FFF2-40B4-BE49-F238E27FC236}">
                  <a16:creationId xmlns:a16="http://schemas.microsoft.com/office/drawing/2014/main" id="{DACB067C-EA14-C24C-A84D-ABC193FEB94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96372" y="1897200"/>
              <a:ext cx="288000" cy="288000"/>
            </a:xfrm>
            <a:prstGeom prst="rect">
              <a:avLst/>
            </a:prstGeom>
          </p:spPr>
        </p:pic>
        <p:sp>
          <p:nvSpPr>
            <p:cNvPr id="157" name="Прямоугольник 156">
              <a:extLst>
                <a:ext uri="{FF2B5EF4-FFF2-40B4-BE49-F238E27FC236}">
                  <a16:creationId xmlns:a16="http://schemas.microsoft.com/office/drawing/2014/main" id="{6366698E-E20D-5342-BE12-8DB24B5317B7}"/>
                </a:ext>
              </a:extLst>
            </p:cNvPr>
            <p:cNvSpPr/>
            <p:nvPr userDrawn="1"/>
          </p:nvSpPr>
          <p:spPr>
            <a:xfrm>
              <a:off x="-5093665" y="4417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8" name="TextBox 157">
              <a:extLst>
                <a:ext uri="{FF2B5EF4-FFF2-40B4-BE49-F238E27FC236}">
                  <a16:creationId xmlns:a16="http://schemas.microsoft.com/office/drawing/2014/main" id="{6A0722BC-B1F8-3A4F-98CC-C2699CD46F5D}"/>
                </a:ext>
              </a:extLst>
            </p:cNvPr>
            <p:cNvSpPr txBox="1"/>
            <p:nvPr userDrawn="1"/>
          </p:nvSpPr>
          <p:spPr>
            <a:xfrm>
              <a:off x="-4489176" y="45177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27" name="Рисунок 26">
              <a:extLst>
                <a:ext uri="{FF2B5EF4-FFF2-40B4-BE49-F238E27FC236}">
                  <a16:creationId xmlns:a16="http://schemas.microsoft.com/office/drawing/2014/main" id="{F964ECB3-7626-8F4C-A49F-243CE247FE2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924394" y="4489200"/>
              <a:ext cx="288000" cy="288000"/>
            </a:xfrm>
            <a:prstGeom prst="rect">
              <a:avLst/>
            </a:prstGeom>
          </p:spPr>
        </p:pic>
        <p:sp>
          <p:nvSpPr>
            <p:cNvPr id="193" name="Прямоугольник 192">
              <a:extLst>
                <a:ext uri="{FF2B5EF4-FFF2-40B4-BE49-F238E27FC236}">
                  <a16:creationId xmlns:a16="http://schemas.microsoft.com/office/drawing/2014/main" id="{FE89E3EE-0176-5841-8972-605EC194E2E3}"/>
                </a:ext>
              </a:extLst>
            </p:cNvPr>
            <p:cNvSpPr/>
            <p:nvPr userDrawn="1"/>
          </p:nvSpPr>
          <p:spPr>
            <a:xfrm>
              <a:off x="-2567895" y="4417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 name="TextBox 193">
              <a:extLst>
                <a:ext uri="{FF2B5EF4-FFF2-40B4-BE49-F238E27FC236}">
                  <a16:creationId xmlns:a16="http://schemas.microsoft.com/office/drawing/2014/main" id="{7694C2C3-1CC6-5949-BB3D-1B2FD64C740B}"/>
                </a:ext>
              </a:extLst>
            </p:cNvPr>
            <p:cNvSpPr txBox="1"/>
            <p:nvPr userDrawn="1"/>
          </p:nvSpPr>
          <p:spPr>
            <a:xfrm>
              <a:off x="-1963406" y="4517784"/>
              <a:ext cx="1439290" cy="230832"/>
            </a:xfrm>
            <a:prstGeom prst="rect">
              <a:avLst/>
            </a:prstGeom>
            <a:noFill/>
          </p:spPr>
          <p:txBody>
            <a:bodyPr wrap="square" rtlCol="0" anchor="ctr">
              <a:spAutoFit/>
            </a:bodyPr>
            <a:lstStyle/>
            <a:p>
              <a:r>
                <a:rPr lang="ru-RU" sz="900" b="1" dirty="0" err="1">
                  <a:solidFill>
                    <a:schemeClr val="bg1"/>
                  </a:solidFill>
                </a:rPr>
                <a:t>Технориск</a:t>
              </a:r>
              <a:endParaRPr lang="ru-RU" sz="900" b="1" dirty="0">
                <a:solidFill>
                  <a:schemeClr val="bg1"/>
                </a:solidFill>
              </a:endParaRPr>
            </a:p>
          </p:txBody>
        </p:sp>
        <p:pic>
          <p:nvPicPr>
            <p:cNvPr id="29" name="Рисунок 28">
              <a:extLst>
                <a:ext uri="{FF2B5EF4-FFF2-40B4-BE49-F238E27FC236}">
                  <a16:creationId xmlns:a16="http://schemas.microsoft.com/office/drawing/2014/main" id="{B45933BA-EAD5-4048-9BA5-AC4A9DA9647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396372" y="4489200"/>
              <a:ext cx="288000" cy="288000"/>
            </a:xfrm>
            <a:prstGeom prst="rect">
              <a:avLst/>
            </a:prstGeom>
          </p:spPr>
        </p:pic>
        <p:sp>
          <p:nvSpPr>
            <p:cNvPr id="115" name="Прямоугольник 114">
              <a:extLst>
                <a:ext uri="{FF2B5EF4-FFF2-40B4-BE49-F238E27FC236}">
                  <a16:creationId xmlns:a16="http://schemas.microsoft.com/office/drawing/2014/main" id="{DD1B3AF4-485B-DE46-808B-C013A0ADBBDA}"/>
                </a:ext>
              </a:extLst>
            </p:cNvPr>
            <p:cNvSpPr/>
            <p:nvPr userDrawn="1"/>
          </p:nvSpPr>
          <p:spPr>
            <a:xfrm>
              <a:off x="-5093665" y="355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TextBox 125">
              <a:extLst>
                <a:ext uri="{FF2B5EF4-FFF2-40B4-BE49-F238E27FC236}">
                  <a16:creationId xmlns:a16="http://schemas.microsoft.com/office/drawing/2014/main" id="{483A3CE9-ECF2-354C-B0EE-EBBC58D027A1}"/>
                </a:ext>
              </a:extLst>
            </p:cNvPr>
            <p:cNvSpPr txBox="1"/>
            <p:nvPr userDrawn="1"/>
          </p:nvSpPr>
          <p:spPr>
            <a:xfrm>
              <a:off x="-4489176" y="36537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145" name="Рисунок 144">
              <a:extLst>
                <a:ext uri="{FF2B5EF4-FFF2-40B4-BE49-F238E27FC236}">
                  <a16:creationId xmlns:a16="http://schemas.microsoft.com/office/drawing/2014/main" id="{CA3B877C-EAEC-774D-ACA1-03AABCC7EDB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924394" y="3625200"/>
              <a:ext cx="288000" cy="288000"/>
            </a:xfrm>
            <a:prstGeom prst="rect">
              <a:avLst/>
            </a:prstGeom>
          </p:spPr>
        </p:pic>
        <p:sp>
          <p:nvSpPr>
            <p:cNvPr id="205" name="Прямоугольник 204">
              <a:extLst>
                <a:ext uri="{FF2B5EF4-FFF2-40B4-BE49-F238E27FC236}">
                  <a16:creationId xmlns:a16="http://schemas.microsoft.com/office/drawing/2014/main" id="{72F23E4B-8CF7-7644-BAEF-D87686B5E10E}"/>
                </a:ext>
              </a:extLst>
            </p:cNvPr>
            <p:cNvSpPr/>
            <p:nvPr userDrawn="1"/>
          </p:nvSpPr>
          <p:spPr>
            <a:xfrm>
              <a:off x="-2567895" y="355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6" name="TextBox 205">
              <a:extLst>
                <a:ext uri="{FF2B5EF4-FFF2-40B4-BE49-F238E27FC236}">
                  <a16:creationId xmlns:a16="http://schemas.microsoft.com/office/drawing/2014/main" id="{B909337F-C312-794D-9746-2749ABF3D320}"/>
                </a:ext>
              </a:extLst>
            </p:cNvPr>
            <p:cNvSpPr txBox="1"/>
            <p:nvPr userDrawn="1"/>
          </p:nvSpPr>
          <p:spPr>
            <a:xfrm>
              <a:off x="-1963406" y="3653784"/>
              <a:ext cx="1439290" cy="230832"/>
            </a:xfrm>
            <a:prstGeom prst="rect">
              <a:avLst/>
            </a:prstGeom>
            <a:noFill/>
          </p:spPr>
          <p:txBody>
            <a:bodyPr wrap="square" rtlCol="0" anchor="ctr">
              <a:spAutoFit/>
            </a:bodyPr>
            <a:lstStyle/>
            <a:p>
              <a:r>
                <a:rPr lang="ru-RU" sz="900" b="1" dirty="0">
                  <a:solidFill>
                    <a:schemeClr val="bg1"/>
                  </a:solidFill>
                </a:rPr>
                <a:t>Риски банковской книги</a:t>
              </a:r>
            </a:p>
          </p:txBody>
        </p:sp>
        <p:pic>
          <p:nvPicPr>
            <p:cNvPr id="326" name="Рисунок 325">
              <a:extLst>
                <a:ext uri="{FF2B5EF4-FFF2-40B4-BE49-F238E27FC236}">
                  <a16:creationId xmlns:a16="http://schemas.microsoft.com/office/drawing/2014/main" id="{87B70CB0-23FC-0F4F-A9AD-05CC25CDD16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96372" y="3625200"/>
              <a:ext cx="288000" cy="288000"/>
            </a:xfrm>
            <a:prstGeom prst="rect">
              <a:avLst/>
            </a:prstGeom>
          </p:spPr>
        </p:pic>
        <p:sp>
          <p:nvSpPr>
            <p:cNvPr id="116" name="Прямоугольник 115">
              <a:extLst>
                <a:ext uri="{FF2B5EF4-FFF2-40B4-BE49-F238E27FC236}">
                  <a16:creationId xmlns:a16="http://schemas.microsoft.com/office/drawing/2014/main" id="{3B765EBC-D8E8-454A-B76C-1A1255B5332E}"/>
                </a:ext>
              </a:extLst>
            </p:cNvPr>
            <p:cNvSpPr/>
            <p:nvPr userDrawn="1"/>
          </p:nvSpPr>
          <p:spPr>
            <a:xfrm>
              <a:off x="-5093665" y="398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TextBox 126">
              <a:extLst>
                <a:ext uri="{FF2B5EF4-FFF2-40B4-BE49-F238E27FC236}">
                  <a16:creationId xmlns:a16="http://schemas.microsoft.com/office/drawing/2014/main" id="{CBDC2A0B-7B80-234D-9134-A69C042CB616}"/>
                </a:ext>
              </a:extLst>
            </p:cNvPr>
            <p:cNvSpPr txBox="1"/>
            <p:nvPr userDrawn="1"/>
          </p:nvSpPr>
          <p:spPr>
            <a:xfrm>
              <a:off x="-4489176" y="40857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147" name="Рисунок 146">
              <a:extLst>
                <a:ext uri="{FF2B5EF4-FFF2-40B4-BE49-F238E27FC236}">
                  <a16:creationId xmlns:a16="http://schemas.microsoft.com/office/drawing/2014/main" id="{FDC2491B-9C30-FA4F-AB32-75BBEB2DE97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24394" y="4057200"/>
              <a:ext cx="288000" cy="288000"/>
            </a:xfrm>
            <a:prstGeom prst="rect">
              <a:avLst/>
            </a:prstGeom>
          </p:spPr>
        </p:pic>
        <p:sp>
          <p:nvSpPr>
            <p:cNvPr id="209" name="Прямоугольник 208">
              <a:extLst>
                <a:ext uri="{FF2B5EF4-FFF2-40B4-BE49-F238E27FC236}">
                  <a16:creationId xmlns:a16="http://schemas.microsoft.com/office/drawing/2014/main" id="{DA4CB310-1C70-D045-BF41-279B84260565}"/>
                </a:ext>
              </a:extLst>
            </p:cNvPr>
            <p:cNvSpPr/>
            <p:nvPr userDrawn="1"/>
          </p:nvSpPr>
          <p:spPr>
            <a:xfrm>
              <a:off x="-2567895" y="398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0" name="TextBox 209">
              <a:extLst>
                <a:ext uri="{FF2B5EF4-FFF2-40B4-BE49-F238E27FC236}">
                  <a16:creationId xmlns:a16="http://schemas.microsoft.com/office/drawing/2014/main" id="{4E70CA8F-896E-8548-B2CF-CC03DD022B2F}"/>
                </a:ext>
              </a:extLst>
            </p:cNvPr>
            <p:cNvSpPr txBox="1"/>
            <p:nvPr userDrawn="1"/>
          </p:nvSpPr>
          <p:spPr>
            <a:xfrm>
              <a:off x="-1963406" y="4085784"/>
              <a:ext cx="1439290" cy="230832"/>
            </a:xfrm>
            <a:prstGeom prst="rect">
              <a:avLst/>
            </a:prstGeom>
            <a:noFill/>
          </p:spPr>
          <p:txBody>
            <a:bodyPr wrap="square" rtlCol="0" anchor="ctr">
              <a:spAutoFit/>
            </a:bodyPr>
            <a:lstStyle/>
            <a:p>
              <a:r>
                <a:rPr lang="en-US" sz="900" b="1" dirty="0" err="1">
                  <a:solidFill>
                    <a:schemeClr val="bg1"/>
                  </a:solidFill>
                </a:rPr>
                <a:t>Опер</a:t>
              </a:r>
              <a:r>
                <a:rPr lang="ru-RU" sz="900" b="1" dirty="0" err="1">
                  <a:solidFill>
                    <a:schemeClr val="bg1"/>
                  </a:solidFill>
                </a:rPr>
                <a:t>ационный</a:t>
              </a:r>
              <a:r>
                <a:rPr lang="ru-RU" sz="900" b="1" dirty="0">
                  <a:solidFill>
                    <a:schemeClr val="bg1"/>
                  </a:solidFill>
                </a:rPr>
                <a:t> риск</a:t>
              </a:r>
            </a:p>
          </p:txBody>
        </p:sp>
        <p:pic>
          <p:nvPicPr>
            <p:cNvPr id="328" name="Рисунок 327">
              <a:extLst>
                <a:ext uri="{FF2B5EF4-FFF2-40B4-BE49-F238E27FC236}">
                  <a16:creationId xmlns:a16="http://schemas.microsoft.com/office/drawing/2014/main" id="{873AE595-7C28-F046-BC11-883F77D4FD7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96372" y="4057200"/>
              <a:ext cx="288000" cy="288000"/>
            </a:xfrm>
            <a:prstGeom prst="rect">
              <a:avLst/>
            </a:prstGeom>
          </p:spPr>
        </p:pic>
        <p:sp>
          <p:nvSpPr>
            <p:cNvPr id="117" name="Прямоугольник 116">
              <a:extLst>
                <a:ext uri="{FF2B5EF4-FFF2-40B4-BE49-F238E27FC236}">
                  <a16:creationId xmlns:a16="http://schemas.microsoft.com/office/drawing/2014/main" id="{C601E0F1-8973-6C4D-B3FA-49ED1DDE1998}"/>
                </a:ext>
              </a:extLst>
            </p:cNvPr>
            <p:cNvSpPr/>
            <p:nvPr userDrawn="1"/>
          </p:nvSpPr>
          <p:spPr>
            <a:xfrm>
              <a:off x="-5093665" y="96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8" name="TextBox 127">
              <a:extLst>
                <a:ext uri="{FF2B5EF4-FFF2-40B4-BE49-F238E27FC236}">
                  <a16:creationId xmlns:a16="http://schemas.microsoft.com/office/drawing/2014/main" id="{37A22729-1229-D244-9FE6-20283DE0AEE0}"/>
                </a:ext>
              </a:extLst>
            </p:cNvPr>
            <p:cNvSpPr txBox="1"/>
            <p:nvPr userDrawn="1"/>
          </p:nvSpPr>
          <p:spPr>
            <a:xfrm>
              <a:off x="-4489176" y="10617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144" name="Рисунок 143">
              <a:extLst>
                <a:ext uri="{FF2B5EF4-FFF2-40B4-BE49-F238E27FC236}">
                  <a16:creationId xmlns:a16="http://schemas.microsoft.com/office/drawing/2014/main" id="{67E7FB88-5B5B-BD4A-B5E6-F8A56EBCF4F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924394" y="1033200"/>
              <a:ext cx="288000" cy="288000"/>
            </a:xfrm>
            <a:prstGeom prst="rect">
              <a:avLst/>
            </a:prstGeom>
          </p:spPr>
        </p:pic>
        <p:sp>
          <p:nvSpPr>
            <p:cNvPr id="197" name="Прямоугольник 196">
              <a:extLst>
                <a:ext uri="{FF2B5EF4-FFF2-40B4-BE49-F238E27FC236}">
                  <a16:creationId xmlns:a16="http://schemas.microsoft.com/office/drawing/2014/main" id="{746541A8-F671-2F48-9AA2-D7A4B6A1306B}"/>
                </a:ext>
              </a:extLst>
            </p:cNvPr>
            <p:cNvSpPr/>
            <p:nvPr userDrawn="1"/>
          </p:nvSpPr>
          <p:spPr>
            <a:xfrm>
              <a:off x="-2567895" y="96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8" name="TextBox 197">
              <a:extLst>
                <a:ext uri="{FF2B5EF4-FFF2-40B4-BE49-F238E27FC236}">
                  <a16:creationId xmlns:a16="http://schemas.microsoft.com/office/drawing/2014/main" id="{B883A239-187E-264D-93E3-03E7D26097FE}"/>
                </a:ext>
              </a:extLst>
            </p:cNvPr>
            <p:cNvSpPr txBox="1"/>
            <p:nvPr userDrawn="1"/>
          </p:nvSpPr>
          <p:spPr>
            <a:xfrm>
              <a:off x="-1963406" y="1061784"/>
              <a:ext cx="1439290" cy="230832"/>
            </a:xfrm>
            <a:prstGeom prst="rect">
              <a:avLst/>
            </a:prstGeom>
            <a:noFill/>
          </p:spPr>
          <p:txBody>
            <a:bodyPr wrap="square" rtlCol="0" anchor="ctr">
              <a:spAutoFit/>
            </a:bodyPr>
            <a:lstStyle/>
            <a:p>
              <a:r>
                <a:rPr lang="ru-RU" sz="900" b="1" dirty="0">
                  <a:solidFill>
                    <a:schemeClr val="bg1"/>
                  </a:solidFill>
                </a:rPr>
                <a:t>Календарь событий</a:t>
              </a:r>
            </a:p>
          </p:txBody>
        </p:sp>
        <p:pic>
          <p:nvPicPr>
            <p:cNvPr id="330" name="Рисунок 329">
              <a:extLst>
                <a:ext uri="{FF2B5EF4-FFF2-40B4-BE49-F238E27FC236}">
                  <a16:creationId xmlns:a16="http://schemas.microsoft.com/office/drawing/2014/main" id="{FE26512F-84A6-FF45-8DF7-756D6D3AD88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396372" y="1033200"/>
              <a:ext cx="288000" cy="288000"/>
            </a:xfrm>
            <a:prstGeom prst="rect">
              <a:avLst/>
            </a:prstGeom>
          </p:spPr>
        </p:pic>
        <p:sp>
          <p:nvSpPr>
            <p:cNvPr id="118" name="Прямоугольник 117">
              <a:extLst>
                <a:ext uri="{FF2B5EF4-FFF2-40B4-BE49-F238E27FC236}">
                  <a16:creationId xmlns:a16="http://schemas.microsoft.com/office/drawing/2014/main" id="{D6EC83E3-EFBE-3E40-A296-12D7FD4C4D6D}"/>
                </a:ext>
              </a:extLst>
            </p:cNvPr>
            <p:cNvSpPr/>
            <p:nvPr userDrawn="1"/>
          </p:nvSpPr>
          <p:spPr>
            <a:xfrm>
              <a:off x="-5093665" y="484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TextBox 128">
              <a:extLst>
                <a:ext uri="{FF2B5EF4-FFF2-40B4-BE49-F238E27FC236}">
                  <a16:creationId xmlns:a16="http://schemas.microsoft.com/office/drawing/2014/main" id="{492A81A1-7154-F944-9FAB-51B0E7A26CC0}"/>
                </a:ext>
              </a:extLst>
            </p:cNvPr>
            <p:cNvSpPr txBox="1"/>
            <p:nvPr userDrawn="1"/>
          </p:nvSpPr>
          <p:spPr>
            <a:xfrm>
              <a:off x="-4489176" y="49497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143" name="Рисунок 142">
              <a:extLst>
                <a:ext uri="{FF2B5EF4-FFF2-40B4-BE49-F238E27FC236}">
                  <a16:creationId xmlns:a16="http://schemas.microsoft.com/office/drawing/2014/main" id="{451983D5-6575-014D-891F-BD09BC63C47C}"/>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4924394" y="4921200"/>
              <a:ext cx="288000" cy="288000"/>
            </a:xfrm>
            <a:prstGeom prst="rect">
              <a:avLst/>
            </a:prstGeom>
          </p:spPr>
        </p:pic>
        <p:sp>
          <p:nvSpPr>
            <p:cNvPr id="213" name="Прямоугольник 212">
              <a:extLst>
                <a:ext uri="{FF2B5EF4-FFF2-40B4-BE49-F238E27FC236}">
                  <a16:creationId xmlns:a16="http://schemas.microsoft.com/office/drawing/2014/main" id="{9E79646C-4B55-4E44-BCA2-EEC6BDF8EC27}"/>
                </a:ext>
              </a:extLst>
            </p:cNvPr>
            <p:cNvSpPr/>
            <p:nvPr userDrawn="1"/>
          </p:nvSpPr>
          <p:spPr>
            <a:xfrm>
              <a:off x="-2567895" y="484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4" name="TextBox 213">
              <a:extLst>
                <a:ext uri="{FF2B5EF4-FFF2-40B4-BE49-F238E27FC236}">
                  <a16:creationId xmlns:a16="http://schemas.microsoft.com/office/drawing/2014/main" id="{7877A512-72E9-1749-90A5-C74086F31521}"/>
                </a:ext>
              </a:extLst>
            </p:cNvPr>
            <p:cNvSpPr txBox="1"/>
            <p:nvPr userDrawn="1"/>
          </p:nvSpPr>
          <p:spPr>
            <a:xfrm>
              <a:off x="-1963406" y="4949784"/>
              <a:ext cx="1439290" cy="230832"/>
            </a:xfrm>
            <a:prstGeom prst="rect">
              <a:avLst/>
            </a:prstGeom>
            <a:noFill/>
          </p:spPr>
          <p:txBody>
            <a:bodyPr wrap="square" rtlCol="0" anchor="ctr">
              <a:spAutoFit/>
            </a:bodyPr>
            <a:lstStyle/>
            <a:p>
              <a:r>
                <a:rPr lang="ru-RU" sz="900" b="1" dirty="0">
                  <a:solidFill>
                    <a:schemeClr val="bg1"/>
                  </a:solidFill>
                </a:rPr>
                <a:t>Пруденциальный офис</a:t>
              </a:r>
            </a:p>
          </p:txBody>
        </p:sp>
        <p:pic>
          <p:nvPicPr>
            <p:cNvPr id="332" name="Рисунок 331">
              <a:extLst>
                <a:ext uri="{FF2B5EF4-FFF2-40B4-BE49-F238E27FC236}">
                  <a16:creationId xmlns:a16="http://schemas.microsoft.com/office/drawing/2014/main" id="{7FD524C6-3EF6-3843-B04B-984B42047FA5}"/>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2396372" y="4921200"/>
              <a:ext cx="288000" cy="288000"/>
            </a:xfrm>
            <a:prstGeom prst="rect">
              <a:avLst/>
            </a:prstGeom>
          </p:spPr>
        </p:pic>
        <p:sp>
          <p:nvSpPr>
            <p:cNvPr id="119" name="Прямоугольник 118">
              <a:extLst>
                <a:ext uri="{FF2B5EF4-FFF2-40B4-BE49-F238E27FC236}">
                  <a16:creationId xmlns:a16="http://schemas.microsoft.com/office/drawing/2014/main" id="{04B24462-DEAC-1B41-A199-31BAD37678FA}"/>
                </a:ext>
              </a:extLst>
            </p:cNvPr>
            <p:cNvSpPr/>
            <p:nvPr userDrawn="1"/>
          </p:nvSpPr>
          <p:spPr>
            <a:xfrm>
              <a:off x="-5093665" y="139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TextBox 129">
              <a:extLst>
                <a:ext uri="{FF2B5EF4-FFF2-40B4-BE49-F238E27FC236}">
                  <a16:creationId xmlns:a16="http://schemas.microsoft.com/office/drawing/2014/main" id="{9B1B8B48-2F62-9744-BE30-90F20E05D2A8}"/>
                </a:ext>
              </a:extLst>
            </p:cNvPr>
            <p:cNvSpPr txBox="1"/>
            <p:nvPr userDrawn="1"/>
          </p:nvSpPr>
          <p:spPr>
            <a:xfrm>
              <a:off x="-4489176" y="14937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42" name="Рисунок 141">
              <a:extLst>
                <a:ext uri="{FF2B5EF4-FFF2-40B4-BE49-F238E27FC236}">
                  <a16:creationId xmlns:a16="http://schemas.microsoft.com/office/drawing/2014/main" id="{D8A78993-0C7C-0B48-9715-DF7273F9007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924395" y="1465200"/>
              <a:ext cx="288000" cy="288000"/>
            </a:xfrm>
            <a:prstGeom prst="rect">
              <a:avLst/>
            </a:prstGeom>
          </p:spPr>
        </p:pic>
        <p:sp>
          <p:nvSpPr>
            <p:cNvPr id="201" name="Прямоугольник 200">
              <a:extLst>
                <a:ext uri="{FF2B5EF4-FFF2-40B4-BE49-F238E27FC236}">
                  <a16:creationId xmlns:a16="http://schemas.microsoft.com/office/drawing/2014/main" id="{C3F941D9-43D1-2F4A-8C21-F3882F82AD20}"/>
                </a:ext>
              </a:extLst>
            </p:cNvPr>
            <p:cNvSpPr/>
            <p:nvPr userDrawn="1"/>
          </p:nvSpPr>
          <p:spPr>
            <a:xfrm>
              <a:off x="-2567895" y="139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2" name="TextBox 201">
              <a:extLst>
                <a:ext uri="{FF2B5EF4-FFF2-40B4-BE49-F238E27FC236}">
                  <a16:creationId xmlns:a16="http://schemas.microsoft.com/office/drawing/2014/main" id="{83287356-20D3-5342-9BB9-FB2A8135CA1B}"/>
                </a:ext>
              </a:extLst>
            </p:cNvPr>
            <p:cNvSpPr txBox="1"/>
            <p:nvPr userDrawn="1"/>
          </p:nvSpPr>
          <p:spPr>
            <a:xfrm>
              <a:off x="-1963406" y="1493784"/>
              <a:ext cx="1439290" cy="230832"/>
            </a:xfrm>
            <a:prstGeom prst="rect">
              <a:avLst/>
            </a:prstGeom>
            <a:noFill/>
          </p:spPr>
          <p:txBody>
            <a:bodyPr wrap="square" rtlCol="0" anchor="ctr">
              <a:spAutoFit/>
            </a:bodyPr>
            <a:lstStyle/>
            <a:p>
              <a:r>
                <a:rPr lang="ru-RU" sz="900" b="1" dirty="0">
                  <a:solidFill>
                    <a:schemeClr val="bg1"/>
                  </a:solidFill>
                </a:rPr>
                <a:t>Приоритеты недели</a:t>
              </a:r>
            </a:p>
          </p:txBody>
        </p:sp>
        <p:pic>
          <p:nvPicPr>
            <p:cNvPr id="334" name="Рисунок 333">
              <a:extLst>
                <a:ext uri="{FF2B5EF4-FFF2-40B4-BE49-F238E27FC236}">
                  <a16:creationId xmlns:a16="http://schemas.microsoft.com/office/drawing/2014/main" id="{E9A4BDFD-E859-8D42-9A54-4F15D6A68FB5}"/>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396372" y="1465200"/>
              <a:ext cx="288000" cy="288000"/>
            </a:xfrm>
            <a:prstGeom prst="rect">
              <a:avLst/>
            </a:prstGeom>
          </p:spPr>
        </p:pic>
        <p:sp>
          <p:nvSpPr>
            <p:cNvPr id="120" name="Прямоугольник 119">
              <a:extLst>
                <a:ext uri="{FF2B5EF4-FFF2-40B4-BE49-F238E27FC236}">
                  <a16:creationId xmlns:a16="http://schemas.microsoft.com/office/drawing/2014/main" id="{A16E63B7-CF49-1744-822B-C5A24F1B4455}"/>
                </a:ext>
              </a:extLst>
            </p:cNvPr>
            <p:cNvSpPr/>
            <p:nvPr userDrawn="1"/>
          </p:nvSpPr>
          <p:spPr>
            <a:xfrm>
              <a:off x="-5093665" y="528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TextBox 130">
              <a:extLst>
                <a:ext uri="{FF2B5EF4-FFF2-40B4-BE49-F238E27FC236}">
                  <a16:creationId xmlns:a16="http://schemas.microsoft.com/office/drawing/2014/main" id="{9D526FD2-5272-7A42-81E1-942A5E48A30E}"/>
                </a:ext>
              </a:extLst>
            </p:cNvPr>
            <p:cNvSpPr txBox="1"/>
            <p:nvPr userDrawn="1"/>
          </p:nvSpPr>
          <p:spPr>
            <a:xfrm>
              <a:off x="-4489176" y="53817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41" name="Рисунок 140">
              <a:extLst>
                <a:ext uri="{FF2B5EF4-FFF2-40B4-BE49-F238E27FC236}">
                  <a16:creationId xmlns:a16="http://schemas.microsoft.com/office/drawing/2014/main" id="{5BEDC640-F231-C647-9E2B-6E4B994B8033}"/>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924395" y="5353200"/>
              <a:ext cx="288000" cy="288000"/>
            </a:xfrm>
            <a:prstGeom prst="rect">
              <a:avLst/>
            </a:prstGeom>
          </p:spPr>
        </p:pic>
        <p:sp>
          <p:nvSpPr>
            <p:cNvPr id="165" name="Прямоугольник 164">
              <a:extLst>
                <a:ext uri="{FF2B5EF4-FFF2-40B4-BE49-F238E27FC236}">
                  <a16:creationId xmlns:a16="http://schemas.microsoft.com/office/drawing/2014/main" id="{2990B3B4-D800-B246-8433-0950B5F8F4CC}"/>
                </a:ext>
              </a:extLst>
            </p:cNvPr>
            <p:cNvSpPr/>
            <p:nvPr userDrawn="1"/>
          </p:nvSpPr>
          <p:spPr>
            <a:xfrm>
              <a:off x="-2567895" y="528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TextBox 165">
              <a:extLst>
                <a:ext uri="{FF2B5EF4-FFF2-40B4-BE49-F238E27FC236}">
                  <a16:creationId xmlns:a16="http://schemas.microsoft.com/office/drawing/2014/main" id="{6A6A5D67-506B-D140-A799-3E2678AE55A4}"/>
                </a:ext>
              </a:extLst>
            </p:cNvPr>
            <p:cNvSpPr txBox="1"/>
            <p:nvPr userDrawn="1"/>
          </p:nvSpPr>
          <p:spPr>
            <a:xfrm>
              <a:off x="-1963406" y="5381784"/>
              <a:ext cx="1439290" cy="230832"/>
            </a:xfrm>
            <a:prstGeom prst="rect">
              <a:avLst/>
            </a:prstGeom>
            <a:noFill/>
          </p:spPr>
          <p:txBody>
            <a:bodyPr wrap="square" rtlCol="0" anchor="ctr">
              <a:spAutoFit/>
            </a:bodyPr>
            <a:lstStyle/>
            <a:p>
              <a:r>
                <a:rPr lang="en-US" sz="900" b="1" dirty="0">
                  <a:solidFill>
                    <a:schemeClr val="bg1"/>
                  </a:solidFill>
                </a:rPr>
                <a:t>IT-</a:t>
              </a:r>
              <a:r>
                <a:rPr lang="ru-RU" sz="900" b="1" dirty="0">
                  <a:solidFill>
                    <a:schemeClr val="bg1"/>
                  </a:solidFill>
                </a:rPr>
                <a:t>внедрения</a:t>
              </a:r>
            </a:p>
          </p:txBody>
        </p:sp>
        <p:pic>
          <p:nvPicPr>
            <p:cNvPr id="336" name="Рисунок 335">
              <a:extLst>
                <a:ext uri="{FF2B5EF4-FFF2-40B4-BE49-F238E27FC236}">
                  <a16:creationId xmlns:a16="http://schemas.microsoft.com/office/drawing/2014/main" id="{5281E1D3-E28C-8746-BC62-E7C985CE77F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396372" y="5353200"/>
              <a:ext cx="288000" cy="288000"/>
            </a:xfrm>
            <a:prstGeom prst="rect">
              <a:avLst/>
            </a:prstGeom>
          </p:spPr>
        </p:pic>
        <p:sp>
          <p:nvSpPr>
            <p:cNvPr id="121" name="Прямоугольник 120">
              <a:extLst>
                <a:ext uri="{FF2B5EF4-FFF2-40B4-BE49-F238E27FC236}">
                  <a16:creationId xmlns:a16="http://schemas.microsoft.com/office/drawing/2014/main" id="{B5384705-97FD-994A-898C-75CFF06C53B7}"/>
                </a:ext>
              </a:extLst>
            </p:cNvPr>
            <p:cNvSpPr/>
            <p:nvPr userDrawn="1"/>
          </p:nvSpPr>
          <p:spPr>
            <a:xfrm>
              <a:off x="-5093665" y="52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TextBox 131">
              <a:extLst>
                <a:ext uri="{FF2B5EF4-FFF2-40B4-BE49-F238E27FC236}">
                  <a16:creationId xmlns:a16="http://schemas.microsoft.com/office/drawing/2014/main" id="{C13090A7-6507-A64B-B919-790EF1493424}"/>
                </a:ext>
              </a:extLst>
            </p:cNvPr>
            <p:cNvSpPr txBox="1"/>
            <p:nvPr userDrawn="1"/>
          </p:nvSpPr>
          <p:spPr>
            <a:xfrm>
              <a:off x="-4489176" y="6297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40" name="Рисунок 139">
              <a:extLst>
                <a:ext uri="{FF2B5EF4-FFF2-40B4-BE49-F238E27FC236}">
                  <a16:creationId xmlns:a16="http://schemas.microsoft.com/office/drawing/2014/main" id="{F98EFA87-BD59-A44A-BFA7-190F7C8BE2CC}"/>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4924394" y="601200"/>
              <a:ext cx="288000" cy="288000"/>
            </a:xfrm>
            <a:prstGeom prst="rect">
              <a:avLst/>
            </a:prstGeom>
          </p:spPr>
        </p:pic>
        <p:sp>
          <p:nvSpPr>
            <p:cNvPr id="189" name="Прямоугольник 188">
              <a:extLst>
                <a:ext uri="{FF2B5EF4-FFF2-40B4-BE49-F238E27FC236}">
                  <a16:creationId xmlns:a16="http://schemas.microsoft.com/office/drawing/2014/main" id="{D741B3A2-E329-1F44-816B-BE37A24E34E9}"/>
                </a:ext>
              </a:extLst>
            </p:cNvPr>
            <p:cNvSpPr/>
            <p:nvPr userDrawn="1"/>
          </p:nvSpPr>
          <p:spPr>
            <a:xfrm>
              <a:off x="-2567895" y="52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TextBox 189">
              <a:extLst>
                <a:ext uri="{FF2B5EF4-FFF2-40B4-BE49-F238E27FC236}">
                  <a16:creationId xmlns:a16="http://schemas.microsoft.com/office/drawing/2014/main" id="{7B8AA586-144C-4746-AD9F-F13CC405DCCE}"/>
                </a:ext>
              </a:extLst>
            </p:cNvPr>
            <p:cNvSpPr txBox="1"/>
            <p:nvPr userDrawn="1"/>
          </p:nvSpPr>
          <p:spPr>
            <a:xfrm>
              <a:off x="-1963406" y="629784"/>
              <a:ext cx="1439290" cy="230832"/>
            </a:xfrm>
            <a:prstGeom prst="rect">
              <a:avLst/>
            </a:prstGeom>
            <a:noFill/>
          </p:spPr>
          <p:txBody>
            <a:bodyPr wrap="square" rtlCol="0" anchor="ctr">
              <a:spAutoFit/>
            </a:bodyPr>
            <a:lstStyle/>
            <a:p>
              <a:r>
                <a:rPr lang="ru-RU" sz="900" b="1" dirty="0">
                  <a:solidFill>
                    <a:schemeClr val="bg1"/>
                  </a:solidFill>
                </a:rPr>
                <a:t>Мониторинг КПЭ</a:t>
              </a:r>
            </a:p>
          </p:txBody>
        </p:sp>
        <p:pic>
          <p:nvPicPr>
            <p:cNvPr id="338" name="Рисунок 337">
              <a:extLst>
                <a:ext uri="{FF2B5EF4-FFF2-40B4-BE49-F238E27FC236}">
                  <a16:creationId xmlns:a16="http://schemas.microsoft.com/office/drawing/2014/main" id="{6AD49057-C1CD-B44A-AF66-D972E201F0ED}"/>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2396372" y="601200"/>
              <a:ext cx="288000" cy="288000"/>
            </a:xfrm>
            <a:prstGeom prst="rect">
              <a:avLst/>
            </a:prstGeom>
          </p:spPr>
        </p:pic>
        <p:sp>
          <p:nvSpPr>
            <p:cNvPr id="124" name="Прямоугольник 123">
              <a:extLst>
                <a:ext uri="{FF2B5EF4-FFF2-40B4-BE49-F238E27FC236}">
                  <a16:creationId xmlns:a16="http://schemas.microsoft.com/office/drawing/2014/main" id="{8F81D259-5F68-E844-A80B-AF91C96F14A8}"/>
                </a:ext>
              </a:extLst>
            </p:cNvPr>
            <p:cNvSpPr/>
            <p:nvPr userDrawn="1"/>
          </p:nvSpPr>
          <p:spPr>
            <a:xfrm>
              <a:off x="-5093665" y="571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TextBox 134">
              <a:extLst>
                <a:ext uri="{FF2B5EF4-FFF2-40B4-BE49-F238E27FC236}">
                  <a16:creationId xmlns:a16="http://schemas.microsoft.com/office/drawing/2014/main" id="{AB143CA4-A188-3848-BB0B-A3FA835D841D}"/>
                </a:ext>
              </a:extLst>
            </p:cNvPr>
            <p:cNvSpPr txBox="1"/>
            <p:nvPr userDrawn="1"/>
          </p:nvSpPr>
          <p:spPr>
            <a:xfrm>
              <a:off x="-4489176" y="58137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37" name="Рисунок 136">
              <a:extLst>
                <a:ext uri="{FF2B5EF4-FFF2-40B4-BE49-F238E27FC236}">
                  <a16:creationId xmlns:a16="http://schemas.microsoft.com/office/drawing/2014/main" id="{90510E33-CA11-F14E-A863-2DF7B4082C59}"/>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924394" y="5785200"/>
              <a:ext cx="288000" cy="288000"/>
            </a:xfrm>
            <a:prstGeom prst="rect">
              <a:avLst/>
            </a:prstGeom>
          </p:spPr>
        </p:pic>
        <p:sp>
          <p:nvSpPr>
            <p:cNvPr id="217" name="Прямоугольник 216">
              <a:extLst>
                <a:ext uri="{FF2B5EF4-FFF2-40B4-BE49-F238E27FC236}">
                  <a16:creationId xmlns:a16="http://schemas.microsoft.com/office/drawing/2014/main" id="{55F1BF3E-C3B7-584A-A6F9-EC8004508276}"/>
                </a:ext>
              </a:extLst>
            </p:cNvPr>
            <p:cNvSpPr/>
            <p:nvPr userDrawn="1"/>
          </p:nvSpPr>
          <p:spPr>
            <a:xfrm>
              <a:off x="-2567895" y="571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8" name="TextBox 217">
              <a:extLst>
                <a:ext uri="{FF2B5EF4-FFF2-40B4-BE49-F238E27FC236}">
                  <a16:creationId xmlns:a16="http://schemas.microsoft.com/office/drawing/2014/main" id="{AC821BF5-A328-5B4E-9D52-F365F9EE0893}"/>
                </a:ext>
              </a:extLst>
            </p:cNvPr>
            <p:cNvSpPr txBox="1"/>
            <p:nvPr userDrawn="1"/>
          </p:nvSpPr>
          <p:spPr>
            <a:xfrm>
              <a:off x="-1963406" y="5813784"/>
              <a:ext cx="1439290" cy="230832"/>
            </a:xfrm>
            <a:prstGeom prst="rect">
              <a:avLst/>
            </a:prstGeom>
            <a:noFill/>
          </p:spPr>
          <p:txBody>
            <a:bodyPr wrap="square" rtlCol="0" anchor="ctr">
              <a:spAutoFit/>
            </a:bodyPr>
            <a:lstStyle/>
            <a:p>
              <a:r>
                <a:rPr lang="en-US" sz="900" b="1" dirty="0">
                  <a:solidFill>
                    <a:schemeClr val="bg1"/>
                  </a:solidFill>
                </a:rPr>
                <a:t>Housekeeping dashboard</a:t>
              </a:r>
              <a:endParaRPr lang="ru-RU" sz="900" b="1" dirty="0">
                <a:solidFill>
                  <a:schemeClr val="bg1"/>
                </a:solidFill>
              </a:endParaRPr>
            </a:p>
          </p:txBody>
        </p:sp>
        <p:pic>
          <p:nvPicPr>
            <p:cNvPr id="340" name="Рисунок 339">
              <a:extLst>
                <a:ext uri="{FF2B5EF4-FFF2-40B4-BE49-F238E27FC236}">
                  <a16:creationId xmlns:a16="http://schemas.microsoft.com/office/drawing/2014/main" id="{F1B954CD-F432-3F4D-8A1B-A1646C40FEF4}"/>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396372" y="5785200"/>
              <a:ext cx="288000" cy="288000"/>
            </a:xfrm>
            <a:prstGeom prst="rect">
              <a:avLst/>
            </a:prstGeom>
          </p:spPr>
        </p:pic>
        <p:sp>
          <p:nvSpPr>
            <p:cNvPr id="125" name="Прямоугольник 124">
              <a:extLst>
                <a:ext uri="{FF2B5EF4-FFF2-40B4-BE49-F238E27FC236}">
                  <a16:creationId xmlns:a16="http://schemas.microsoft.com/office/drawing/2014/main" id="{F8BA2D93-3381-3F41-A673-E1B470476389}"/>
                </a:ext>
              </a:extLst>
            </p:cNvPr>
            <p:cNvSpPr/>
            <p:nvPr userDrawn="1"/>
          </p:nvSpPr>
          <p:spPr>
            <a:xfrm>
              <a:off x="-5093665" y="614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TextBox 135">
              <a:extLst>
                <a:ext uri="{FF2B5EF4-FFF2-40B4-BE49-F238E27FC236}">
                  <a16:creationId xmlns:a16="http://schemas.microsoft.com/office/drawing/2014/main" id="{CF97D0CF-B80E-4846-ABF6-06736C7556E8}"/>
                </a:ext>
              </a:extLst>
            </p:cNvPr>
            <p:cNvSpPr txBox="1"/>
            <p:nvPr userDrawn="1"/>
          </p:nvSpPr>
          <p:spPr>
            <a:xfrm>
              <a:off x="-4489176" y="62457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46" name="Рисунок 145">
              <a:extLst>
                <a:ext uri="{FF2B5EF4-FFF2-40B4-BE49-F238E27FC236}">
                  <a16:creationId xmlns:a16="http://schemas.microsoft.com/office/drawing/2014/main" id="{A987CB5B-BE98-A342-BE63-2B9C70A990B1}"/>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4924394" y="6217200"/>
              <a:ext cx="288000" cy="288000"/>
            </a:xfrm>
            <a:prstGeom prst="rect">
              <a:avLst/>
            </a:prstGeom>
          </p:spPr>
        </p:pic>
        <p:sp>
          <p:nvSpPr>
            <p:cNvPr id="161" name="Прямоугольник 160">
              <a:extLst>
                <a:ext uri="{FF2B5EF4-FFF2-40B4-BE49-F238E27FC236}">
                  <a16:creationId xmlns:a16="http://schemas.microsoft.com/office/drawing/2014/main" id="{D8A668F4-7A40-354E-9F3F-F546A77CD83E}"/>
                </a:ext>
              </a:extLst>
            </p:cNvPr>
            <p:cNvSpPr/>
            <p:nvPr userDrawn="1"/>
          </p:nvSpPr>
          <p:spPr>
            <a:xfrm>
              <a:off x="-2567895" y="614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TextBox 161">
              <a:extLst>
                <a:ext uri="{FF2B5EF4-FFF2-40B4-BE49-F238E27FC236}">
                  <a16:creationId xmlns:a16="http://schemas.microsoft.com/office/drawing/2014/main" id="{42FAF9B6-A2BA-2543-B4B0-80B4978F0E11}"/>
                </a:ext>
              </a:extLst>
            </p:cNvPr>
            <p:cNvSpPr txBox="1"/>
            <p:nvPr userDrawn="1"/>
          </p:nvSpPr>
          <p:spPr>
            <a:xfrm>
              <a:off x="-1963406" y="6245784"/>
              <a:ext cx="1439290" cy="230832"/>
            </a:xfrm>
            <a:prstGeom prst="rect">
              <a:avLst/>
            </a:prstGeom>
            <a:noFill/>
          </p:spPr>
          <p:txBody>
            <a:bodyPr wrap="square" rtlCol="0" anchor="ctr">
              <a:spAutoFit/>
            </a:bodyPr>
            <a:lstStyle/>
            <a:p>
              <a:r>
                <a:rPr lang="ru-RU" sz="900" b="1" dirty="0">
                  <a:solidFill>
                    <a:schemeClr val="bg1"/>
                  </a:solidFill>
                </a:rPr>
                <a:t>Дополнительно</a:t>
              </a:r>
            </a:p>
          </p:txBody>
        </p:sp>
        <p:pic>
          <p:nvPicPr>
            <p:cNvPr id="342" name="Рисунок 341">
              <a:extLst>
                <a:ext uri="{FF2B5EF4-FFF2-40B4-BE49-F238E27FC236}">
                  <a16:creationId xmlns:a16="http://schemas.microsoft.com/office/drawing/2014/main" id="{7BFE5B7C-FBDE-6546-BA3D-8114632BF92E}"/>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396372" y="6217200"/>
              <a:ext cx="288000" cy="288000"/>
            </a:xfrm>
            <a:prstGeom prst="rect">
              <a:avLst/>
            </a:prstGeom>
          </p:spPr>
        </p:pic>
      </p:grpSp>
      <p:sp>
        <p:nvSpPr>
          <p:cNvPr id="207" name="Прямоугольник 206">
            <a:extLst>
              <a:ext uri="{FF2B5EF4-FFF2-40B4-BE49-F238E27FC236}">
                <a16:creationId xmlns:a16="http://schemas.microsoft.com/office/drawing/2014/main" id="{0A0A5862-03DB-A440-A69A-FAD6F62D35C2}"/>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8" name="TextBox 207">
            <a:extLst>
              <a:ext uri="{FF2B5EF4-FFF2-40B4-BE49-F238E27FC236}">
                <a16:creationId xmlns:a16="http://schemas.microsoft.com/office/drawing/2014/main" id="{42C836AA-8970-C349-863B-6E901350852B}"/>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211" name="Рисунок 210">
            <a:extLst>
              <a:ext uri="{FF2B5EF4-FFF2-40B4-BE49-F238E27FC236}">
                <a16:creationId xmlns:a16="http://schemas.microsoft.com/office/drawing/2014/main" id="{23722B29-4A6A-D04F-9A91-9F31C700AF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212" name="Прямоугольник 211">
            <a:extLst>
              <a:ext uri="{FF2B5EF4-FFF2-40B4-BE49-F238E27FC236}">
                <a16:creationId xmlns:a16="http://schemas.microsoft.com/office/drawing/2014/main" id="{968152FB-9C8C-0141-9784-F761E39A9120}"/>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 name="TextBox 214">
            <a:extLst>
              <a:ext uri="{FF2B5EF4-FFF2-40B4-BE49-F238E27FC236}">
                <a16:creationId xmlns:a16="http://schemas.microsoft.com/office/drawing/2014/main" id="{5CBBF507-561A-4140-8F9A-30016B3EB579}"/>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216" name="Рисунок 215">
            <a:extLst>
              <a:ext uri="{FF2B5EF4-FFF2-40B4-BE49-F238E27FC236}">
                <a16:creationId xmlns:a16="http://schemas.microsoft.com/office/drawing/2014/main" id="{EEE81BA0-F509-AF40-BDE7-B6EB56C087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219" name="Прямоугольник 218">
            <a:extLst>
              <a:ext uri="{FF2B5EF4-FFF2-40B4-BE49-F238E27FC236}">
                <a16:creationId xmlns:a16="http://schemas.microsoft.com/office/drawing/2014/main" id="{65A89517-AD68-8D4B-A470-8E49B6A32360}"/>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0" name="TextBox 219">
            <a:extLst>
              <a:ext uri="{FF2B5EF4-FFF2-40B4-BE49-F238E27FC236}">
                <a16:creationId xmlns:a16="http://schemas.microsoft.com/office/drawing/2014/main" id="{B3A7A76B-3DC5-F34E-BA0C-5C87135B9EF0}"/>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221" name="Рисунок 220">
            <a:extLst>
              <a:ext uri="{FF2B5EF4-FFF2-40B4-BE49-F238E27FC236}">
                <a16:creationId xmlns:a16="http://schemas.microsoft.com/office/drawing/2014/main" id="{AC30EFA7-9B2C-534C-8F71-FE4498E2673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222" name="Прямоугольник 221">
            <a:extLst>
              <a:ext uri="{FF2B5EF4-FFF2-40B4-BE49-F238E27FC236}">
                <a16:creationId xmlns:a16="http://schemas.microsoft.com/office/drawing/2014/main" id="{B4024505-4889-AA44-B923-120D73D4BD01}"/>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3" name="TextBox 222">
            <a:extLst>
              <a:ext uri="{FF2B5EF4-FFF2-40B4-BE49-F238E27FC236}">
                <a16:creationId xmlns:a16="http://schemas.microsoft.com/office/drawing/2014/main" id="{A5D25E99-9377-A544-80A1-12016A7AA5DD}"/>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224" name="Рисунок 223">
            <a:extLst>
              <a:ext uri="{FF2B5EF4-FFF2-40B4-BE49-F238E27FC236}">
                <a16:creationId xmlns:a16="http://schemas.microsoft.com/office/drawing/2014/main" id="{DC1DF41E-13AD-1347-8110-FB771122975D}"/>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225" name="Прямоугольник 224">
            <a:extLst>
              <a:ext uri="{FF2B5EF4-FFF2-40B4-BE49-F238E27FC236}">
                <a16:creationId xmlns:a16="http://schemas.microsoft.com/office/drawing/2014/main" id="{AED58F0E-5BCE-5044-B8AD-3D907988CCD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6" name="TextBox 225">
            <a:extLst>
              <a:ext uri="{FF2B5EF4-FFF2-40B4-BE49-F238E27FC236}">
                <a16:creationId xmlns:a16="http://schemas.microsoft.com/office/drawing/2014/main" id="{72340C4A-2C86-9042-AB11-DA90A7C5D804}"/>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227" name="Рисунок 226">
            <a:extLst>
              <a:ext uri="{FF2B5EF4-FFF2-40B4-BE49-F238E27FC236}">
                <a16:creationId xmlns:a16="http://schemas.microsoft.com/office/drawing/2014/main" id="{E0BDE77D-CC0B-6040-AAA5-8045D9F85A3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228" name="Прямоугольник 227">
            <a:extLst>
              <a:ext uri="{FF2B5EF4-FFF2-40B4-BE49-F238E27FC236}">
                <a16:creationId xmlns:a16="http://schemas.microsoft.com/office/drawing/2014/main" id="{E1E48A4B-F12A-0944-94E6-5525B1575E20}"/>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9" name="TextBox 228">
            <a:extLst>
              <a:ext uri="{FF2B5EF4-FFF2-40B4-BE49-F238E27FC236}">
                <a16:creationId xmlns:a16="http://schemas.microsoft.com/office/drawing/2014/main" id="{BB838640-8F34-B547-9D92-E06C6DD46C97}"/>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230" name="Рисунок 229">
            <a:extLst>
              <a:ext uri="{FF2B5EF4-FFF2-40B4-BE49-F238E27FC236}">
                <a16:creationId xmlns:a16="http://schemas.microsoft.com/office/drawing/2014/main" id="{8B333188-16AB-7646-8A6A-05EB031C70B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231" name="Прямоугольник 230">
            <a:extLst>
              <a:ext uri="{FF2B5EF4-FFF2-40B4-BE49-F238E27FC236}">
                <a16:creationId xmlns:a16="http://schemas.microsoft.com/office/drawing/2014/main" id="{A663349D-7BA6-3345-A25C-53166DA20F90}"/>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2" name="TextBox 231">
            <a:extLst>
              <a:ext uri="{FF2B5EF4-FFF2-40B4-BE49-F238E27FC236}">
                <a16:creationId xmlns:a16="http://schemas.microsoft.com/office/drawing/2014/main" id="{3481EBA2-23C4-114D-91BB-A94A9E081374}"/>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233" name="Рисунок 232">
            <a:extLst>
              <a:ext uri="{FF2B5EF4-FFF2-40B4-BE49-F238E27FC236}">
                <a16:creationId xmlns:a16="http://schemas.microsoft.com/office/drawing/2014/main" id="{11AA79E8-0299-AD4C-9045-DE365DA2CFD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234" name="Прямоугольник 233">
            <a:extLst>
              <a:ext uri="{FF2B5EF4-FFF2-40B4-BE49-F238E27FC236}">
                <a16:creationId xmlns:a16="http://schemas.microsoft.com/office/drawing/2014/main" id="{F12BD24E-BD37-DF43-B294-C89212BC587D}"/>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5" name="TextBox 234">
            <a:extLst>
              <a:ext uri="{FF2B5EF4-FFF2-40B4-BE49-F238E27FC236}">
                <a16:creationId xmlns:a16="http://schemas.microsoft.com/office/drawing/2014/main" id="{681D3870-C128-4C48-AC42-5CAB252D82E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236" name="Рисунок 235">
            <a:extLst>
              <a:ext uri="{FF2B5EF4-FFF2-40B4-BE49-F238E27FC236}">
                <a16:creationId xmlns:a16="http://schemas.microsoft.com/office/drawing/2014/main" id="{A5E72FB6-4D59-394B-ACC0-813870D237A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237" name="Прямоугольник 236">
            <a:extLst>
              <a:ext uri="{FF2B5EF4-FFF2-40B4-BE49-F238E27FC236}">
                <a16:creationId xmlns:a16="http://schemas.microsoft.com/office/drawing/2014/main" id="{F32BD1D7-6E30-CB40-8A38-FAB11E37DE00}"/>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8" name="TextBox 237">
            <a:extLst>
              <a:ext uri="{FF2B5EF4-FFF2-40B4-BE49-F238E27FC236}">
                <a16:creationId xmlns:a16="http://schemas.microsoft.com/office/drawing/2014/main" id="{810B3434-A831-5D48-9A7B-8E2C231CE96E}"/>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239" name="Рисунок 238">
            <a:extLst>
              <a:ext uri="{FF2B5EF4-FFF2-40B4-BE49-F238E27FC236}">
                <a16:creationId xmlns:a16="http://schemas.microsoft.com/office/drawing/2014/main" id="{94B4312E-88C9-9641-A630-B1ED93C0BB77}"/>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240" name="Прямоугольник 239">
            <a:extLst>
              <a:ext uri="{FF2B5EF4-FFF2-40B4-BE49-F238E27FC236}">
                <a16:creationId xmlns:a16="http://schemas.microsoft.com/office/drawing/2014/main" id="{0E85EDA0-A6A8-B841-8A3E-89C73C214DEC}"/>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1" name="TextBox 240">
            <a:extLst>
              <a:ext uri="{FF2B5EF4-FFF2-40B4-BE49-F238E27FC236}">
                <a16:creationId xmlns:a16="http://schemas.microsoft.com/office/drawing/2014/main" id="{1F03F0F9-E8AD-284C-B4B1-C66B2E49417B}"/>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242" name="Рисунок 241">
            <a:extLst>
              <a:ext uri="{FF2B5EF4-FFF2-40B4-BE49-F238E27FC236}">
                <a16:creationId xmlns:a16="http://schemas.microsoft.com/office/drawing/2014/main" id="{E736CA39-155B-1E43-B0E4-7E085570FAB5}"/>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243" name="Прямоугольник 242">
            <a:extLst>
              <a:ext uri="{FF2B5EF4-FFF2-40B4-BE49-F238E27FC236}">
                <a16:creationId xmlns:a16="http://schemas.microsoft.com/office/drawing/2014/main" id="{08357720-E8B4-E948-A2B3-4976B5918BFE}"/>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4" name="TextBox 243">
            <a:extLst>
              <a:ext uri="{FF2B5EF4-FFF2-40B4-BE49-F238E27FC236}">
                <a16:creationId xmlns:a16="http://schemas.microsoft.com/office/drawing/2014/main" id="{C68115D2-7233-5F40-8AFD-9294540BCBF8}"/>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245" name="Рисунок 244">
            <a:extLst>
              <a:ext uri="{FF2B5EF4-FFF2-40B4-BE49-F238E27FC236}">
                <a16:creationId xmlns:a16="http://schemas.microsoft.com/office/drawing/2014/main" id="{7210B3AA-B3BB-F942-B2E6-3D66060E2DBF}"/>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246" name="Прямоугольник 245">
            <a:extLst>
              <a:ext uri="{FF2B5EF4-FFF2-40B4-BE49-F238E27FC236}">
                <a16:creationId xmlns:a16="http://schemas.microsoft.com/office/drawing/2014/main" id="{9061AAAB-8F17-C04A-B527-E6B7A72A24B2}"/>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7" name="TextBox 246">
            <a:extLst>
              <a:ext uri="{FF2B5EF4-FFF2-40B4-BE49-F238E27FC236}">
                <a16:creationId xmlns:a16="http://schemas.microsoft.com/office/drawing/2014/main" id="{2D15E669-6A8E-1043-9336-D5E60947C37F}"/>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248" name="Рисунок 247">
            <a:extLst>
              <a:ext uri="{FF2B5EF4-FFF2-40B4-BE49-F238E27FC236}">
                <a16:creationId xmlns:a16="http://schemas.microsoft.com/office/drawing/2014/main" id="{C8605465-ECE5-2A4D-BBC5-AB91AF8EC813}"/>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249" name="Прямоугольник 248">
            <a:extLst>
              <a:ext uri="{FF2B5EF4-FFF2-40B4-BE49-F238E27FC236}">
                <a16:creationId xmlns:a16="http://schemas.microsoft.com/office/drawing/2014/main" id="{96EE7546-CDA5-D641-A768-00B23BC7534D}"/>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0" name="TextBox 249">
            <a:extLst>
              <a:ext uri="{FF2B5EF4-FFF2-40B4-BE49-F238E27FC236}">
                <a16:creationId xmlns:a16="http://schemas.microsoft.com/office/drawing/2014/main" id="{044C208F-BB8B-594E-BCF6-081894CBE930}"/>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251" name="Рисунок 250">
            <a:extLst>
              <a:ext uri="{FF2B5EF4-FFF2-40B4-BE49-F238E27FC236}">
                <a16:creationId xmlns:a16="http://schemas.microsoft.com/office/drawing/2014/main" id="{1114ADE5-33A7-4E40-BF1A-1343F8391AC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252" name="Прямоугольник 251">
            <a:extLst>
              <a:ext uri="{FF2B5EF4-FFF2-40B4-BE49-F238E27FC236}">
                <a16:creationId xmlns:a16="http://schemas.microsoft.com/office/drawing/2014/main" id="{7478E0D9-AFC9-4041-9434-AEF3C633E38F}"/>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3" name="TextBox 252">
            <a:extLst>
              <a:ext uri="{FF2B5EF4-FFF2-40B4-BE49-F238E27FC236}">
                <a16:creationId xmlns:a16="http://schemas.microsoft.com/office/drawing/2014/main" id="{4C1DD18C-C511-6B4D-8D3A-84F3B11F9425}"/>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254" name="Рисунок 253">
            <a:extLst>
              <a:ext uri="{FF2B5EF4-FFF2-40B4-BE49-F238E27FC236}">
                <a16:creationId xmlns:a16="http://schemas.microsoft.com/office/drawing/2014/main" id="{CD974F71-B1CE-964C-BB01-E956C2C34EB8}"/>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9" name="Прямоугольник 138">
            <a:extLst>
              <a:ext uri="{FF2B5EF4-FFF2-40B4-BE49-F238E27FC236}">
                <a16:creationId xmlns:a16="http://schemas.microsoft.com/office/drawing/2014/main" id="{F7A6714F-3C4B-794A-828D-DB2F8A2A9501}"/>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0" name="Рисунок 149">
            <a:extLst>
              <a:ext uri="{FF2B5EF4-FFF2-40B4-BE49-F238E27FC236}">
                <a16:creationId xmlns:a16="http://schemas.microsoft.com/office/drawing/2014/main" id="{63F3A46F-5FB4-0248-8F8A-34F250DB0B02}"/>
              </a:ext>
            </a:extLst>
          </p:cNvPr>
          <p:cNvPicPr>
            <a:picLocks noChangeAspect="1"/>
          </p:cNvPicPr>
          <p:nvPr userDrawn="1"/>
        </p:nvPicPr>
        <p:blipFill rotWithShape="1">
          <a:blip r:embed="rId30"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spTree>
    <p:extLst>
      <p:ext uri="{BB962C8B-B14F-4D97-AF65-F5344CB8AC3E}">
        <p14:creationId xmlns:p14="http://schemas.microsoft.com/office/powerpoint/2010/main" val="1798370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Мониторинг КПЭ">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2911D6F-3963-2549-BAB8-156C2C9A370A}"/>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F58A97C1-CBDC-F341-AB90-EB0671A1DA02}"/>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4" name="TextBox 93">
            <a:extLst>
              <a:ext uri="{FF2B5EF4-FFF2-40B4-BE49-F238E27FC236}">
                <a16:creationId xmlns:a16="http://schemas.microsoft.com/office/drawing/2014/main" id="{8ABAD0E0-B078-FF4E-83AF-D94F3678245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78900C2C-F08F-9440-B651-250A8B029F67}"/>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3BD6C48-99AC-894A-AF32-B3CEBA025F95}"/>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6FEF088B-0C1A-7D41-B42F-465F2D10AFB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DA80E793-28E0-7B45-BE3D-BB9C5DCF7F93}"/>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7B529092-BF87-4541-B368-D4F955B4503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144134F-E7F4-4C4B-A2A6-06BE4CCCDA83}"/>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4D2C5F92-922B-8644-9267-2C4DF30504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B8B515C9-560A-9E4E-A889-11AA28B2692D}"/>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72B6C16D-E325-0F49-AB28-E7483C3CC610}"/>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EEFBB6DF-9976-CC49-AAB9-2F5FDDD17D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A162622E-7B42-4F4D-BC60-9CF0CD50A9B6}"/>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5F87F52-8A16-9940-BF55-7C8122753BDF}"/>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6184F337-D850-3C43-ACB0-9CA2D515368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11282BBF-74E1-364A-AD7B-8EED4E77E62A}"/>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7F5E27E4-4326-704E-9D37-9E217EAB2919}"/>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C170A73-B2CF-CE41-AF47-990A7D25EC4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E7600665-B2A6-0C42-A9B5-6D24D1C4355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6263EC6-0B06-A84D-9995-C971C4D2311C}"/>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F1E9AF0-EC07-AA4A-8901-C6EA51A80E2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7A77D292-2F3A-8D44-9C87-0610F32007A5}"/>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277F4D72-D372-3B44-AB36-1F2870FB3B7B}"/>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F3434A6-FDE7-1C4B-898D-B90C7EBC06F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12A64E19-416F-E146-BE1F-97A8CE8739C2}"/>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004F0EF6-5935-4044-B21A-B735745880CB}"/>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CF8E0FE-8BFD-BA44-8309-1927C4C07B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3D5BA67D-5BA8-F94A-8D0E-782B8EEEB444}"/>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D00AFB0D-849B-684C-92C3-914C68B8C606}"/>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5AC32FC8-8DDB-E549-A765-2FB4401984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0BAFE81B-9687-4A44-B835-DA6DEAAE46BD}"/>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3672D2D8-0DB0-C34E-ADBC-3E6602C63F32}"/>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7C5A18B2-905E-F641-A171-F5CEEFA9D98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FB17682F-79D6-3442-9587-4018B4E2135A}"/>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TextBox 89">
            <a:extLst>
              <a:ext uri="{FF2B5EF4-FFF2-40B4-BE49-F238E27FC236}">
                <a16:creationId xmlns:a16="http://schemas.microsoft.com/office/drawing/2014/main" id="{77102DF2-3E64-CA48-A02F-770198EA1A83}"/>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91" name="Рисунок 90">
            <a:extLst>
              <a:ext uri="{FF2B5EF4-FFF2-40B4-BE49-F238E27FC236}">
                <a16:creationId xmlns:a16="http://schemas.microsoft.com/office/drawing/2014/main" id="{28CDA5E5-FFFF-DF4D-9248-AB3308DC9DD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92" name="Прямоугольник 91">
            <a:extLst>
              <a:ext uri="{FF2B5EF4-FFF2-40B4-BE49-F238E27FC236}">
                <a16:creationId xmlns:a16="http://schemas.microsoft.com/office/drawing/2014/main" id="{5B9C4F70-5EAB-F940-951E-41402FA17D14}"/>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TextBox 92">
            <a:extLst>
              <a:ext uri="{FF2B5EF4-FFF2-40B4-BE49-F238E27FC236}">
                <a16:creationId xmlns:a16="http://schemas.microsoft.com/office/drawing/2014/main" id="{9C17B975-6313-B547-A4D5-7F4D89686AA8}"/>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95" name="Рисунок 94">
            <a:extLst>
              <a:ext uri="{FF2B5EF4-FFF2-40B4-BE49-F238E27FC236}">
                <a16:creationId xmlns:a16="http://schemas.microsoft.com/office/drawing/2014/main" id="{9D065C59-C937-E743-8584-757F7F538FA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99" name="Прямоугольник 98">
            <a:extLst>
              <a:ext uri="{FF2B5EF4-FFF2-40B4-BE49-F238E27FC236}">
                <a16:creationId xmlns:a16="http://schemas.microsoft.com/office/drawing/2014/main" id="{8DC1477B-F7CB-474C-8BC6-362B252DB823}"/>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a:extLst>
              <a:ext uri="{FF2B5EF4-FFF2-40B4-BE49-F238E27FC236}">
                <a16:creationId xmlns:a16="http://schemas.microsoft.com/office/drawing/2014/main" id="{69C38114-DC3E-0947-921E-9EE99E080FB0}"/>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01" name="Рисунок 100">
            <a:extLst>
              <a:ext uri="{FF2B5EF4-FFF2-40B4-BE49-F238E27FC236}">
                <a16:creationId xmlns:a16="http://schemas.microsoft.com/office/drawing/2014/main" id="{5FC149C7-097E-134B-BA79-FE7F5A785FB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02" name="Прямоугольник 101">
            <a:extLst>
              <a:ext uri="{FF2B5EF4-FFF2-40B4-BE49-F238E27FC236}">
                <a16:creationId xmlns:a16="http://schemas.microsoft.com/office/drawing/2014/main" id="{103C7277-784E-8540-B91F-A778287DD6B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BEEB009F-7CDB-E242-9E6A-BBE0B3879C36}"/>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04" name="Рисунок 103">
            <a:extLst>
              <a:ext uri="{FF2B5EF4-FFF2-40B4-BE49-F238E27FC236}">
                <a16:creationId xmlns:a16="http://schemas.microsoft.com/office/drawing/2014/main" id="{2BFE543A-F061-5645-911D-194E0734B8B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8" name="Прямоугольник 137">
            <a:extLst>
              <a:ext uri="{FF2B5EF4-FFF2-40B4-BE49-F238E27FC236}">
                <a16:creationId xmlns:a16="http://schemas.microsoft.com/office/drawing/2014/main" id="{4CC2323C-6A9E-4240-BA4D-40C1CEBA5495}"/>
              </a:ext>
            </a:extLst>
          </p:cNvPr>
          <p:cNvSpPr/>
          <p:nvPr userDrawn="1"/>
        </p:nvSpPr>
        <p:spPr>
          <a:xfrm>
            <a:off x="0" y="54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9" name="TextBox 138">
            <a:extLst>
              <a:ext uri="{FF2B5EF4-FFF2-40B4-BE49-F238E27FC236}">
                <a16:creationId xmlns:a16="http://schemas.microsoft.com/office/drawing/2014/main" id="{36064FD3-4795-9E4B-A0A0-C4E2F733B33B}"/>
              </a:ext>
            </a:extLst>
          </p:cNvPr>
          <p:cNvSpPr txBox="1"/>
          <p:nvPr userDrawn="1"/>
        </p:nvSpPr>
        <p:spPr>
          <a:xfrm>
            <a:off x="604489" y="640584"/>
            <a:ext cx="1439290" cy="230832"/>
          </a:xfrm>
          <a:prstGeom prst="rect">
            <a:avLst/>
          </a:prstGeom>
          <a:noFill/>
        </p:spPr>
        <p:txBody>
          <a:bodyPr wrap="square" rtlCol="0" anchor="ctr">
            <a:spAutoFit/>
          </a:bodyPr>
          <a:lstStyle/>
          <a:p>
            <a:r>
              <a:rPr lang="ru-RU" sz="900" b="1" dirty="0">
                <a:solidFill>
                  <a:schemeClr val="bg1"/>
                </a:solidFill>
              </a:rPr>
              <a:t>Мониторинг КПЭ</a:t>
            </a:r>
          </a:p>
        </p:txBody>
      </p:sp>
      <p:pic>
        <p:nvPicPr>
          <p:cNvPr id="140" name="Рисунок 139">
            <a:extLst>
              <a:ext uri="{FF2B5EF4-FFF2-40B4-BE49-F238E27FC236}">
                <a16:creationId xmlns:a16="http://schemas.microsoft.com/office/drawing/2014/main" id="{E0C967F9-2C44-3C48-BA7D-10F706D9C1A5}"/>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612000"/>
            <a:ext cx="288000" cy="288000"/>
          </a:xfrm>
          <a:prstGeom prst="rect">
            <a:avLst/>
          </a:prstGeom>
        </p:spPr>
      </p:pic>
      <p:sp>
        <p:nvSpPr>
          <p:cNvPr id="53" name="Прямоугольник 52">
            <a:extLst>
              <a:ext uri="{FF2B5EF4-FFF2-40B4-BE49-F238E27FC236}">
                <a16:creationId xmlns:a16="http://schemas.microsoft.com/office/drawing/2014/main" id="{646ECFDF-F0B2-4043-BE56-E3A909CF6811}"/>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D172D85-9CC8-A345-945D-3FC86717EB04}"/>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1387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727696" y="6126266"/>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4149955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Календарь событий">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9AC7A6EF-2731-F046-9340-D8335C227DB3}"/>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BE371AA9-EFBB-9A4A-B006-D9977C8192DE}"/>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F21F700-E318-0C4C-80E2-474F50DE3366}"/>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0CBEBAB2-0138-3545-94E3-F318AFF4640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0BF67A6-BE76-FB48-B823-EAF335E0C2AF}"/>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8200AA02-9FB0-684B-9A73-A35A4AE123C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88BE1DA0-5352-1142-82F6-110C2AD79A3A}"/>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DAFD95B1-1D63-C849-9294-0E250A160415}"/>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181926F7-A984-2A41-A3B2-2BBF79A55CFA}"/>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4A7D4B31-059D-4842-8F61-1E6B21F42B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82F7E04-5079-D14B-B22F-E55C13F9F46B}"/>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99F63D9E-6D8B-3944-9EB0-80F5CAD5642C}"/>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1757DEE-9547-1145-B0E5-1250AE1BE0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8247C9C-9324-D043-9F5F-94BB6C1E8D2A}"/>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E7CFB55A-9149-0542-8D1E-98195292148F}"/>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C87CBAA0-785A-A94D-882D-CBF1CB1AA28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0D7251ED-27D2-0044-B602-59739F3C3296}"/>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32AD8FB-CC58-2848-A460-BCCD853CC468}"/>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72444AC0-D840-CA41-B669-0A4F16FEFC7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A13EE542-E774-9246-BE7A-FDCF37EEC4DE}"/>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0397C1A-3DEA-4446-B270-AC540AC8150E}"/>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45AD05D-F4BD-7244-B219-409C4429FC3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7AB27106-DCE4-E24C-A707-B03E74E18239}"/>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FD80163-178B-2D41-AC43-23AAA1598A4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423DDE2E-4AD5-F24A-AF06-B1A86986F49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CC6B15D4-147A-5649-8CEF-147DF6E2D3F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9B07AA80-4EA0-2C40-8A70-1C532093464F}"/>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7E0E205-27A6-7641-9673-944997353D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6" name="Прямоугольник 85">
            <a:extLst>
              <a:ext uri="{FF2B5EF4-FFF2-40B4-BE49-F238E27FC236}">
                <a16:creationId xmlns:a16="http://schemas.microsoft.com/office/drawing/2014/main" id="{664E5CCC-FA5C-DE46-8C49-6B8F75CAB68E}"/>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EDD7AB78-01B4-DB44-B678-EBF8D7E2EBF2}"/>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B20FBA94-3750-BC41-A29E-A2ADD3C55BE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E1A9A21B-F4E7-EF41-BBA3-EF3B2088F127}"/>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0650505C-451A-8C4E-8A92-7D51AA6BACA0}"/>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57FE7CE8-5631-6746-BE81-1347C15B7CB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0EC76742-38B6-7043-8608-9E21820A8E33}"/>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224C703D-2BE6-CB49-99B3-FA8CE9027ABA}"/>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AF5DF4B9-DA5C-3B46-BA60-39BCD4AB299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C65FD8C4-A7B6-9545-945E-47424E255D30}"/>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AAFD8516-83DB-FF4C-8AD7-0E54274ECD26}"/>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EF42D8E7-1760-D94E-87DC-625A6E3B5889}"/>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527A3BF6-FE6C-F34C-8724-863B35B459F9}"/>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B4A1EE02-C394-B149-BD71-D124B9FC27A2}"/>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6" name="Рисунок 115">
            <a:extLst>
              <a:ext uri="{FF2B5EF4-FFF2-40B4-BE49-F238E27FC236}">
                <a16:creationId xmlns:a16="http://schemas.microsoft.com/office/drawing/2014/main" id="{89EF3026-DCCE-6B43-A867-50213472160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7" name="Прямоугольник 116">
            <a:extLst>
              <a:ext uri="{FF2B5EF4-FFF2-40B4-BE49-F238E27FC236}">
                <a16:creationId xmlns:a16="http://schemas.microsoft.com/office/drawing/2014/main" id="{C521788E-9CDF-C94B-BC80-5736D1CA91E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TextBox 117">
            <a:extLst>
              <a:ext uri="{FF2B5EF4-FFF2-40B4-BE49-F238E27FC236}">
                <a16:creationId xmlns:a16="http://schemas.microsoft.com/office/drawing/2014/main" id="{84258B79-D0F7-A24A-8A4A-52502D590BFA}"/>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9" name="Рисунок 118">
            <a:extLst>
              <a:ext uri="{FF2B5EF4-FFF2-40B4-BE49-F238E27FC236}">
                <a16:creationId xmlns:a16="http://schemas.microsoft.com/office/drawing/2014/main" id="{8C253F3C-90C4-1444-8AAD-B1A8DC31228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59" name="Прямоугольник 158">
            <a:extLst>
              <a:ext uri="{FF2B5EF4-FFF2-40B4-BE49-F238E27FC236}">
                <a16:creationId xmlns:a16="http://schemas.microsoft.com/office/drawing/2014/main" id="{548D4854-4171-1F41-8F6F-258A2DCB6E27}"/>
              </a:ext>
            </a:extLst>
          </p:cNvPr>
          <p:cNvSpPr/>
          <p:nvPr userDrawn="1"/>
        </p:nvSpPr>
        <p:spPr>
          <a:xfrm>
            <a:off x="0" y="97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5" name="TextBox 174">
            <a:extLst>
              <a:ext uri="{FF2B5EF4-FFF2-40B4-BE49-F238E27FC236}">
                <a16:creationId xmlns:a16="http://schemas.microsoft.com/office/drawing/2014/main" id="{E5BE9831-0B6C-E04C-97A5-D36F50959E20}"/>
              </a:ext>
            </a:extLst>
          </p:cNvPr>
          <p:cNvSpPr txBox="1"/>
          <p:nvPr userDrawn="1"/>
        </p:nvSpPr>
        <p:spPr>
          <a:xfrm>
            <a:off x="604489" y="1072584"/>
            <a:ext cx="1439290" cy="230832"/>
          </a:xfrm>
          <a:prstGeom prst="rect">
            <a:avLst/>
          </a:prstGeom>
          <a:noFill/>
        </p:spPr>
        <p:txBody>
          <a:bodyPr wrap="square" rtlCol="0" anchor="ctr">
            <a:spAutoFit/>
          </a:bodyPr>
          <a:lstStyle/>
          <a:p>
            <a:r>
              <a:rPr lang="ru-RU" sz="900" b="1" dirty="0">
                <a:solidFill>
                  <a:schemeClr val="bg1"/>
                </a:solidFill>
              </a:rPr>
              <a:t>Календарь событий</a:t>
            </a:r>
          </a:p>
        </p:txBody>
      </p:sp>
      <p:pic>
        <p:nvPicPr>
          <p:cNvPr id="176" name="Рисунок 175">
            <a:extLst>
              <a:ext uri="{FF2B5EF4-FFF2-40B4-BE49-F238E27FC236}">
                <a16:creationId xmlns:a16="http://schemas.microsoft.com/office/drawing/2014/main" id="{E673772C-EDB8-294A-8C21-8F8AC1C21C8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1044000"/>
            <a:ext cx="288000" cy="288000"/>
          </a:xfrm>
          <a:prstGeom prst="rect">
            <a:avLst/>
          </a:prstGeom>
        </p:spPr>
      </p:pic>
      <p:sp>
        <p:nvSpPr>
          <p:cNvPr id="53" name="Прямоугольник 52">
            <a:extLst>
              <a:ext uri="{FF2B5EF4-FFF2-40B4-BE49-F238E27FC236}">
                <a16:creationId xmlns:a16="http://schemas.microsoft.com/office/drawing/2014/main" id="{1B975F0A-56CC-514F-BE4D-9A634947AB32}"/>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C8316A8-8131-6549-ABA6-F553F0A7388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64272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Приоритеты недели">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C7C0D7C3-CC59-3B49-ABC6-4F846449785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46692CE3-CF99-6C4D-AF87-4EEE237AD060}"/>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E3D8E97D-D9AF-1B47-B901-3877729DACA8}"/>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B99702D-BE99-3C48-82DF-F0156E50206C}"/>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780E29A5-9D79-834B-93D1-74EC3CE41E56}"/>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733B57FE-B444-084B-A8A8-48BF6BF3E11E}"/>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D46261A-B3EA-824B-87A4-9883D3ABB52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419E23B9-6290-744E-96C0-98100FB04ACD}"/>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847FD6FF-C589-EE48-BDB5-01C265C9059D}"/>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9C22DFD4-262F-064D-843A-C0550669B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BD48109-ED40-6044-B297-4A5709FA33E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2ECBBF4D-D2BA-DE47-B942-752346F0F287}"/>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3CD0BAC3-0E12-0149-A0AF-FA1659F858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E97D1CA2-FB55-BB44-A76A-C3520AE45D4E}"/>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193CA87-C392-374F-BCDB-1D816A3CD514}"/>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4FC98A43-2BEE-674C-A26A-63BFC595D40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49C6E907-A248-4E41-8C5F-E3B7AB993B1B}"/>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2FB38145-B4F8-1947-841A-7489A4C072CB}"/>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A543066D-AD39-7F43-AB66-47779AF6D16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134917F6-DBDC-944A-9D78-7EAE0EA9A92A}"/>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FD7681A0-7D78-5845-A7D1-9A4FD7DF7377}"/>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CA15904-8A47-3A46-8CF2-1636F18BEED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17ABE55-0EB2-B443-9C4F-356573931BC4}"/>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C95BDB0-BCF3-254D-AF7B-59B854D81E30}"/>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2695740B-A6DF-CA41-8C3C-8D63BDF0A45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1117B474-9292-BF45-A978-B9DD25D5F048}"/>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B4E3AE74-7B37-354C-8992-1EAA3F66A57B}"/>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8DE1D619-ABB7-D140-B706-1A7901FE6C0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9B3A3999-4787-4045-96CD-37CF655B5D7B}"/>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AB970C35-9DF5-714B-96B9-8BD3FA7D41E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3EA545D1-32E2-9642-80B9-4802AFC3189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241095CC-BB37-4140-AEDC-D7BA82E384E0}"/>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46952689-3042-8145-B6FD-FDEC427B8979}"/>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524C1871-396A-374E-980F-84FE3F7235D5}"/>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103" name="Прямоугольник 102">
            <a:extLst>
              <a:ext uri="{FF2B5EF4-FFF2-40B4-BE49-F238E27FC236}">
                <a16:creationId xmlns:a16="http://schemas.microsoft.com/office/drawing/2014/main" id="{0BF70237-463B-5D42-9019-E76CF12EDB65}"/>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94BA032B-6CE2-A447-AE92-58F24F3BBA99}"/>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33253CB4-F2CF-AA47-A33F-F44B13D0F95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3E521EA4-18CB-074D-8443-BD464BFFA23D}"/>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AAF62C9D-E3B9-4348-861C-E0B50BF537F3}"/>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FE6EDD20-3194-204B-AFD6-9F2E770E2C5E}"/>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735EF0D8-D28B-2F4B-8606-05C774033EFC}"/>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7D5C3F6F-C897-C741-8F9C-6A9CAA3BBAC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4233A461-53D4-CE41-B251-21CBD19D13A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4" name="Прямоугольник 113">
            <a:extLst>
              <a:ext uri="{FF2B5EF4-FFF2-40B4-BE49-F238E27FC236}">
                <a16:creationId xmlns:a16="http://schemas.microsoft.com/office/drawing/2014/main" id="{7C62A594-4746-F645-9A18-50BA4C1CDD77}"/>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1766E0F2-0B94-D746-B79B-3FC4654A92C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A7D139B0-FFF9-1248-B19D-E55DD08B3A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0" name="Прямоугольник 179">
            <a:extLst>
              <a:ext uri="{FF2B5EF4-FFF2-40B4-BE49-F238E27FC236}">
                <a16:creationId xmlns:a16="http://schemas.microsoft.com/office/drawing/2014/main" id="{A615C458-A4CD-0E42-B2DD-12C2369304AC}"/>
              </a:ext>
            </a:extLst>
          </p:cNvPr>
          <p:cNvSpPr/>
          <p:nvPr userDrawn="1"/>
        </p:nvSpPr>
        <p:spPr>
          <a:xfrm>
            <a:off x="0" y="140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1" name="TextBox 180">
            <a:extLst>
              <a:ext uri="{FF2B5EF4-FFF2-40B4-BE49-F238E27FC236}">
                <a16:creationId xmlns:a16="http://schemas.microsoft.com/office/drawing/2014/main" id="{EDCBED69-FADA-404F-9F68-7556C2E9EB70}"/>
              </a:ext>
            </a:extLst>
          </p:cNvPr>
          <p:cNvSpPr txBox="1"/>
          <p:nvPr userDrawn="1"/>
        </p:nvSpPr>
        <p:spPr>
          <a:xfrm>
            <a:off x="604489" y="1504584"/>
            <a:ext cx="1439290" cy="230832"/>
          </a:xfrm>
          <a:prstGeom prst="rect">
            <a:avLst/>
          </a:prstGeom>
          <a:noFill/>
        </p:spPr>
        <p:txBody>
          <a:bodyPr wrap="square" rtlCol="0" anchor="ctr">
            <a:spAutoFit/>
          </a:bodyPr>
          <a:lstStyle/>
          <a:p>
            <a:r>
              <a:rPr lang="ru-RU" sz="900" b="1" dirty="0">
                <a:solidFill>
                  <a:schemeClr val="bg1"/>
                </a:solidFill>
              </a:rPr>
              <a:t>Приоритеты недели</a:t>
            </a:r>
          </a:p>
        </p:txBody>
      </p:sp>
      <p:pic>
        <p:nvPicPr>
          <p:cNvPr id="182" name="Рисунок 181">
            <a:extLst>
              <a:ext uri="{FF2B5EF4-FFF2-40B4-BE49-F238E27FC236}">
                <a16:creationId xmlns:a16="http://schemas.microsoft.com/office/drawing/2014/main" id="{B8010064-2EC8-8C4A-BFA6-5D1749681A8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1476000"/>
            <a:ext cx="288000" cy="288000"/>
          </a:xfrm>
          <a:prstGeom prst="rect">
            <a:avLst/>
          </a:prstGeom>
        </p:spPr>
      </p:pic>
      <p:sp>
        <p:nvSpPr>
          <p:cNvPr id="53" name="Прямоугольник 52">
            <a:extLst>
              <a:ext uri="{FF2B5EF4-FFF2-40B4-BE49-F238E27FC236}">
                <a16:creationId xmlns:a16="http://schemas.microsoft.com/office/drawing/2014/main" id="{338763F2-7232-9949-8015-2EA3D3DF23EE}"/>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7C1A55B1-14CA-224B-AFA8-F5B7395D9FD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77014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Портфельный риск-менеджмент">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73E1E39B-1814-8147-9752-F1FE09CD76A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59A6F886-2BEF-B44B-A03F-A462C1C5D914}"/>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F0D8B3B3-4D60-EC43-97F3-28037DE4CEBE}"/>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E571792-41BE-044E-A382-58BF1131574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9501F2AD-2F64-C348-AC4D-361CA45A4F9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954685BD-9540-3049-87BB-AB628EE6C699}"/>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B8DA9FC-8867-C64D-B28B-688F516DE88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9075473-F00A-FF42-B0C0-45862F7097D9}"/>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6BF8BFF8-9986-BE4C-A231-D8A3CA679EF2}"/>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D1C033A7-8A30-704B-A65F-A568397268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6869E661-3207-6F43-A317-C35107195BF0}"/>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185D85F9-4991-4D45-9BEF-35AF3B113B01}"/>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711F24C-721B-6E4E-8017-877B24D3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4D1E3E9-74AB-6A49-8069-38515D5FCFE1}"/>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7610C761-9C2A-C14F-8C1E-2C2EC9CCB27A}"/>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F1C418CF-E54B-894E-9364-5EAF041BE06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4" name="Прямоугольник 73">
            <a:extLst>
              <a:ext uri="{FF2B5EF4-FFF2-40B4-BE49-F238E27FC236}">
                <a16:creationId xmlns:a16="http://schemas.microsoft.com/office/drawing/2014/main" id="{A47472AD-F631-0144-8534-5C2830DACDA9}"/>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A0CA46DF-2246-3145-962D-2628F60DA537}"/>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5E078F42-0017-8B45-BCC0-DD8E369F881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36E9A61B-B187-A14D-A693-78F7E2EB394D}"/>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9D67A45-79CC-D749-9964-C4D551F6B394}"/>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30C183C9-FAE9-F34A-B80C-8818DA5C9EF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9DD89A2C-3F8A-7D4F-825F-8C578F62AD92}"/>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620E374E-CBBE-1846-8AA7-498BF4F52ED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92838A78-C6F2-4D4D-8400-2E19C0A26E3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1D9C07CD-2B19-1B4D-BFFA-0B10AE0E72F7}"/>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D2BFBB58-C2B2-5D46-84C0-028DFBFA9B2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1D26728-1112-9449-81D9-BBFD8D69B13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9D60F62-6CF6-B546-9629-9F4F733156BF}"/>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70D6A0F0-7206-3E4A-86D5-BD616B54C5FD}"/>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E6DA6343-0DC7-5D4A-AB7F-1C518D92623C}"/>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39225957-E776-AC42-A99C-708454306C0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81D014D7-04E5-E445-96B3-09DD9D2E7EFD}"/>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8B5AD4A3-1F8B-AE4B-A31B-5A8C1EE8830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DFB000EB-6D46-AF4F-9536-1A21846F805C}"/>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515A4E5F-AF81-E84C-8E74-EF8FFBFB166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57D5B978-0ED8-3748-994A-D1F7369AF9F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00983BB8-1A88-084D-9589-21D03DC769EE}"/>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A41A5CB8-70EF-694C-A175-E5B1A81D4E11}"/>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FA3ADB7C-35FF-B94B-95AD-BEE6D409E2A3}"/>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2" name="Прямоугольник 111">
            <a:extLst>
              <a:ext uri="{FF2B5EF4-FFF2-40B4-BE49-F238E27FC236}">
                <a16:creationId xmlns:a16="http://schemas.microsoft.com/office/drawing/2014/main" id="{97E4D32C-767C-DB4E-8167-0DF2BCD81FDF}"/>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TextBox 112">
            <a:extLst>
              <a:ext uri="{FF2B5EF4-FFF2-40B4-BE49-F238E27FC236}">
                <a16:creationId xmlns:a16="http://schemas.microsoft.com/office/drawing/2014/main" id="{5A099F52-94B5-E64D-AAB9-50E0A6CA01E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4" name="Рисунок 113">
            <a:extLst>
              <a:ext uri="{FF2B5EF4-FFF2-40B4-BE49-F238E27FC236}">
                <a16:creationId xmlns:a16="http://schemas.microsoft.com/office/drawing/2014/main" id="{46F635AD-D716-8C48-9D78-83E26C165F1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D7434F03-FCED-0949-8985-C24ACEDB9C69}"/>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1FB97586-DF4B-A646-B2FE-30050AC45513}"/>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540A3E7E-4857-3248-9BF6-397BC210D6D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8" name="Прямоугольник 127">
            <a:extLst>
              <a:ext uri="{FF2B5EF4-FFF2-40B4-BE49-F238E27FC236}">
                <a16:creationId xmlns:a16="http://schemas.microsoft.com/office/drawing/2014/main" id="{9B2F3EEE-F99F-5041-B9CA-29B70B786862}"/>
              </a:ext>
            </a:extLst>
          </p:cNvPr>
          <p:cNvSpPr/>
          <p:nvPr userDrawn="1"/>
        </p:nvSpPr>
        <p:spPr>
          <a:xfrm>
            <a:off x="0" y="183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TextBox 128">
            <a:extLst>
              <a:ext uri="{FF2B5EF4-FFF2-40B4-BE49-F238E27FC236}">
                <a16:creationId xmlns:a16="http://schemas.microsoft.com/office/drawing/2014/main" id="{82411F23-258C-AC49-9F1B-12CA96E37D44}"/>
              </a:ext>
            </a:extLst>
          </p:cNvPr>
          <p:cNvSpPr txBox="1"/>
          <p:nvPr userDrawn="1"/>
        </p:nvSpPr>
        <p:spPr>
          <a:xfrm>
            <a:off x="604489" y="1867334"/>
            <a:ext cx="1439290" cy="369332"/>
          </a:xfrm>
          <a:prstGeom prst="rect">
            <a:avLst/>
          </a:prstGeom>
          <a:noFill/>
        </p:spPr>
        <p:txBody>
          <a:bodyPr wrap="square" rtlCol="0" anchor="ctr">
            <a:spAutoFit/>
          </a:bodyPr>
          <a:lstStyle/>
          <a:p>
            <a:r>
              <a:rPr lang="ru-RU" sz="900" b="1" dirty="0">
                <a:solidFill>
                  <a:schemeClr val="bg1"/>
                </a:solidFill>
              </a:rPr>
              <a:t>Портфельный риск-менеджмент</a:t>
            </a:r>
          </a:p>
        </p:txBody>
      </p:sp>
      <p:pic>
        <p:nvPicPr>
          <p:cNvPr id="130" name="Рисунок 129">
            <a:extLst>
              <a:ext uri="{FF2B5EF4-FFF2-40B4-BE49-F238E27FC236}">
                <a16:creationId xmlns:a16="http://schemas.microsoft.com/office/drawing/2014/main" id="{0F7A0598-4D09-C449-AB3C-83E51EDA7823}"/>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1908000"/>
            <a:ext cx="288000" cy="288000"/>
          </a:xfrm>
          <a:prstGeom prst="rect">
            <a:avLst/>
          </a:prstGeom>
        </p:spPr>
      </p:pic>
      <p:sp>
        <p:nvSpPr>
          <p:cNvPr id="53" name="Прямоугольник 52">
            <a:extLst>
              <a:ext uri="{FF2B5EF4-FFF2-40B4-BE49-F238E27FC236}">
                <a16:creationId xmlns:a16="http://schemas.microsoft.com/office/drawing/2014/main" id="{DFCB072C-B873-F54E-9C99-0E5D7FA1CEF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2A5EE6B1-40FB-424E-A773-1078BBF93B8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495800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Страновой, залоги, групповая методология">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3807C4EF-6726-D84F-B42D-20B02D62A823}"/>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3A9C5A4E-FDDF-2147-84D1-B4F34142A8A5}"/>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3ED4D20-E30A-2C47-83A6-1D299E95BD30}"/>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A5889E63-13E4-8740-BA96-1233984F0218}"/>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8E531D1F-D312-4942-9B08-86823E3BABAC}"/>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530FF116-3347-B847-BAE1-E870BC16F47D}"/>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6ADCA98F-A92D-C041-9768-7175B0664835}"/>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A9B76353-335B-644C-B349-BDD784081C35}"/>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C82875D3-4536-8F4D-AFA6-3E75FF2BC326}"/>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CC157F77-3FDE-8C46-81D9-1C85BB2847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C2EAB52D-FA92-2146-AACC-F4178B8044B1}"/>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9C755012-9877-5D46-BFC9-E37D6AB777F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757E7F78-AD10-8942-870D-EAF936469C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71" name="Прямоугольник 70">
            <a:extLst>
              <a:ext uri="{FF2B5EF4-FFF2-40B4-BE49-F238E27FC236}">
                <a16:creationId xmlns:a16="http://schemas.microsoft.com/office/drawing/2014/main" id="{7CC65114-C1C7-4C49-A9DE-BA11BDEFC3F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EA1167BA-5B39-5F44-95BA-DB2F16484651}"/>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E839270E-D05B-0B4C-B4DA-B51E730F282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CB4499D8-9F0C-924A-9BBB-F8C7E10879E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86D06AB7-7B0F-6140-857E-6AE1F2B6E266}"/>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125AC044-542C-344B-9C4E-D6B2D3BAF31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B07AE368-14DA-F648-B727-E7336B987ADA}"/>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AB90E303-582F-DF4A-AA51-E086249454D0}"/>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C239B0E-82F7-5B4F-A96A-95B7931825E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F7447F37-EC02-6C41-A7F8-E6B1324ED5CE}"/>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75A561D9-FDE5-C342-B3D4-0CF005DE0379}"/>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55994C36-45D8-8C48-B4B7-C7E711AEDC5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FCAC4E3E-C51B-9245-8A53-CCD3C1691991}"/>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356C6830-9754-844E-8DA9-75EA162BD3A2}"/>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064EC08-0EFB-394B-845A-CDD2CE56FF0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7D3E9C06-31F6-FE49-88A2-1CDF04F8CFBC}"/>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E4E495A5-6C72-9343-94F7-5FD4F82C82E9}"/>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FEFF2823-1084-1846-9142-D3F96F571D47}"/>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2B3321CC-62E2-0A48-9221-EEFCF7FC8904}"/>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1EBD213D-AAFE-D44B-9ADC-DDB97BC46C1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2FC68E0D-843D-9F45-8B53-AA7A58FBEDA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D58D3FED-EEFA-8B4B-AA83-918E1E6EACCD}"/>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422B1D2E-ED14-2B44-916C-5F934303C462}"/>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240DCBE2-7E1E-C94F-A6EB-D565A6B99F8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0F961D5C-3510-1448-A5D3-F54FADA3B83C}"/>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EF5AE1FC-8862-4742-B5A7-B2CA5D6FE50A}"/>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DD377A89-5905-3E4F-AA0C-51235F051B5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28E62A3A-B582-FE4A-B332-B0C1E0B35A94}"/>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TextBox 112">
            <a:extLst>
              <a:ext uri="{FF2B5EF4-FFF2-40B4-BE49-F238E27FC236}">
                <a16:creationId xmlns:a16="http://schemas.microsoft.com/office/drawing/2014/main" id="{26E88F79-85E0-684C-9A93-C876630E907D}"/>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4" name="Рисунок 113">
            <a:extLst>
              <a:ext uri="{FF2B5EF4-FFF2-40B4-BE49-F238E27FC236}">
                <a16:creationId xmlns:a16="http://schemas.microsoft.com/office/drawing/2014/main" id="{1B3ACC01-0544-5B4E-A9F7-462F2A48C6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C16F8D47-98CC-F847-ABE4-52F5440AC7CD}"/>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91DDF903-073D-8F4F-AAA4-0B28F740CAB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BABDBF7D-1605-AE40-AA7B-D1EFDC6C28B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5" name="Прямоугольник 124">
            <a:extLst>
              <a:ext uri="{FF2B5EF4-FFF2-40B4-BE49-F238E27FC236}">
                <a16:creationId xmlns:a16="http://schemas.microsoft.com/office/drawing/2014/main" id="{E8BEAED8-BCD2-EC4C-AD15-EB2C0CDC3E41}"/>
              </a:ext>
            </a:extLst>
          </p:cNvPr>
          <p:cNvSpPr/>
          <p:nvPr userDrawn="1"/>
        </p:nvSpPr>
        <p:spPr>
          <a:xfrm>
            <a:off x="0" y="2268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TextBox 125">
            <a:extLst>
              <a:ext uri="{FF2B5EF4-FFF2-40B4-BE49-F238E27FC236}">
                <a16:creationId xmlns:a16="http://schemas.microsoft.com/office/drawing/2014/main" id="{30D5BC70-966F-DF44-8B84-F7CE302A04AA}"/>
              </a:ext>
            </a:extLst>
          </p:cNvPr>
          <p:cNvSpPr txBox="1"/>
          <p:nvPr userDrawn="1"/>
        </p:nvSpPr>
        <p:spPr>
          <a:xfrm>
            <a:off x="604489" y="2299334"/>
            <a:ext cx="1439290" cy="369332"/>
          </a:xfrm>
          <a:prstGeom prst="rect">
            <a:avLst/>
          </a:prstGeom>
          <a:noFill/>
        </p:spPr>
        <p:txBody>
          <a:bodyPr wrap="square" rtlCol="0" anchor="ctr">
            <a:spAutoFit/>
          </a:bodyPr>
          <a:lstStyle/>
          <a:p>
            <a:r>
              <a:rPr lang="ru-RU" sz="900" b="1" dirty="0" err="1">
                <a:solidFill>
                  <a:schemeClr val="bg1"/>
                </a:solidFill>
              </a:rPr>
              <a:t>Страновой</a:t>
            </a:r>
            <a:r>
              <a:rPr lang="ru-RU" sz="900" b="1" dirty="0">
                <a:solidFill>
                  <a:schemeClr val="bg1"/>
                </a:solidFill>
              </a:rPr>
              <a:t> риск, залоги, групповая методология</a:t>
            </a:r>
          </a:p>
        </p:txBody>
      </p:sp>
      <p:pic>
        <p:nvPicPr>
          <p:cNvPr id="127" name="Рисунок 126">
            <a:extLst>
              <a:ext uri="{FF2B5EF4-FFF2-40B4-BE49-F238E27FC236}">
                <a16:creationId xmlns:a16="http://schemas.microsoft.com/office/drawing/2014/main" id="{A836928C-161D-3547-B2CC-1413B4340F23}"/>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2340000"/>
            <a:ext cx="288000" cy="288000"/>
          </a:xfrm>
          <a:prstGeom prst="rect">
            <a:avLst/>
          </a:prstGeom>
        </p:spPr>
      </p:pic>
      <p:sp>
        <p:nvSpPr>
          <p:cNvPr id="53" name="Прямоугольник 52">
            <a:extLst>
              <a:ext uri="{FF2B5EF4-FFF2-40B4-BE49-F238E27FC236}">
                <a16:creationId xmlns:a16="http://schemas.microsoft.com/office/drawing/2014/main" id="{9A9F3B59-68A4-544B-BF50-9B53FF713F2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145BFD92-0CCC-2548-B93F-9662405F6A1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819464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_RDG">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C31705CD-5D0D-7A4C-AB46-2243AE0560DC}"/>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04ECA7A3-B03F-5941-9662-A1CFDEAF9B58}"/>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D471E5CA-35F9-EA46-9D8E-E098CBA0CB16}"/>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BE15C263-324D-2D4F-803D-7D09AE541695}"/>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8CA8CEA2-B50B-E74F-9F40-EDFC0D3A035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AF9C2CDA-09E4-8644-9F9C-8B1B1BD47C91}"/>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8778F962-DBBE-FE4E-BF2B-755875EA8262}"/>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91DC37E6-EE61-B34B-B3EA-4BA8EF0F8F69}"/>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476D5459-A01B-7B43-8DF4-C23D8A497ED8}"/>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90757B9F-EA84-A14B-9EE1-80D7F3A806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8" name="Прямоугольник 67">
            <a:extLst>
              <a:ext uri="{FF2B5EF4-FFF2-40B4-BE49-F238E27FC236}">
                <a16:creationId xmlns:a16="http://schemas.microsoft.com/office/drawing/2014/main" id="{D3F20275-0E71-664A-A6FC-2FB58EB17711}"/>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DF998A21-899E-A943-BE5D-96CED6B1FD1A}"/>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3932A2EB-D54F-D941-8E12-3035CA74FE3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8B8D5288-4388-194A-8BD5-24B1B2CDFC5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77AB0A61-548F-9A4D-B91C-BE34EF7EAEE7}"/>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EA178B8-F46E-E745-B636-957DA4E989C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575B87F-5B79-FB46-AD18-DD367AB7763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25337AFB-204B-D149-87F4-53C5DBD90A5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12275692-C073-5040-B2CA-4EA5287ED72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053A7ECE-DEDE-BF4F-AA8D-E64B10F0F126}"/>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68D1F76-7C68-3E4C-81F5-FD85BD0893F9}"/>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3F45673-C16A-C645-8938-C10E36A6B4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3CB9BB49-388F-5A4D-AFB4-1BA6CB11CD3F}"/>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ED72030C-7730-264E-8EDB-CDBB4776AF20}"/>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A6559E0E-D093-2740-97D2-914A9CF924F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7429F954-5476-1F49-B2F4-7B63C9AE080A}"/>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4E933976-FA65-0F4F-92E4-F0180A0A9DA7}"/>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FB117D1-659B-4645-B7C3-4A9B825ADBC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3E7A7033-207E-CA48-BD71-4BE6CEF1B4C9}"/>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FF6487A2-2972-E847-BE73-050BC5BAFC58}"/>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C358E523-0036-064C-8EC5-9AB4437B7CF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F50D433A-4477-AD44-B60A-088010CD1F3A}"/>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52EE9C38-33B1-FF48-83E0-64B88E5C9E3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1B8CCF4D-5DF3-834C-89AB-786C4A53AB2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0CDDA1D0-D26D-B14E-BFD8-B59FCAF6FC62}"/>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9637DAA0-9116-2744-96BD-75117EF24823}"/>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A8C6FCB2-989A-E04F-BBAB-79EA8134366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6031055C-5649-9448-9F7F-A20EE252D10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C00EEA30-24AD-2441-B5DA-394AABBD799A}"/>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27CFFECB-4B79-5046-A5DC-C628D4B5C87D}"/>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7A4B72CD-BDC3-704B-9979-895C86EC8121}"/>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DD4E8B20-6FCD-E84A-B608-F434E5959C6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B8918800-96B1-294E-8BBC-078DF784A6A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2178BD51-1247-8548-810F-034F5A0AE99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4EEC7D48-6B50-834B-B973-9A917AD49181}"/>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0DB427EC-AAF6-A74D-8E23-02197E5F369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1" name="Прямоугольник 120">
            <a:extLst>
              <a:ext uri="{FF2B5EF4-FFF2-40B4-BE49-F238E27FC236}">
                <a16:creationId xmlns:a16="http://schemas.microsoft.com/office/drawing/2014/main" id="{76B9DF58-897B-9746-8239-36E5B9079C4A}"/>
              </a:ext>
            </a:extLst>
          </p:cNvPr>
          <p:cNvSpPr/>
          <p:nvPr userDrawn="1"/>
        </p:nvSpPr>
        <p:spPr>
          <a:xfrm>
            <a:off x="0" y="270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TextBox 121">
            <a:extLst>
              <a:ext uri="{FF2B5EF4-FFF2-40B4-BE49-F238E27FC236}">
                <a16:creationId xmlns:a16="http://schemas.microsoft.com/office/drawing/2014/main" id="{86312993-8EBF-4049-9E9B-1367AC493F3E}"/>
              </a:ext>
            </a:extLst>
          </p:cNvPr>
          <p:cNvSpPr txBox="1"/>
          <p:nvPr userDrawn="1"/>
        </p:nvSpPr>
        <p:spPr>
          <a:xfrm>
            <a:off x="604489" y="2800584"/>
            <a:ext cx="1439290" cy="230832"/>
          </a:xfrm>
          <a:prstGeom prst="rect">
            <a:avLst/>
          </a:prstGeom>
          <a:noFill/>
        </p:spPr>
        <p:txBody>
          <a:bodyPr wrap="square" rtlCol="0" anchor="ctr">
            <a:spAutoFit/>
          </a:bodyPr>
          <a:lstStyle/>
          <a:p>
            <a:r>
              <a:rPr lang="en-US" sz="900" b="1" dirty="0">
                <a:solidFill>
                  <a:schemeClr val="bg1"/>
                </a:solidFill>
              </a:rPr>
              <a:t>Risk Data Governance</a:t>
            </a:r>
            <a:endParaRPr lang="ru-RU" sz="900" b="1" dirty="0">
              <a:solidFill>
                <a:schemeClr val="bg1"/>
              </a:solidFill>
            </a:endParaRPr>
          </a:p>
        </p:txBody>
      </p:sp>
      <p:pic>
        <p:nvPicPr>
          <p:cNvPr id="124" name="Рисунок 123">
            <a:extLst>
              <a:ext uri="{FF2B5EF4-FFF2-40B4-BE49-F238E27FC236}">
                <a16:creationId xmlns:a16="http://schemas.microsoft.com/office/drawing/2014/main" id="{3EDFE196-BDED-3141-9409-E027BA1D887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2772000"/>
            <a:ext cx="288000" cy="288000"/>
          </a:xfrm>
          <a:prstGeom prst="rect">
            <a:avLst/>
          </a:prstGeom>
        </p:spPr>
      </p:pic>
      <p:sp>
        <p:nvSpPr>
          <p:cNvPr id="53" name="Прямоугольник 52">
            <a:extLst>
              <a:ext uri="{FF2B5EF4-FFF2-40B4-BE49-F238E27FC236}">
                <a16:creationId xmlns:a16="http://schemas.microsoft.com/office/drawing/2014/main" id="{4021FC77-B251-3E42-BA6C-F1994A1FB0A5}"/>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2CD09D0B-D2C5-2641-8FEE-56732EEF3148}"/>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14" name="Рисунок 13" descr="http://C19E03B9ACCBFA56DC6DEDE59F81EABF.dms.sberbank.ru/C19E03B9ACCBFA56DC6DEDE59F81EABF-C84D87D17A171F6D15A801A76AF179A3-ABD1954582B367FE0B5E580EEE7824CD/1.png"/>
          <p:cNvPicPr>
            <a:picLocks/>
          </p:cNvPicPr>
          <p:nvPr userDrawn="1"/>
        </p:nvPicPr>
        <p:blipFill>
          <a:blip r:link="rId17"/>
          <a:stretch>
            <a:fillRect/>
          </a:stretch>
        </p:blipFill>
        <p:spPr>
          <a:xfrm>
            <a:off x="0" y="0"/>
            <a:ext cx="1588" cy="1588"/>
          </a:xfrm>
          <a:prstGeom prst="rect">
            <a:avLst/>
          </a:prstGeom>
        </p:spPr>
      </p:pic>
      <p:pic>
        <p:nvPicPr>
          <p:cNvPr id="15" name="Рисунок 14" descr="http://C19E03B9ACCBFA56DC6DEDE59F81EABF.dms.sberbank.ru/C19E03B9ACCBFA56DC6DEDE59F81EABF-C84D87D17A171F6D15A801A76AF179A3-ABD1954582B367FE0B5E580EEE7824CD/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635606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7_RMG">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399BA92D-4ABE-4E4A-BB8B-D824CF0755F8}"/>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C2534959-7665-9549-891B-D8754FD4A5F3}"/>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35848C8C-DAE5-E94B-B0F3-CEA4D805FCD8}"/>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897D154F-1AEE-834D-B0A2-248344F7C9C2}"/>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328A1084-B5D7-9B4D-B50A-E6B3A731960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539FB6A1-7179-FE4F-B74B-774E3649A8CD}"/>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EA81CB6B-DE7C-1041-8C60-F4AC01D1495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5" name="Прямоугольник 64">
            <a:extLst>
              <a:ext uri="{FF2B5EF4-FFF2-40B4-BE49-F238E27FC236}">
                <a16:creationId xmlns:a16="http://schemas.microsoft.com/office/drawing/2014/main" id="{0BBC7E69-F409-864B-B9E4-EF819D25771E}"/>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CC87237E-293E-2240-875F-3255CBF7F35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76A69FC9-CE77-DB44-A7E4-89CD403C01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F23D643-A8CA-274F-8ABB-810E3C801430}"/>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68DADCE-137C-5646-BBDA-8A150E44C90B}"/>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C4DFC0C1-8940-B04C-B95A-83CBFC2F583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EAE2FE64-2AD6-8448-B1A0-749FA20458D3}"/>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56FF69D4-F550-6444-9997-638AC0B27B13}"/>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AEB1FFFE-365D-F642-A899-23C9326D53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4F4C5236-EF18-DF44-9925-BB4A166D6E2B}"/>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CF5706A9-78A1-9144-82AF-F2B34C2EBF88}"/>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0921371-6842-8147-8CDE-6190BF028B4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070B045-5359-494D-9AA1-019C2F108A8F}"/>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8156FBA-26A9-A945-9CD6-2D9AA26FB5DE}"/>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10A75F89-2361-3149-BC0E-FF2DA4B418E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400E5F07-8B12-D94C-97AF-FC8F1C3E19FF}"/>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F8F7826A-66F5-3944-AAD4-A76E1CCCD7B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DB73DA07-D8CE-1149-9E02-A823DFD002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1DD222B-9019-BE47-BADB-4652BC1F1EC6}"/>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9717A874-B1DF-7D43-A756-10B0FF458187}"/>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229E5EC-2DCC-4A4E-81C2-E0E0288A46B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F8D99E8-67F2-9943-A339-73168B5BD34A}"/>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C18F9CCA-8F6C-374F-B930-47082FBC03B1}"/>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0B92972C-1EFD-B240-8D1D-BD9B44EADB07}"/>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CC764F7C-71CC-BC49-9FFD-2BC274F3B44D}"/>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AA2E1947-0D2B-1749-88C7-EFE60CF9E81E}"/>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2928D337-074F-4744-A2F9-33C66AA4405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BF20818A-9327-B045-8D81-B23A2CE76A46}"/>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1437CB49-0ECC-F04B-B662-9A0B986AF4B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F31EBA68-E793-7B4F-AB27-AE7F1F1035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96BD6286-0548-AF4C-ADEA-5075359C1399}"/>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D3F6EC01-24CB-BB45-ABDB-BCB7BA5D3788}"/>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266BDD3D-3D9F-984E-88BF-9B727A8DF018}"/>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DE8615D2-9B07-724F-8E94-7E6BC6C98DEB}"/>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0674BE85-84DB-0D43-8E74-22D3F289206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E76F844F-5564-1345-8981-A242F2973E0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4" name="Прямоугольник 113">
            <a:extLst>
              <a:ext uri="{FF2B5EF4-FFF2-40B4-BE49-F238E27FC236}">
                <a16:creationId xmlns:a16="http://schemas.microsoft.com/office/drawing/2014/main" id="{DB9C625A-E503-9E4A-AB43-2EF34F6D846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5" name="TextBox 114">
            <a:extLst>
              <a:ext uri="{FF2B5EF4-FFF2-40B4-BE49-F238E27FC236}">
                <a16:creationId xmlns:a16="http://schemas.microsoft.com/office/drawing/2014/main" id="{0687BB7F-1DA5-3E41-902D-693CFA51B675}"/>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5E525C3D-EBBD-1441-86AA-EB024CEC95E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18" name="Прямоугольник 117">
            <a:extLst>
              <a:ext uri="{FF2B5EF4-FFF2-40B4-BE49-F238E27FC236}">
                <a16:creationId xmlns:a16="http://schemas.microsoft.com/office/drawing/2014/main" id="{6EE78AE9-3780-FC47-A744-2B9C9AFA3089}"/>
              </a:ext>
            </a:extLst>
          </p:cNvPr>
          <p:cNvSpPr/>
          <p:nvPr userDrawn="1"/>
        </p:nvSpPr>
        <p:spPr>
          <a:xfrm>
            <a:off x="0" y="313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TextBox 118">
            <a:extLst>
              <a:ext uri="{FF2B5EF4-FFF2-40B4-BE49-F238E27FC236}">
                <a16:creationId xmlns:a16="http://schemas.microsoft.com/office/drawing/2014/main" id="{AD09A97B-2BE3-FE42-8498-EF01D31587D3}"/>
              </a:ext>
            </a:extLst>
          </p:cNvPr>
          <p:cNvSpPr txBox="1"/>
          <p:nvPr userDrawn="1"/>
        </p:nvSpPr>
        <p:spPr>
          <a:xfrm>
            <a:off x="604489" y="3232584"/>
            <a:ext cx="1439290" cy="230832"/>
          </a:xfrm>
          <a:prstGeom prst="rect">
            <a:avLst/>
          </a:prstGeom>
          <a:noFill/>
        </p:spPr>
        <p:txBody>
          <a:bodyPr wrap="square" rtlCol="0" anchor="ctr">
            <a:spAutoFit/>
          </a:bodyPr>
          <a:lstStyle/>
          <a:p>
            <a:r>
              <a:rPr lang="en-US" sz="900" b="1" dirty="0">
                <a:solidFill>
                  <a:schemeClr val="bg1"/>
                </a:solidFill>
              </a:rPr>
              <a:t>Risk Model Governance</a:t>
            </a:r>
            <a:endParaRPr lang="ru-RU" sz="900" b="1" dirty="0">
              <a:solidFill>
                <a:schemeClr val="bg1"/>
              </a:solidFill>
            </a:endParaRPr>
          </a:p>
        </p:txBody>
      </p:sp>
      <p:pic>
        <p:nvPicPr>
          <p:cNvPr id="120" name="Рисунок 119">
            <a:extLst>
              <a:ext uri="{FF2B5EF4-FFF2-40B4-BE49-F238E27FC236}">
                <a16:creationId xmlns:a16="http://schemas.microsoft.com/office/drawing/2014/main" id="{CE46A9A9-290E-BC42-9307-3B40C5B3FCC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3204000"/>
            <a:ext cx="288000" cy="288000"/>
          </a:xfrm>
          <a:prstGeom prst="rect">
            <a:avLst/>
          </a:prstGeom>
        </p:spPr>
      </p:pic>
      <p:sp>
        <p:nvSpPr>
          <p:cNvPr id="53" name="Прямоугольник 52">
            <a:extLst>
              <a:ext uri="{FF2B5EF4-FFF2-40B4-BE49-F238E27FC236}">
                <a16:creationId xmlns:a16="http://schemas.microsoft.com/office/drawing/2014/main" id="{266067B0-98C7-0C40-9B68-5FEF8CF4E4A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EDD57E6-3614-B643-A15B-C2B609709B6F}"/>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691260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9_Риски банковской книги">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61B071F3-E6B3-AD47-BAE4-1BBEB00D4A46}"/>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298FE323-8D2D-3D48-8036-B820C5702469}"/>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59C9967D-7B7B-CE42-9677-15C45E0B7E51}"/>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AEB9AA03-C67F-4C49-A467-C7350AE70F6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E9F901A4-D06C-5B49-A7D5-11912476F437}"/>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55E3E25-54AA-0946-9006-A5F0DB72EDC1}"/>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DDF0DAF-A7A0-9548-9A69-55ACB13BED6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DAF813C-049E-7C4E-BA9C-3BA22F220F90}"/>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F645EB29-CF73-6F40-8C31-8ED18C2A5DFC}"/>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5ECE37BF-330B-7843-8F9E-4A439DE2F5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D3EC034A-EE51-F840-8DAB-31295FFBB307}"/>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6F859796-A85A-2C4C-8787-6B4BC22904F0}"/>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E2F73188-F50B-3B4D-A474-49B427F981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0908FF4-6CF8-7140-A39D-EE986E311588}"/>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54DFC96C-407F-6B46-8B7B-612D03252815}"/>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7787A5A7-6B17-0D41-88C9-ECBED0EFD8C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FC2D9986-7196-6F4A-94E5-08ACDF49AC30}"/>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E8AEDD7-63D2-944F-9693-6984D9E67FB8}"/>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E5635579-B3E2-E84A-8813-C38A647401A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E8A4140-4E20-0F4B-86D3-BF98DC0322CE}"/>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36C20C6E-CE21-544D-AC18-02C272A1CB8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525EA5B-BA25-8C4E-8381-39D1B672F0C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80" name="Прямоугольник 79">
            <a:extLst>
              <a:ext uri="{FF2B5EF4-FFF2-40B4-BE49-F238E27FC236}">
                <a16:creationId xmlns:a16="http://schemas.microsoft.com/office/drawing/2014/main" id="{269F2883-6620-A04F-B070-B3E3F2B5368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1DCB1731-C13F-044B-BC0A-FC73796641A2}"/>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FA685393-470B-E243-AC88-A89359FE2E6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6D012497-03A2-FA4D-AC60-F34CAC9A83F3}"/>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20BE37FC-D144-F845-BAEF-F17E2DB59E1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99E12506-A0D4-DD4F-80BB-36E2056F79D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6EDA0061-54E4-6147-9FAD-70B1F14DF0EE}"/>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632DC11B-85E8-D346-B0E3-F490FE2499FA}"/>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1E07DEB1-4527-5A49-9127-4F8EB6658E6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7CC83E88-7784-524D-8522-22CEAFA0A234}"/>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5CA7542D-6FEA-0341-874B-50898F2B300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2D2798E8-1A91-1E42-9B4D-8F35FF4D986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3230ED5-8618-434F-A316-9A6AB636D05E}"/>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6EB954CB-4F05-D440-8BD0-5939F7C996D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439925EA-EA35-8D4F-9404-3D09E9F44B6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8293CB9F-6534-D04B-8F89-385009CF4941}"/>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6DB5FFA6-B31E-A64A-BD4F-574F388CF8B0}"/>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CB95C2AE-4550-4C4B-89CD-4FE06835C10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C9B623ED-4908-EE48-86D7-F15BAB8A986C}"/>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9303BDFE-F0E4-9544-B95B-1A177FB903E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4A49ABF8-3FD3-684A-84DE-33B5A5E8CD5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A1EA0194-D586-EC4F-B7B7-849E4E4018C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B9E07F0B-4DE8-E04E-B243-5D80B447F014}"/>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F8ED6556-3035-FF4F-903B-C7FF124ABC9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6" name="Прямоугольник 135">
            <a:extLst>
              <a:ext uri="{FF2B5EF4-FFF2-40B4-BE49-F238E27FC236}">
                <a16:creationId xmlns:a16="http://schemas.microsoft.com/office/drawing/2014/main" id="{D8B42A99-9082-7442-A2A4-B0776AB9F6BE}"/>
              </a:ext>
            </a:extLst>
          </p:cNvPr>
          <p:cNvSpPr/>
          <p:nvPr userDrawn="1"/>
        </p:nvSpPr>
        <p:spPr>
          <a:xfrm>
            <a:off x="0" y="356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TextBox 136">
            <a:extLst>
              <a:ext uri="{FF2B5EF4-FFF2-40B4-BE49-F238E27FC236}">
                <a16:creationId xmlns:a16="http://schemas.microsoft.com/office/drawing/2014/main" id="{AD0AD8B4-7729-A34A-A1C4-DD9CD2637F9D}"/>
              </a:ext>
            </a:extLst>
          </p:cNvPr>
          <p:cNvSpPr txBox="1"/>
          <p:nvPr userDrawn="1"/>
        </p:nvSpPr>
        <p:spPr>
          <a:xfrm>
            <a:off x="604489" y="3664584"/>
            <a:ext cx="1439290" cy="230832"/>
          </a:xfrm>
          <a:prstGeom prst="rect">
            <a:avLst/>
          </a:prstGeom>
          <a:noFill/>
        </p:spPr>
        <p:txBody>
          <a:bodyPr wrap="square" rtlCol="0" anchor="ctr">
            <a:spAutoFit/>
          </a:bodyPr>
          <a:lstStyle/>
          <a:p>
            <a:r>
              <a:rPr lang="ru-RU" sz="900" b="1" dirty="0">
                <a:solidFill>
                  <a:schemeClr val="bg1"/>
                </a:solidFill>
              </a:rPr>
              <a:t>Риски банковской книги</a:t>
            </a:r>
          </a:p>
        </p:txBody>
      </p:sp>
      <p:pic>
        <p:nvPicPr>
          <p:cNvPr id="139" name="Рисунок 138">
            <a:extLst>
              <a:ext uri="{FF2B5EF4-FFF2-40B4-BE49-F238E27FC236}">
                <a16:creationId xmlns:a16="http://schemas.microsoft.com/office/drawing/2014/main" id="{0351012D-5C43-AD41-A3DB-78D00F66518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3636000"/>
            <a:ext cx="288000" cy="288000"/>
          </a:xfrm>
          <a:prstGeom prst="rect">
            <a:avLst/>
          </a:prstGeom>
        </p:spPr>
      </p:pic>
      <p:sp>
        <p:nvSpPr>
          <p:cNvPr id="53" name="Прямоугольник 52">
            <a:extLst>
              <a:ext uri="{FF2B5EF4-FFF2-40B4-BE49-F238E27FC236}">
                <a16:creationId xmlns:a16="http://schemas.microsoft.com/office/drawing/2014/main" id="{6E0E23FB-CF49-1043-A060-4E08E0B12E54}"/>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CF70038F-96A2-4948-9780-9AA95367092E}"/>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663911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0_Операционный риск">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E9C31441-7FC4-4A4B-AE01-2068FD2A6E7E}"/>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CCE1108E-E08F-6D49-9964-3B0F7493C2A1}"/>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8142E925-CA77-B544-BD9A-E1C6BB14A14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E9EC314D-D616-5242-AE09-6D30F714ED15}"/>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DDA2D573-1833-D74D-B1E0-341F0AB846C7}"/>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5A24519-AA85-1C4D-AE4C-C4B08A73D29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A3DAB09-6C2F-0746-8876-F91EDC660B1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AE2A4EA-E8EB-9348-A94C-3E2E9229798C}"/>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DB5A8C7F-612B-1C48-90BF-49AA6C5EB3DA}"/>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682C48FB-794F-B347-8066-A14B56E96B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8393DD1D-E51D-574D-A6EF-3ACB8EB3B8C5}"/>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ACA933D7-44B0-4346-834C-21749BBF9E1C}"/>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2FBF4CE-A550-0A4C-933D-28D6FAA54D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303CF636-4B75-7E41-8078-D84C0763D1AD}"/>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26344617-29E4-8E43-9D91-FA352AC6BAA4}"/>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9E74D18B-7351-FF4A-928E-3BB108009CF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4B864E8E-E913-C245-AE55-6D29E2ECD823}"/>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189EB07B-8D96-A04C-853B-BF94A15BF7FD}"/>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259D71A1-692C-854D-AB6F-E9AB3C0E79C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F74DE3F5-588D-3B47-9673-90E75D55A6CD}"/>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A6F93427-5A6D-514A-BB06-5D3D0AB404E9}"/>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B3E49339-BD5C-284F-8969-79024C6F77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DB8D2CC8-FA76-FE42-B334-0430A7292D4D}"/>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58EE1E99-AE7D-344E-BBEB-974669F2E605}"/>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E8FA1EC-C60B-1B47-96EA-BCE7E03BBB5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3" name="Прямоугольник 82">
            <a:extLst>
              <a:ext uri="{FF2B5EF4-FFF2-40B4-BE49-F238E27FC236}">
                <a16:creationId xmlns:a16="http://schemas.microsoft.com/office/drawing/2014/main" id="{9E8653EA-46BE-5C4B-8CD7-497306B2A12D}"/>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88AF99F8-430E-7A43-9791-9E06C324FD64}"/>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088FF95-C4CC-6E4C-89DC-E78C0C6C494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F8288506-A838-5749-80F0-6D577AFE2895}"/>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FC7182FB-A685-8448-B0C1-C6B991C7DAF4}"/>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4B82E4B4-06F8-EC4F-B91B-A3EF5A45DD7F}"/>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3BED6FCD-AED3-7347-BAC8-7D7E331CF0D8}"/>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B608CB1-BD58-F349-9A4D-353BB4852B7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40AF5F82-FAB8-624F-B094-54898C888D4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4D1CBA8-BA60-C44C-9E84-87BF102D5A75}"/>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DB0AD7E1-43EA-4642-9A0A-8F7230BE6EE4}"/>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C231BD2E-5D40-E14A-BFB5-BBF169E22C8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0DD66B27-C38C-9C40-89D3-8758745FB38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0BFC4597-AEB9-B843-88D6-C28DC570D5A6}"/>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24F228E7-7490-A949-B3CD-587E93BC5C8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D0F91B22-2C86-2245-B463-396CF9BA9F83}"/>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B5556E0B-E6CA-AB45-939A-FA68DDE0339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274CDDEE-AF1D-264F-8DFF-43651BACFEB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792337D8-3D1E-1C4D-8AF1-9D9CC533ED7F}"/>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9C742A40-08FD-544E-9D77-034AA3C66F00}"/>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A2BE3565-03C2-B743-97E6-79420425830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57" name="Прямоугольник 156">
            <a:extLst>
              <a:ext uri="{FF2B5EF4-FFF2-40B4-BE49-F238E27FC236}">
                <a16:creationId xmlns:a16="http://schemas.microsoft.com/office/drawing/2014/main" id="{6B17A399-05CC-B345-B826-6997E367192F}"/>
              </a:ext>
            </a:extLst>
          </p:cNvPr>
          <p:cNvSpPr/>
          <p:nvPr userDrawn="1"/>
        </p:nvSpPr>
        <p:spPr>
          <a:xfrm>
            <a:off x="0" y="399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TextBox 165">
            <a:extLst>
              <a:ext uri="{FF2B5EF4-FFF2-40B4-BE49-F238E27FC236}">
                <a16:creationId xmlns:a16="http://schemas.microsoft.com/office/drawing/2014/main" id="{99660414-4303-B54D-A661-2504F446609B}"/>
              </a:ext>
            </a:extLst>
          </p:cNvPr>
          <p:cNvSpPr txBox="1"/>
          <p:nvPr userDrawn="1"/>
        </p:nvSpPr>
        <p:spPr>
          <a:xfrm>
            <a:off x="604489" y="4096584"/>
            <a:ext cx="1439290" cy="230832"/>
          </a:xfrm>
          <a:prstGeom prst="rect">
            <a:avLst/>
          </a:prstGeom>
          <a:noFill/>
        </p:spPr>
        <p:txBody>
          <a:bodyPr wrap="square" rtlCol="0" anchor="ctr">
            <a:spAutoFit/>
          </a:bodyPr>
          <a:lstStyle/>
          <a:p>
            <a:r>
              <a:rPr lang="en-US" sz="900" b="1" dirty="0" err="1">
                <a:solidFill>
                  <a:schemeClr val="bg1"/>
                </a:solidFill>
              </a:rPr>
              <a:t>Опер</a:t>
            </a:r>
            <a:r>
              <a:rPr lang="ru-RU" sz="900" b="1" dirty="0" err="1">
                <a:solidFill>
                  <a:schemeClr val="bg1"/>
                </a:solidFill>
              </a:rPr>
              <a:t>ационный</a:t>
            </a:r>
            <a:r>
              <a:rPr lang="ru-RU" sz="900" b="1" dirty="0">
                <a:solidFill>
                  <a:schemeClr val="bg1"/>
                </a:solidFill>
              </a:rPr>
              <a:t> риск</a:t>
            </a:r>
          </a:p>
        </p:txBody>
      </p:sp>
      <p:pic>
        <p:nvPicPr>
          <p:cNvPr id="167" name="Рисунок 166">
            <a:extLst>
              <a:ext uri="{FF2B5EF4-FFF2-40B4-BE49-F238E27FC236}">
                <a16:creationId xmlns:a16="http://schemas.microsoft.com/office/drawing/2014/main" id="{B4BD463B-56FD-034E-9BEF-13D9992666D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4068000"/>
            <a:ext cx="288000" cy="288000"/>
          </a:xfrm>
          <a:prstGeom prst="rect">
            <a:avLst/>
          </a:prstGeom>
        </p:spPr>
      </p:pic>
      <p:sp>
        <p:nvSpPr>
          <p:cNvPr id="53" name="Прямоугольник 52">
            <a:extLst>
              <a:ext uri="{FF2B5EF4-FFF2-40B4-BE49-F238E27FC236}">
                <a16:creationId xmlns:a16="http://schemas.microsoft.com/office/drawing/2014/main" id="{AEA645F3-476C-BF45-88FF-38737F83D39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899A8571-728B-6F4E-8C6A-B780FEBB36F2}"/>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357717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1_Технориск">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606A5973-E1FB-6343-B2A2-9B3904BF53AC}"/>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3783C100-F621-8448-98BD-5341ADDE5A55}"/>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E4314CFC-57E4-4246-9985-B70F31865B02}"/>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05ACD35C-BFE5-3045-882F-4621C05CC5B3}"/>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C88ACBE3-625F-024E-9F3F-5C538608A190}"/>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35F08ED0-6400-404C-9BC7-CD726669A5D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6BF326A-6920-0642-BD58-09D12855C5E4}"/>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413A3CE1-53AA-5B44-A0D9-15C752FBB20D}"/>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C84B67EC-B010-AF40-83A8-749BB371B797}"/>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F4DEA0AF-238F-5D40-93D9-F6D1E3989F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DD73986E-CD06-BD4B-9B31-465154285DB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654BE9EB-78C4-4141-AA87-F04DFF1B4766}"/>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5225E38B-42E8-A04B-93FF-3701BD280E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3811E934-E170-D84B-AFFB-85A1C9694BAD}"/>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B9725CDF-46D1-2C4E-8BC2-2580850134F3}"/>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56EC3407-22ED-584B-ABC6-03FD2A4C76A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D803334C-EC96-6D41-81AD-F5B3F3CAE47E}"/>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FDE3FC6E-5E00-1740-A9D4-20D7E031F003}"/>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ABBFE6B-8903-3543-A03A-97123655F65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7" name="Прямоугольник 76">
            <a:extLst>
              <a:ext uri="{FF2B5EF4-FFF2-40B4-BE49-F238E27FC236}">
                <a16:creationId xmlns:a16="http://schemas.microsoft.com/office/drawing/2014/main" id="{DAF8D8B7-D595-A441-8800-9AC0A107C344}"/>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225A1654-BE40-2F46-A578-B38DA54B05D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1C1DF63-9D29-4148-84DD-276A978038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E80A66D1-FF98-EA41-A4DA-8C1FCE9969E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3B851A89-FE61-3941-95CF-79C4B0E2C39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0E9E1BC3-F18C-0547-BC6F-F156910E992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B7E63ED-6809-854D-8906-30E32AAAC713}"/>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245E8007-A280-D741-84E9-202C006BCD7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37B7EDBF-3A03-064F-B466-00C5CB0EA77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5B623FB5-340A-D043-ABBF-C042885296AC}"/>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92522FE4-E6A2-9549-B762-8BD9E3C1ADF4}"/>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03480538-E58F-B040-BA72-06E3C9D018B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8AF3D0ED-3608-B845-89B0-E519D96B52FF}"/>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3F086E6D-9CEF-1943-8EB6-CDCAE5FD1831}"/>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287D5406-49DF-0D44-A60E-D2B1A041EFF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20454DE3-5170-BD46-84BC-F925DA91F6AA}"/>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8D772069-8FAA-CF44-9637-531A4CA86193}"/>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7EF417D8-5308-DB41-80EE-42E916B88F0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E8F3EF92-DFF3-114A-BA1C-E62268579C4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EA3D4D4C-E81E-8D4C-86CD-30EDB288119D}"/>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A727FACD-30C0-6C4C-AB05-FF6AFACFAE8A}"/>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BC3D4A6E-D280-974E-93AB-07A1AC50F334}"/>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DB48D890-2B25-2740-81DF-206167B01EE7}"/>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38B9FAFE-19BB-C54D-A53E-2772D4C39E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79E6275C-A566-494A-8983-922944CCF1D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C40314CC-CA7E-9342-9A89-128A9BD55987}"/>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A6ED333C-DED5-A44B-B54B-8D1BDE37910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3" name="Прямоугольник 132">
            <a:extLst>
              <a:ext uri="{FF2B5EF4-FFF2-40B4-BE49-F238E27FC236}">
                <a16:creationId xmlns:a16="http://schemas.microsoft.com/office/drawing/2014/main" id="{8698AEE8-07F5-AD46-A1BF-207727E18E2F}"/>
              </a:ext>
            </a:extLst>
          </p:cNvPr>
          <p:cNvSpPr/>
          <p:nvPr userDrawn="1"/>
        </p:nvSpPr>
        <p:spPr>
          <a:xfrm>
            <a:off x="0" y="4428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4" name="TextBox 133">
            <a:extLst>
              <a:ext uri="{FF2B5EF4-FFF2-40B4-BE49-F238E27FC236}">
                <a16:creationId xmlns:a16="http://schemas.microsoft.com/office/drawing/2014/main" id="{2464FA7F-5C35-B844-9D28-BD3466BF6760}"/>
              </a:ext>
            </a:extLst>
          </p:cNvPr>
          <p:cNvSpPr txBox="1"/>
          <p:nvPr userDrawn="1"/>
        </p:nvSpPr>
        <p:spPr>
          <a:xfrm>
            <a:off x="604489" y="4528584"/>
            <a:ext cx="1439290" cy="230832"/>
          </a:xfrm>
          <a:prstGeom prst="rect">
            <a:avLst/>
          </a:prstGeom>
          <a:noFill/>
        </p:spPr>
        <p:txBody>
          <a:bodyPr wrap="square" rtlCol="0" anchor="ctr">
            <a:spAutoFit/>
          </a:bodyPr>
          <a:lstStyle/>
          <a:p>
            <a:r>
              <a:rPr lang="ru-RU" sz="900" b="1" dirty="0" err="1">
                <a:solidFill>
                  <a:schemeClr val="bg1"/>
                </a:solidFill>
              </a:rPr>
              <a:t>Технориск</a:t>
            </a:r>
            <a:endParaRPr lang="ru-RU" sz="900" b="1" dirty="0">
              <a:solidFill>
                <a:schemeClr val="bg1"/>
              </a:solidFill>
            </a:endParaRPr>
          </a:p>
        </p:txBody>
      </p:sp>
      <p:pic>
        <p:nvPicPr>
          <p:cNvPr id="135" name="Рисунок 134">
            <a:extLst>
              <a:ext uri="{FF2B5EF4-FFF2-40B4-BE49-F238E27FC236}">
                <a16:creationId xmlns:a16="http://schemas.microsoft.com/office/drawing/2014/main" id="{BBB5565E-948E-104F-9606-42DC805C28E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4500000"/>
            <a:ext cx="288000" cy="288000"/>
          </a:xfrm>
          <a:prstGeom prst="rect">
            <a:avLst/>
          </a:prstGeom>
        </p:spPr>
      </p:pic>
      <p:sp>
        <p:nvSpPr>
          <p:cNvPr id="53" name="Прямоугольник 52">
            <a:extLst>
              <a:ext uri="{FF2B5EF4-FFF2-40B4-BE49-F238E27FC236}">
                <a16:creationId xmlns:a16="http://schemas.microsoft.com/office/drawing/2014/main" id="{342174A1-8970-704E-AD85-5C0128E7287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90D481EC-C8E6-FC4B-9B29-8D5AB85A65E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736010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2_Пруденциальный офис">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00F14878-52FE-C14C-B62D-1C8B104F7D17}"/>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0A92D1BC-D859-EE4F-8EFD-E6F935877EE7}"/>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6867703-5CDC-7045-B3A4-926899885122}"/>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715FB74A-1322-0946-BE67-289FE6E3BF5E}"/>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699922F4-567E-2C42-ACDD-CF227D632495}"/>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7C69FE4C-A692-4A46-B897-792F396A8BB0}"/>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3944FB49-B898-B54B-998D-4D1237295EF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074EECD0-60F2-D848-9D33-BD1387274114}"/>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E7F20629-0A4E-1944-A45F-E354C5F637B5}"/>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E9EEB63A-2D1B-2947-9372-8F0D5277AF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2AA23C8-EFB5-B944-932B-1707D59EFCA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79F48A4A-69A2-2E4F-A3F6-7AE740E2ACF4}"/>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8F2875DB-4C57-984C-AE3E-C5A6B1C495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A2CD7F1A-5C4E-0D4B-9D64-6DA00F14177F}"/>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C090EB19-8E89-0346-8219-A7A6EBDD8A67}"/>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4C9AA5DB-4ED7-4444-982F-082B209C6EB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5B7492B3-F681-C142-ADBB-0ACEE3AF2F1A}"/>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EA9023BB-21EF-984B-8D1A-CB659AE7EB49}"/>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BAD440AD-F090-4548-9DB3-1F451AD4F5B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576B02BE-49AB-DF4B-A91F-95AA0CF289D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1CA1965D-B47A-1D47-BE90-20187E7D0785}"/>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A690137-03A6-8D4C-9E66-6F0CEBBF101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D512B2A4-AEF6-BF40-83EF-75BDBAD34B62}"/>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A3F5B022-42D3-E349-8EDD-E4AA4337D64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D658C24-C274-DB42-9759-0EFE513484E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B934A77C-6E45-C344-831C-A1CAC0E6FD9E}"/>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8F3497B0-B6C5-1F4D-9972-F2292CFFDF42}"/>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CBC08DF6-A81B-C64F-8AC9-0BCE3CA5EDD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607209A4-848B-2048-94EF-A51D1AA1C2EF}"/>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73D86FF9-BBA4-954E-B9A9-7500D3BAE92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9598EDA3-86DB-1546-BD7F-47527609049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9" name="Прямоугольник 88">
            <a:extLst>
              <a:ext uri="{FF2B5EF4-FFF2-40B4-BE49-F238E27FC236}">
                <a16:creationId xmlns:a16="http://schemas.microsoft.com/office/drawing/2014/main" id="{88095419-E4A8-D64D-B040-C1DF495067F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4DAAF373-634A-B947-B3E1-5CEBF04C1BD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4E69148E-D662-5243-AC7A-FA4A26BE2B7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8E6F6527-41D6-5842-8A44-5ED022DCDDAF}"/>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8A7636A2-37F5-CB41-81A7-B84941710A8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940D1CDE-4F3C-B749-A823-EFE7727AF51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65E8F1D7-6635-1A43-B0AB-C23B41D2210E}"/>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0DE0CAF8-8D5D-6747-9943-47E75104E8D8}"/>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0DFC8A2B-7A95-3046-AD90-BD67427DFC1B}"/>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2DDC1DB2-1DB4-D540-8642-4377F7AD71EB}"/>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E37454C2-69EB-834E-BC98-61EBE73D014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6D125400-1525-BF40-99F6-9F5F1C32022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19201046-CAFC-7045-A66E-FFE9F10B8956}"/>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99F22089-BBD0-4746-A275-61D5328DEDD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F113337D-7B5E-A34D-A1DC-082DDDD5DD2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77" name="Прямоугольник 176">
            <a:extLst>
              <a:ext uri="{FF2B5EF4-FFF2-40B4-BE49-F238E27FC236}">
                <a16:creationId xmlns:a16="http://schemas.microsoft.com/office/drawing/2014/main" id="{781C25FF-34AA-9841-8B34-16E32D5BB5D4}"/>
              </a:ext>
            </a:extLst>
          </p:cNvPr>
          <p:cNvSpPr/>
          <p:nvPr userDrawn="1"/>
        </p:nvSpPr>
        <p:spPr>
          <a:xfrm>
            <a:off x="0" y="486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8" name="TextBox 177">
            <a:extLst>
              <a:ext uri="{FF2B5EF4-FFF2-40B4-BE49-F238E27FC236}">
                <a16:creationId xmlns:a16="http://schemas.microsoft.com/office/drawing/2014/main" id="{221BAAC2-B73A-854C-8E71-157064C02D52}"/>
              </a:ext>
            </a:extLst>
          </p:cNvPr>
          <p:cNvSpPr txBox="1"/>
          <p:nvPr userDrawn="1"/>
        </p:nvSpPr>
        <p:spPr>
          <a:xfrm>
            <a:off x="604489" y="4960584"/>
            <a:ext cx="1439290" cy="230832"/>
          </a:xfrm>
          <a:prstGeom prst="rect">
            <a:avLst/>
          </a:prstGeom>
          <a:noFill/>
        </p:spPr>
        <p:txBody>
          <a:bodyPr wrap="square" rtlCol="0" anchor="ctr">
            <a:spAutoFit/>
          </a:bodyPr>
          <a:lstStyle/>
          <a:p>
            <a:r>
              <a:rPr lang="ru-RU" sz="900" b="1" dirty="0">
                <a:solidFill>
                  <a:schemeClr val="bg1"/>
                </a:solidFill>
              </a:rPr>
              <a:t>Пруденциальный офис</a:t>
            </a:r>
          </a:p>
        </p:txBody>
      </p:sp>
      <p:pic>
        <p:nvPicPr>
          <p:cNvPr id="179" name="Рисунок 178">
            <a:extLst>
              <a:ext uri="{FF2B5EF4-FFF2-40B4-BE49-F238E27FC236}">
                <a16:creationId xmlns:a16="http://schemas.microsoft.com/office/drawing/2014/main" id="{A811AA2B-B0DE-1C40-A616-F8143864F4ED}"/>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4932000"/>
            <a:ext cx="288000" cy="288000"/>
          </a:xfrm>
          <a:prstGeom prst="rect">
            <a:avLst/>
          </a:prstGeom>
        </p:spPr>
      </p:pic>
      <p:sp>
        <p:nvSpPr>
          <p:cNvPr id="53" name="Прямоугольник 52">
            <a:extLst>
              <a:ext uri="{FF2B5EF4-FFF2-40B4-BE49-F238E27FC236}">
                <a16:creationId xmlns:a16="http://schemas.microsoft.com/office/drawing/2014/main" id="{E8534B8E-5B96-DE4E-BBE2-65CBE8F6DD7C}"/>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E42ABF7C-14D2-C34E-8DBC-9837177C3A5D}"/>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47557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727696" y="6126266"/>
            <a:ext cx="521496" cy="365125"/>
          </a:xfrm>
          <a:prstGeom prst="rect">
            <a:avLst/>
          </a:prstGeom>
        </p:spPr>
        <p:txBody>
          <a:bodyPr/>
          <a:lstStyle/>
          <a:p>
            <a:fld id="{054C8753-49EE-4AA4-B7F7-004F2534EA1E}" type="slidenum">
              <a:rPr lang="ru-RU" smtClean="0"/>
              <a:pPr/>
              <a:t>‹#›</a:t>
            </a:fld>
            <a:endParaRPr lang="ru-RU" dirty="0"/>
          </a:p>
        </p:txBody>
      </p:sp>
      <p:pic>
        <p:nvPicPr>
          <p:cNvPr id="3" name="Рисунок 2"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782990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3_ИТ-внедрения">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DFFA306-4E15-E949-9709-F8153EE88F4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84988645-5DB7-DE46-AA2C-D6394E2333C6}"/>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1DACB476-9A9C-CE43-AAA2-1C3E85359649}"/>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3204DC8C-00D6-CC4B-A90F-B012B8D42D31}"/>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5BD6F3C-8579-9A4F-97F1-221D0CC58B01}"/>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F76CE5E0-D155-3142-82A9-31F639B10BE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9AC2FCB7-455D-3846-AF00-6309D169CDE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9E87F866-470E-C145-8842-311DD7F7B35F}"/>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5C7FB279-F2D3-714E-92ED-F0026C26782C}"/>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32E4F3A8-C78F-1048-8D1F-92684DD8BF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3EABC97C-9CA4-8E45-81FE-30AD7798833D}"/>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ED815AFE-15DA-324F-ADD8-E2339785B335}"/>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1B65C54A-16FA-FE4B-95D2-203E345C1B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086753F-AFC5-FC4E-92BC-786E7B3F4B79}"/>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B86FA67C-29F4-604E-8A62-5D634E81B9DE}"/>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A2C03665-9F07-7644-86E8-F2F1D9EC220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7579A64F-3789-7644-BF39-7666B0F9017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F252FDBC-7306-B944-9A3A-6B1EC16C21DA}"/>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55B5BA8A-6484-194C-AE62-FDDAFE2F13C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3BF7AAB1-4487-A640-8100-04A90A7FBCED}"/>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F9EE6884-3EF7-7D49-A06B-796FD72261B0}"/>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47ECFC8-1380-4044-89EB-F729E5ED6AD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E0368B5-7EC1-9441-B9DA-57F07877F1FA}"/>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233AE29-F3C8-B346-BEA2-1292D0F9D499}"/>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B36C9A63-1EE0-1442-A27C-73DC0FE2A26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D5F8CEF5-E90A-6446-B143-4CBE695E90E5}"/>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11AA4665-BE6E-6544-A2E3-8ACDFA32037F}"/>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67BE6A3-B4CE-8D46-82FD-66A60F6FAC6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3303DB7D-72DB-D445-A492-293F5CF0CB60}"/>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0EC0FF97-4FB9-8F42-AC0D-77CBEFCB5F80}"/>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08C060D3-1ABB-954D-9DE4-DB091D8765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DA358D83-886A-D54D-9290-396D66205888}"/>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C27ECD3D-559B-CA45-B98E-E5DB0A983AD6}"/>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FCC4A12B-BBB2-7E4B-8C9D-3B3F9D67365A}"/>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20D4FFB4-007A-B44A-8698-D43D037B351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a:extLst>
              <a:ext uri="{FF2B5EF4-FFF2-40B4-BE49-F238E27FC236}">
                <a16:creationId xmlns:a16="http://schemas.microsoft.com/office/drawing/2014/main" id="{879D4E54-1AAB-F842-84E1-7B3E1BCF8A8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1" name="Рисунок 100">
            <a:extLst>
              <a:ext uri="{FF2B5EF4-FFF2-40B4-BE49-F238E27FC236}">
                <a16:creationId xmlns:a16="http://schemas.microsoft.com/office/drawing/2014/main" id="{9F6E8E67-2134-6746-9960-67133E72DEF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7B065E1-3737-DA47-A21A-8C04F014A130}"/>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A2EB8D49-44A1-4A4F-A665-A3344CAA3365}"/>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09" name="Рисунок 108">
            <a:extLst>
              <a:ext uri="{FF2B5EF4-FFF2-40B4-BE49-F238E27FC236}">
                <a16:creationId xmlns:a16="http://schemas.microsoft.com/office/drawing/2014/main" id="{0A91E382-6A64-AB4E-BAB2-F264BD0B22C0}"/>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0" name="Прямоугольник 109">
            <a:extLst>
              <a:ext uri="{FF2B5EF4-FFF2-40B4-BE49-F238E27FC236}">
                <a16:creationId xmlns:a16="http://schemas.microsoft.com/office/drawing/2014/main" id="{D7B5DFA6-8E5D-4142-9A69-DBAB5A845C87}"/>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C05285A9-C78B-CA4F-B15E-86EC9B34D6B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2" name="Рисунок 111">
            <a:extLst>
              <a:ext uri="{FF2B5EF4-FFF2-40B4-BE49-F238E27FC236}">
                <a16:creationId xmlns:a16="http://schemas.microsoft.com/office/drawing/2014/main" id="{E9E2D4E6-5E28-944A-A33C-6B1997C10EE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3" name="Прямоугольник 112">
            <a:extLst>
              <a:ext uri="{FF2B5EF4-FFF2-40B4-BE49-F238E27FC236}">
                <a16:creationId xmlns:a16="http://schemas.microsoft.com/office/drawing/2014/main" id="{BAB6EAD4-0B11-C842-BEB6-C727F45B5F9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6884F00B-B497-4F4D-98B5-140F57BB5F00}"/>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5" name="Рисунок 114">
            <a:extLst>
              <a:ext uri="{FF2B5EF4-FFF2-40B4-BE49-F238E27FC236}">
                <a16:creationId xmlns:a16="http://schemas.microsoft.com/office/drawing/2014/main" id="{B2CFEE18-0D9B-604A-B78B-3204A7CEC07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5" name="Прямоугольник 184">
            <a:extLst>
              <a:ext uri="{FF2B5EF4-FFF2-40B4-BE49-F238E27FC236}">
                <a16:creationId xmlns:a16="http://schemas.microsoft.com/office/drawing/2014/main" id="{890AE502-6D2D-9840-AA20-BE4F59893916}"/>
              </a:ext>
            </a:extLst>
          </p:cNvPr>
          <p:cNvSpPr/>
          <p:nvPr userDrawn="1"/>
        </p:nvSpPr>
        <p:spPr>
          <a:xfrm>
            <a:off x="0" y="529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 name="TextBox 185">
            <a:extLst>
              <a:ext uri="{FF2B5EF4-FFF2-40B4-BE49-F238E27FC236}">
                <a16:creationId xmlns:a16="http://schemas.microsoft.com/office/drawing/2014/main" id="{E20B85DD-FC8D-6241-9AA6-6C4DD4278170}"/>
              </a:ext>
            </a:extLst>
          </p:cNvPr>
          <p:cNvSpPr txBox="1"/>
          <p:nvPr userDrawn="1"/>
        </p:nvSpPr>
        <p:spPr>
          <a:xfrm>
            <a:off x="604489" y="5392584"/>
            <a:ext cx="1439290" cy="230832"/>
          </a:xfrm>
          <a:prstGeom prst="rect">
            <a:avLst/>
          </a:prstGeom>
          <a:noFill/>
        </p:spPr>
        <p:txBody>
          <a:bodyPr wrap="square" rtlCol="0" anchor="ctr">
            <a:spAutoFit/>
          </a:bodyPr>
          <a:lstStyle/>
          <a:p>
            <a:r>
              <a:rPr lang="en-US" sz="900" b="1" dirty="0">
                <a:solidFill>
                  <a:schemeClr val="bg1"/>
                </a:solidFill>
              </a:rPr>
              <a:t>IT-</a:t>
            </a:r>
            <a:r>
              <a:rPr lang="ru-RU" sz="900" b="1" dirty="0">
                <a:solidFill>
                  <a:schemeClr val="bg1"/>
                </a:solidFill>
              </a:rPr>
              <a:t>внедрения</a:t>
            </a:r>
          </a:p>
        </p:txBody>
      </p:sp>
      <p:pic>
        <p:nvPicPr>
          <p:cNvPr id="187" name="Рисунок 186">
            <a:extLst>
              <a:ext uri="{FF2B5EF4-FFF2-40B4-BE49-F238E27FC236}">
                <a16:creationId xmlns:a16="http://schemas.microsoft.com/office/drawing/2014/main" id="{58722B2D-4C96-8A4B-BB84-32A648579FA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5364000"/>
            <a:ext cx="288000" cy="288000"/>
          </a:xfrm>
          <a:prstGeom prst="rect">
            <a:avLst/>
          </a:prstGeom>
        </p:spPr>
      </p:pic>
      <p:sp>
        <p:nvSpPr>
          <p:cNvPr id="53" name="Прямоугольник 52">
            <a:extLst>
              <a:ext uri="{FF2B5EF4-FFF2-40B4-BE49-F238E27FC236}">
                <a16:creationId xmlns:a16="http://schemas.microsoft.com/office/drawing/2014/main" id="{1C0D21BB-EDFE-D944-A87E-D59C6F702564}"/>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A0850A7D-A225-724F-B822-833A0B52EF2D}"/>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7441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4_Housekeeping dashboard">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BC8E6E5D-70F2-E24E-8A30-5CA5A090B08D}"/>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F30FEF1C-CDC7-324E-9731-D4FD1762AC6F}"/>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48DA50FF-3032-8C46-87C8-0834FD4A605A}"/>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CF68C8F-D679-ED4D-9405-6C66367F54E3}"/>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C251325C-84DA-C841-AC5D-81DC5243AD3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9A50D578-C8D0-0245-B07C-1B4EDA98D6D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9C44079C-4446-A748-A098-EE007009CBB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ABC53B92-3877-E24B-9891-0C324F84353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DCB41B9-E853-0C43-9A5E-3BCF890CE556}"/>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27B3AF6D-DA74-9B4D-8AF5-0E04E2C64B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B98B1AC4-52D0-0049-9945-FCD3B7581CC1}"/>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CBC6A984-A57C-7C45-B4DB-1312F04E3AFD}"/>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27DFA1E5-0CA2-204B-91E7-A81F44A649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487DB0E0-2302-BF49-8F24-15183E5A8FF5}"/>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931D5255-3E6C-5F46-917B-E67E45DC9CED}"/>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DC326296-C91A-2E46-AE36-E632D4C576A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015693F7-2B66-D846-8B02-D11551B94B40}"/>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B88EA959-27DF-FA4D-8C28-7DE73B48C506}"/>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2AC9A54F-C03C-D642-B560-FA7B70135B8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794F5C4-9DCC-2D46-B91E-75A507CA2F5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EB06C74-61BA-1744-B22E-AB27180DF33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27E936D3-0B22-4A45-9F9F-602D576606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2334DA49-7E78-7D48-A3B1-9F9AF62CF641}"/>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C261CCDE-B025-6146-811E-C20EB9ACB2D7}"/>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A3ED3DEC-7028-B541-AFF7-361A8DFF78C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CC132977-CBD0-1B40-BF2A-E6FF59AF80D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3E32EF39-2D0D-8144-869A-44EA3BD47CAC}"/>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84B360DE-1FA3-FE4F-BEB6-BDEB8C052F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D76E6F21-3381-5A4A-9A02-6598295AC25B}"/>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360E435E-DC06-424F-9B25-03E19F2829FD}"/>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2E8DA84-EB0C-6D4E-A5D9-5F91B14FFDA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105A2AF-8021-1342-A513-2C12297B6C85}"/>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AE4AAA0E-410A-7648-9A48-D50E20C80673}"/>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E98BDE3E-31E1-444C-8A2F-855937B59810}"/>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41AC88E8-4267-E74E-879A-49276F0FE410}"/>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88A4365-A412-FC4E-8219-20BDF9EFAF3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B5434D16-DD9A-0E4D-A71E-0CF0F7394F3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B33C1554-F6DA-2640-BC95-C93B8E6FC73B}"/>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4336B050-6CEE-5644-8EEB-ECAA229171DD}"/>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B96BF871-A2DF-CE41-A42E-6BEC4483A4C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3806C03E-9B04-5F41-BDCC-993EC18DF832}"/>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DFFE2BCB-A6B6-6247-8A04-6AE4A1B87345}"/>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4F12502A-2D47-464D-BF73-F9DA9746347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6" name="Прямоугольник 115">
            <a:extLst>
              <a:ext uri="{FF2B5EF4-FFF2-40B4-BE49-F238E27FC236}">
                <a16:creationId xmlns:a16="http://schemas.microsoft.com/office/drawing/2014/main" id="{D356A863-8ED0-104C-A979-011ADC9CA5F7}"/>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E84BD71D-6511-D649-B681-40BF6DC15B69}"/>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B801D65F-1EDC-3F4F-83D0-786DC17DA30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9" name="Прямоугольник 188">
            <a:extLst>
              <a:ext uri="{FF2B5EF4-FFF2-40B4-BE49-F238E27FC236}">
                <a16:creationId xmlns:a16="http://schemas.microsoft.com/office/drawing/2014/main" id="{8AE3B7E6-3007-2941-81A3-21BDEB2EC6B9}"/>
              </a:ext>
            </a:extLst>
          </p:cNvPr>
          <p:cNvSpPr/>
          <p:nvPr userDrawn="1"/>
        </p:nvSpPr>
        <p:spPr>
          <a:xfrm>
            <a:off x="0" y="572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TextBox 189">
            <a:extLst>
              <a:ext uri="{FF2B5EF4-FFF2-40B4-BE49-F238E27FC236}">
                <a16:creationId xmlns:a16="http://schemas.microsoft.com/office/drawing/2014/main" id="{70010455-FBAE-194A-B4A7-9E0159C29FC4}"/>
              </a:ext>
            </a:extLst>
          </p:cNvPr>
          <p:cNvSpPr txBox="1"/>
          <p:nvPr userDrawn="1"/>
        </p:nvSpPr>
        <p:spPr>
          <a:xfrm>
            <a:off x="604489" y="5824584"/>
            <a:ext cx="1439290" cy="230832"/>
          </a:xfrm>
          <a:prstGeom prst="rect">
            <a:avLst/>
          </a:prstGeom>
          <a:noFill/>
        </p:spPr>
        <p:txBody>
          <a:bodyPr wrap="square" rtlCol="0" anchor="ctr">
            <a:spAutoFit/>
          </a:bodyPr>
          <a:lstStyle/>
          <a:p>
            <a:r>
              <a:rPr lang="en-US" sz="900" b="1" dirty="0">
                <a:solidFill>
                  <a:schemeClr val="bg1"/>
                </a:solidFill>
              </a:rPr>
              <a:t>Housekeeping dashboard</a:t>
            </a:r>
            <a:endParaRPr lang="ru-RU" sz="900" b="1" dirty="0">
              <a:solidFill>
                <a:schemeClr val="bg1"/>
              </a:solidFill>
            </a:endParaRPr>
          </a:p>
        </p:txBody>
      </p:sp>
      <p:pic>
        <p:nvPicPr>
          <p:cNvPr id="191" name="Рисунок 190">
            <a:extLst>
              <a:ext uri="{FF2B5EF4-FFF2-40B4-BE49-F238E27FC236}">
                <a16:creationId xmlns:a16="http://schemas.microsoft.com/office/drawing/2014/main" id="{56B9C68B-7BB9-884D-BEDC-D92335D8281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5796000"/>
            <a:ext cx="288000" cy="288000"/>
          </a:xfrm>
          <a:prstGeom prst="rect">
            <a:avLst/>
          </a:prstGeom>
        </p:spPr>
      </p:pic>
      <p:sp>
        <p:nvSpPr>
          <p:cNvPr id="53" name="Прямоугольник 52">
            <a:extLst>
              <a:ext uri="{FF2B5EF4-FFF2-40B4-BE49-F238E27FC236}">
                <a16:creationId xmlns:a16="http://schemas.microsoft.com/office/drawing/2014/main" id="{25D879A6-CBDA-ED4B-86CF-803AFB23ED4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F0A6CCB5-6DB2-C741-905E-C8246E9FB6BF}"/>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5" name="Рисунок 4"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6" name="Рисунок 5"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7" name="Рисунок 6"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901880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5_Дополнительно">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8782B54-09F5-FF48-9B91-5AF0B81A52BB}"/>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BB5AA8F6-C08B-CB4A-8762-DBC65E1FBF92}"/>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47EE5BF7-FE67-064C-BD00-33AACC8A266C}"/>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B4E24D38-DAE0-A845-A2CC-FF4925853E28}"/>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D09FC5A9-0200-B340-B4FF-5E3472DDD361}"/>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FBF37FB-131F-7F48-A501-AC2B06644F19}"/>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D74756C2-0474-F745-86EE-35A0D1F8FBE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D557E184-5A8E-074E-A890-C6F394D2618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136CCC9-B874-964A-9353-16FC33392E7E}"/>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723B0DE7-EA2E-7647-BFF2-F0F88DDEE4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AF03B150-8FEF-4146-9948-924FF8312163}"/>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0F1BC41A-4AC5-D544-9430-F8CCFEB0144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095B8517-A845-E948-A6BD-A1AB41C76D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1CD41B4-58C4-7349-BA2D-618DF6701CB6}"/>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F6BD64F6-CE5D-9F46-9D0F-691CC9848852}"/>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73BAFEF7-2D2A-064A-B22A-84845B1BC5B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2DAFC37C-AF10-1546-B7DF-798FD68E4CDE}"/>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4F2405B-DFB1-DA4D-99DA-87D6F23A4251}"/>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43A06FF3-64A6-464C-A7B3-879FC42C0BB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1965265F-8368-CE4E-AA9C-1CBADD44987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3861ED43-2259-4A41-8446-781F203172B9}"/>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4A212F8-6C9B-9348-9AA2-FA83D33980A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0C22D92A-0F7A-5840-A64B-9BBF7B142252}"/>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94DA328A-2023-0D4B-A9C7-37DEEB53C7D8}"/>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B1DF208-643C-9747-BF21-F947E988939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3BEA8ED4-7390-9046-AA7E-6EFFD312E53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8A0D4B8C-45C3-3048-BCC5-2DBC75721F47}"/>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2676D885-46BC-4B44-B3A3-BBFF9928123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1B97417-22BE-B643-AF16-00D97D7BADAA}"/>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6F2D877A-6916-8845-AB04-AD1A2047FBF0}"/>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2C0460A-0A47-F84E-83AB-675E887F677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961A2AB0-4F3F-9749-8AB5-D4BD15FA30C1}"/>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355732E1-C24D-1F45-B0E1-F9A53BD8567B}"/>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BC9FE514-F8C2-7849-A6A4-8F925DF33B09}"/>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470711CE-745D-E540-93A5-CAA08FC072AC}"/>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TextBox 96">
            <a:extLst>
              <a:ext uri="{FF2B5EF4-FFF2-40B4-BE49-F238E27FC236}">
                <a16:creationId xmlns:a16="http://schemas.microsoft.com/office/drawing/2014/main" id="{7DB94F94-F1F4-EF40-A063-120B8708372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98" name="Рисунок 97">
            <a:extLst>
              <a:ext uri="{FF2B5EF4-FFF2-40B4-BE49-F238E27FC236}">
                <a16:creationId xmlns:a16="http://schemas.microsoft.com/office/drawing/2014/main" id="{EA639D4A-E876-A344-91CF-9C0FCC1393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99" name="Прямоугольник 98">
            <a:extLst>
              <a:ext uri="{FF2B5EF4-FFF2-40B4-BE49-F238E27FC236}">
                <a16:creationId xmlns:a16="http://schemas.microsoft.com/office/drawing/2014/main" id="{ED1372D9-E19A-8544-85B7-028DAB7C8067}"/>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2A15AAB-9DFA-7149-B982-CCAC4152CDE7}"/>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4" name="Рисунок 103">
            <a:extLst>
              <a:ext uri="{FF2B5EF4-FFF2-40B4-BE49-F238E27FC236}">
                <a16:creationId xmlns:a16="http://schemas.microsoft.com/office/drawing/2014/main" id="{8EDC4888-B047-1845-B6D1-DBA16E92882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5" name="Прямоугольник 104">
            <a:extLst>
              <a:ext uri="{FF2B5EF4-FFF2-40B4-BE49-F238E27FC236}">
                <a16:creationId xmlns:a16="http://schemas.microsoft.com/office/drawing/2014/main" id="{938976E7-9CA7-524B-A9C5-18EBA5BC2F94}"/>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F46D6FD2-8B82-EA44-8518-4593379245C9}"/>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09" name="Рисунок 108">
            <a:extLst>
              <a:ext uri="{FF2B5EF4-FFF2-40B4-BE49-F238E27FC236}">
                <a16:creationId xmlns:a16="http://schemas.microsoft.com/office/drawing/2014/main" id="{FC14728E-78BB-3647-BF71-98573E246A0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0" name="Прямоугольник 109">
            <a:extLst>
              <a:ext uri="{FF2B5EF4-FFF2-40B4-BE49-F238E27FC236}">
                <a16:creationId xmlns:a16="http://schemas.microsoft.com/office/drawing/2014/main" id="{8EA413F7-F2CF-2E4F-AA2A-807627A1CBCD}"/>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8010D40C-1CDB-AD43-868B-0071FF18907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2" name="Рисунок 111">
            <a:extLst>
              <a:ext uri="{FF2B5EF4-FFF2-40B4-BE49-F238E27FC236}">
                <a16:creationId xmlns:a16="http://schemas.microsoft.com/office/drawing/2014/main" id="{389A9504-9942-9C46-B91B-4F6395AD3AC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94" name="Прямоугольник 193">
            <a:extLst>
              <a:ext uri="{FF2B5EF4-FFF2-40B4-BE49-F238E27FC236}">
                <a16:creationId xmlns:a16="http://schemas.microsoft.com/office/drawing/2014/main" id="{1AEB36F1-0B85-8D4A-B3C9-47F82A5FA594}"/>
              </a:ext>
            </a:extLst>
          </p:cNvPr>
          <p:cNvSpPr/>
          <p:nvPr userDrawn="1"/>
        </p:nvSpPr>
        <p:spPr>
          <a:xfrm>
            <a:off x="0" y="615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5" name="TextBox 194">
            <a:extLst>
              <a:ext uri="{FF2B5EF4-FFF2-40B4-BE49-F238E27FC236}">
                <a16:creationId xmlns:a16="http://schemas.microsoft.com/office/drawing/2014/main" id="{013E5196-FDF2-7948-B005-A97E7E9527E5}"/>
              </a:ext>
            </a:extLst>
          </p:cNvPr>
          <p:cNvSpPr txBox="1"/>
          <p:nvPr userDrawn="1"/>
        </p:nvSpPr>
        <p:spPr>
          <a:xfrm>
            <a:off x="604489" y="6256584"/>
            <a:ext cx="1439290" cy="230832"/>
          </a:xfrm>
          <a:prstGeom prst="rect">
            <a:avLst/>
          </a:prstGeom>
          <a:noFill/>
        </p:spPr>
        <p:txBody>
          <a:bodyPr wrap="square" rtlCol="0" anchor="ctr">
            <a:spAutoFit/>
          </a:bodyPr>
          <a:lstStyle/>
          <a:p>
            <a:r>
              <a:rPr lang="ru-RU" sz="900" b="1" dirty="0">
                <a:solidFill>
                  <a:schemeClr val="bg1"/>
                </a:solidFill>
              </a:rPr>
              <a:t>Дополнительно</a:t>
            </a:r>
          </a:p>
        </p:txBody>
      </p:sp>
      <p:pic>
        <p:nvPicPr>
          <p:cNvPr id="196" name="Рисунок 195">
            <a:extLst>
              <a:ext uri="{FF2B5EF4-FFF2-40B4-BE49-F238E27FC236}">
                <a16:creationId xmlns:a16="http://schemas.microsoft.com/office/drawing/2014/main" id="{26E4282E-A92C-F140-9BC2-BCAB9E7C980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6228000"/>
            <a:ext cx="288000" cy="288000"/>
          </a:xfrm>
          <a:prstGeom prst="rect">
            <a:avLst/>
          </a:prstGeom>
        </p:spPr>
      </p:pic>
      <p:sp>
        <p:nvSpPr>
          <p:cNvPr id="53" name="Прямоугольник 52">
            <a:extLst>
              <a:ext uri="{FF2B5EF4-FFF2-40B4-BE49-F238E27FC236}">
                <a16:creationId xmlns:a16="http://schemas.microsoft.com/office/drawing/2014/main" id="{3C6A29F3-0ED7-9646-9C12-A135630D20B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90BA47B-644C-164D-8434-599A8D845AE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5" name="Рисунок 4"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6" name="Рисунок 5"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7" name="Рисунок 6"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772861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ОС блока (лого)">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F58A97C1-CBDC-F341-AB90-EB0671A1DA02}"/>
              </a:ext>
            </a:extLst>
          </p:cNvPr>
          <p:cNvSpPr>
            <a:spLocks noGrp="1"/>
          </p:cNvSpPr>
          <p:nvPr>
            <p:ph type="title"/>
          </p:nvPr>
        </p:nvSpPr>
        <p:spPr>
          <a:xfrm>
            <a:off x="191344" y="1"/>
            <a:ext cx="9289032"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4" name="TextBox 93">
            <a:extLst>
              <a:ext uri="{FF2B5EF4-FFF2-40B4-BE49-F238E27FC236}">
                <a16:creationId xmlns:a16="http://schemas.microsoft.com/office/drawing/2014/main" id="{8ABAD0E0-B078-FF4E-83AF-D94F3678245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pic>
        <p:nvPicPr>
          <p:cNvPr id="3" name="Рисунок 2">
            <a:extLst>
              <a:ext uri="{FF2B5EF4-FFF2-40B4-BE49-F238E27FC236}">
                <a16:creationId xmlns:a16="http://schemas.microsoft.com/office/drawing/2014/main" id="{892DAC0A-FA61-6547-9C54-FE7681EEEB8D}"/>
              </a:ext>
            </a:extLst>
          </p:cNvPr>
          <p:cNvPicPr>
            <a:picLocks noChangeAspect="1"/>
          </p:cNvPicPr>
          <p:nvPr userDrawn="1"/>
        </p:nvPicPr>
        <p:blipFill rotWithShape="1">
          <a:blip r:embed="rId2" cstate="print">
            <a:clrChange>
              <a:clrFrom>
                <a:srgbClr val="215F38"/>
              </a:clrFrom>
              <a:clrTo>
                <a:srgbClr val="215F38">
                  <a:alpha val="0"/>
                </a:srgbClr>
              </a:clrTo>
            </a:clrChange>
            <a:extLst>
              <a:ext uri="{28A0092B-C50C-407E-A947-70E740481C1C}">
                <a14:useLocalDpi xmlns:a14="http://schemas.microsoft.com/office/drawing/2010/main" val="0"/>
              </a:ext>
            </a:extLst>
          </a:blip>
          <a:srcRect l="12458" t="15687" r="11313" b="65496"/>
          <a:stretch/>
        </p:blipFill>
        <p:spPr>
          <a:xfrm>
            <a:off x="10380391" y="0"/>
            <a:ext cx="1640806" cy="540000"/>
          </a:xfrm>
          <a:prstGeom prst="rect">
            <a:avLst/>
          </a:prstGeom>
        </p:spPr>
      </p:pic>
      <p:pic>
        <p:nvPicPr>
          <p:cNvPr id="5" name="Рисунок 4" descr="http://DF3E5075026D06B109AE70DBF9D6CDD1.dms.sberbank.ru/DF3E5075026D06B109AE70DBF9D6CDD1-92DCC9725E0A03BFCF87C98938EC5031-7C306E030999F7BF689A16489D167D10/1.png"/>
          <p:cNvPicPr>
            <a:picLocks/>
          </p:cNvPicPr>
          <p:nvPr userDrawn="1"/>
        </p:nvPicPr>
        <p:blipFill>
          <a:blip r:link="rId3"/>
          <a:stretch>
            <a:fillRect/>
          </a:stretch>
        </p:blipFill>
        <p:spPr>
          <a:xfrm>
            <a:off x="0" y="0"/>
            <a:ext cx="1588" cy="1588"/>
          </a:xfrm>
          <a:prstGeom prst="rect">
            <a:avLst/>
          </a:prstGeom>
        </p:spPr>
      </p:pic>
      <p:pic>
        <p:nvPicPr>
          <p:cNvPr id="6" name="Рисунок 5" descr="http://DF3E5075026D06B109AE70DBF9D6CDD1.dms.sberbank.ru/DF3E5075026D06B109AE70DBF9D6CDD1-92DCC9725E0A03BFCF87C98938EC5031-7C306E030999F7BF689A16489D167D10/1.png"/>
          <p:cNvPicPr>
            <a:picLocks/>
          </p:cNvPicPr>
          <p:nvPr userDrawn="1"/>
        </p:nvPicPr>
        <p:blipFill>
          <a:blip r:link="rId3"/>
          <a:stretch>
            <a:fillRect/>
          </a:stretch>
        </p:blipFill>
        <p:spPr>
          <a:xfrm>
            <a:off x="0" y="0"/>
            <a:ext cx="1588" cy="1588"/>
          </a:xfrm>
          <a:prstGeom prst="rect">
            <a:avLst/>
          </a:prstGeom>
        </p:spPr>
      </p:pic>
    </p:spTree>
    <p:extLst>
      <p:ext uri="{BB962C8B-B14F-4D97-AF65-F5344CB8AC3E}">
        <p14:creationId xmlns:p14="http://schemas.microsoft.com/office/powerpoint/2010/main" val="1333980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7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schemeClr val="tx1"/>
                </a:solidFill>
                <a:latin typeface="Calibri" pitchFamily="34" charset="0"/>
                <a:cs typeface="Calibri" pitchFamily="34" charset="0"/>
              </a:rPr>
              <a:t>© Департамент финансов</a:t>
            </a:r>
            <a:endParaRPr lang="en-US" sz="1200" dirty="0">
              <a:solidFill>
                <a:schemeClr val="tx1"/>
              </a:solidFill>
              <a:latin typeface="Calibri" pitchFamily="34" charset="0"/>
              <a:cs typeface="Calibri" pitchFamily="34" charset="0"/>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201422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Чужие слайды">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8682"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pic>
        <p:nvPicPr>
          <p:cNvPr id="12" name="Рисунок 11" descr="http://D0340E7D5E8451B36CF9DE5E517AB11D.dms.sberbank.ru/D0340E7D5E8451B36CF9DE5E517AB11D-76E77F61EA6BF346E8CD249421A1F0C6-979C24910635A5F09AF6D68FE94A4CA8/1.png"/>
          <p:cNvPicPr>
            <a:picLocks/>
          </p:cNvPicPr>
          <p:nvPr userDrawn="1"/>
        </p:nvPicPr>
        <p:blipFill>
          <a:blip r:link="rId3"/>
          <a:stretch>
            <a:fillRect/>
          </a:stretch>
        </p:blipFill>
        <p:spPr>
          <a:xfrm>
            <a:off x="0" y="0"/>
            <a:ext cx="1588" cy="1588"/>
          </a:xfrm>
          <a:prstGeom prst="rect">
            <a:avLst/>
          </a:prstGeom>
        </p:spPr>
      </p:pic>
    </p:spTree>
    <p:extLst>
      <p:ext uri="{BB962C8B-B14F-4D97-AF65-F5344CB8AC3E}">
        <p14:creationId xmlns:p14="http://schemas.microsoft.com/office/powerpoint/2010/main" val="2066525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Содержание">
    <p:spTree>
      <p:nvGrpSpPr>
        <p:cNvPr id="1" name=""/>
        <p:cNvGrpSpPr/>
        <p:nvPr/>
      </p:nvGrpSpPr>
      <p:grpSpPr>
        <a:xfrm>
          <a:off x="0" y="0"/>
          <a:ext cx="0" cy="0"/>
          <a:chOff x="0" y="0"/>
          <a:chExt cx="0" cy="0"/>
        </a:xfrm>
      </p:grpSpPr>
      <p:sp>
        <p:nvSpPr>
          <p:cNvPr id="23" name="Параллелограмм 22"/>
          <p:cNvSpPr>
            <a:spLocks/>
          </p:cNvSpPr>
          <p:nvPr userDrawn="1"/>
        </p:nvSpPr>
        <p:spPr bwMode="auto">
          <a:xfrm>
            <a:off x="239392" y="-27384"/>
            <a:ext cx="384000"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71392" y="44624"/>
            <a:ext cx="336000" cy="468000"/>
          </a:xfrm>
          <a:prstGeom prst="parallelogram">
            <a:avLst>
              <a:gd name="adj" fmla="val 77525"/>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6" name="Параллелограмм 5"/>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7" name="Параллелограмм 6"/>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7745606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p:spTree>
      <p:nvGrpSpPr>
        <p:cNvPr id="1" name=""/>
        <p:cNvGrpSpPr/>
        <p:nvPr/>
      </p:nvGrpSpPr>
      <p:grpSpPr>
        <a:xfrm>
          <a:off x="0" y="0"/>
          <a:ext cx="0" cy="0"/>
          <a:chOff x="0" y="0"/>
          <a:chExt cx="0" cy="0"/>
        </a:xfrm>
      </p:grpSpPr>
      <p:sp>
        <p:nvSpPr>
          <p:cNvPr id="13" name="Прямоугольный треугольник 12"/>
          <p:cNvSpPr/>
          <p:nvPr userDrawn="1"/>
        </p:nvSpPr>
        <p:spPr bwMode="auto">
          <a:xfrm rot="10800000" flipH="1">
            <a:off x="-432711" y="-425"/>
            <a:ext cx="3727205" cy="5737692"/>
          </a:xfrm>
          <a:prstGeom prst="rtTriangle">
            <a:avLst/>
          </a:prstGeom>
          <a:gradFill flip="none" rotWithShape="1">
            <a:gsLst>
              <a:gs pos="0">
                <a:schemeClr val="accent1">
                  <a:tint val="66000"/>
                  <a:satMod val="160000"/>
                </a:schemeClr>
              </a:gs>
              <a:gs pos="0">
                <a:schemeClr val="bg1">
                  <a:lumMod val="85000"/>
                </a:schemeClr>
              </a:gs>
              <a:gs pos="100000">
                <a:srgbClr val="E8E8E8"/>
              </a:gs>
            </a:gsLst>
            <a:lin ang="162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Franklin Gothic Book" pitchFamily="34" charset="0"/>
            </a:endParaRPr>
          </a:p>
        </p:txBody>
      </p:sp>
      <p:sp>
        <p:nvSpPr>
          <p:cNvPr id="19" name="Параллелограмм 18"/>
          <p:cNvSpPr/>
          <p:nvPr userDrawn="1"/>
        </p:nvSpPr>
        <p:spPr bwMode="auto">
          <a:xfrm>
            <a:off x="8592277" y="-6985"/>
            <a:ext cx="494400"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1009269" y="865"/>
            <a:ext cx="2280000" cy="3356129"/>
          </a:xfrm>
          <a:prstGeom prst="parallelogram">
            <a:avLst>
              <a:gd name="adj" fmla="val 9491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pic>
        <p:nvPicPr>
          <p:cNvPr id="7" name="Picture 15" descr="logo"/>
          <p:cNvPicPr>
            <a:picLocks noChangeAspect="1" noChangeArrowheads="1"/>
          </p:cNvPicPr>
          <p:nvPr userDrawn="1"/>
        </p:nvPicPr>
        <p:blipFill>
          <a:blip r:embed="rId2" cstate="print"/>
          <a:srcRect/>
          <a:stretch>
            <a:fillRect/>
          </a:stretch>
        </p:blipFill>
        <p:spPr bwMode="auto">
          <a:xfrm>
            <a:off x="9539684" y="324695"/>
            <a:ext cx="2349955" cy="468000"/>
          </a:xfrm>
          <a:prstGeom prst="rect">
            <a:avLst/>
          </a:prstGeom>
          <a:noFill/>
          <a:ln w="9525">
            <a:noFill/>
            <a:miter lim="800000"/>
            <a:headEnd/>
            <a:tailEnd/>
          </a:ln>
        </p:spPr>
      </p:pic>
      <p:sp>
        <p:nvSpPr>
          <p:cNvPr id="9" name="Параллелограмм 8"/>
          <p:cNvSpPr>
            <a:spLocks/>
          </p:cNvSpPr>
          <p:nvPr userDrawn="1"/>
        </p:nvSpPr>
        <p:spPr bwMode="auto">
          <a:xfrm>
            <a:off x="8123993" y="149182"/>
            <a:ext cx="681600" cy="938244"/>
          </a:xfrm>
          <a:prstGeom prst="parallelogram">
            <a:avLst>
              <a:gd name="adj" fmla="val 88198"/>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2" name="Прямоугольный треугольник 11"/>
          <p:cNvSpPr/>
          <p:nvPr userDrawn="1"/>
        </p:nvSpPr>
        <p:spPr bwMode="auto">
          <a:xfrm flipH="1">
            <a:off x="8922242" y="1124745"/>
            <a:ext cx="3727205" cy="5737692"/>
          </a:xfrm>
          <a:prstGeom prst="rtTriangle">
            <a:avLst/>
          </a:prstGeom>
          <a:gradFill flip="none" rotWithShape="1">
            <a:gsLst>
              <a:gs pos="0">
                <a:schemeClr val="accent1">
                  <a:tint val="66000"/>
                  <a:satMod val="160000"/>
                </a:schemeClr>
              </a:gs>
              <a:gs pos="0">
                <a:schemeClr val="bg1">
                  <a:lumMod val="85000"/>
                </a:schemeClr>
              </a:gs>
              <a:gs pos="100000">
                <a:srgbClr val="E8E8E8"/>
              </a:gs>
            </a:gsLst>
            <a:lin ang="162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Franklin Gothic Book" pitchFamily="34" charset="0"/>
            </a:endParaRPr>
          </a:p>
        </p:txBody>
      </p:sp>
      <p:sp>
        <p:nvSpPr>
          <p:cNvPr id="20" name="Параллелограмм 19"/>
          <p:cNvSpPr>
            <a:spLocks/>
          </p:cNvSpPr>
          <p:nvPr userDrawn="1"/>
        </p:nvSpPr>
        <p:spPr bwMode="auto">
          <a:xfrm>
            <a:off x="519194" y="-117881"/>
            <a:ext cx="911685" cy="828000"/>
          </a:xfrm>
          <a:prstGeom prst="parallelogram">
            <a:avLst>
              <a:gd name="adj" fmla="val 58313"/>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1" name="Параллелограмм 20"/>
          <p:cNvSpPr>
            <a:spLocks/>
          </p:cNvSpPr>
          <p:nvPr userDrawn="1"/>
        </p:nvSpPr>
        <p:spPr bwMode="auto">
          <a:xfrm>
            <a:off x="911432" y="6021288"/>
            <a:ext cx="895361" cy="1224136"/>
          </a:xfrm>
          <a:prstGeom prst="parallelogram">
            <a:avLst>
              <a:gd name="adj" fmla="val 8942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2" name="Параллелограмм 21"/>
          <p:cNvSpPr>
            <a:spLocks/>
          </p:cNvSpPr>
          <p:nvPr userDrawn="1"/>
        </p:nvSpPr>
        <p:spPr bwMode="auto">
          <a:xfrm>
            <a:off x="-1603962" y="11051370"/>
            <a:ext cx="1207087" cy="1077735"/>
          </a:xfrm>
          <a:prstGeom prst="parallelogram">
            <a:avLst>
              <a:gd name="adj" fmla="val 58313"/>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6" name="Параллелограмм 25"/>
          <p:cNvSpPr/>
          <p:nvPr userDrawn="1"/>
        </p:nvSpPr>
        <p:spPr bwMode="auto">
          <a:xfrm>
            <a:off x="8911915" y="3471123"/>
            <a:ext cx="2476467" cy="3400839"/>
          </a:xfrm>
          <a:prstGeom prst="parallelogram">
            <a:avLst>
              <a:gd name="adj" fmla="val 8903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7" name="Параллелограмм 26"/>
          <p:cNvSpPr>
            <a:spLocks/>
          </p:cNvSpPr>
          <p:nvPr userDrawn="1"/>
        </p:nvSpPr>
        <p:spPr bwMode="auto">
          <a:xfrm>
            <a:off x="11311877" y="5348940"/>
            <a:ext cx="671856" cy="936000"/>
          </a:xfrm>
          <a:prstGeom prst="parallelogram">
            <a:avLst>
              <a:gd name="adj" fmla="val 8942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30" name="Параллелограмм 29"/>
          <p:cNvSpPr/>
          <p:nvPr userDrawn="1"/>
        </p:nvSpPr>
        <p:spPr bwMode="auto">
          <a:xfrm>
            <a:off x="632529" y="188119"/>
            <a:ext cx="720000" cy="1044000"/>
          </a:xfrm>
          <a:prstGeom prst="parallelogram">
            <a:avLst>
              <a:gd name="adj" fmla="val 92258"/>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4" name="Параллелограмм 23"/>
          <p:cNvSpPr/>
          <p:nvPr userDrawn="1"/>
        </p:nvSpPr>
        <p:spPr bwMode="auto">
          <a:xfrm>
            <a:off x="1641632" y="5816940"/>
            <a:ext cx="671856" cy="606208"/>
          </a:xfrm>
          <a:prstGeom prst="parallelogram">
            <a:avLst>
              <a:gd name="adj" fmla="val 57816"/>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31" name="Параллелограмм 30"/>
          <p:cNvSpPr/>
          <p:nvPr userDrawn="1"/>
        </p:nvSpPr>
        <p:spPr bwMode="auto">
          <a:xfrm>
            <a:off x="11551733" y="5153440"/>
            <a:ext cx="432000" cy="576000"/>
          </a:xfrm>
          <a:prstGeom prst="parallelogram">
            <a:avLst>
              <a:gd name="adj" fmla="val 83558"/>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451865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6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prstClr val="white">
                    <a:lumMod val="50000"/>
                  </a:prstClr>
                </a:solidFill>
                <a:latin typeface="Calibri" pitchFamily="34" charset="0"/>
                <a:cs typeface="Calibri" pitchFamily="34" charset="0"/>
              </a:rPr>
              <a:t>© Казначейство</a:t>
            </a:r>
            <a:endParaRPr lang="en-US" sz="1200" dirty="0">
              <a:solidFill>
                <a:prstClr val="white">
                  <a:lumMod val="50000"/>
                </a:prstClr>
              </a:solidFill>
              <a:latin typeface="Calibri" pitchFamily="34" charset="0"/>
              <a:cs typeface="Calibri" pitchFamily="34" charset="0"/>
            </a:endParaRPr>
          </a:p>
        </p:txBody>
      </p:sp>
      <p:sp>
        <p:nvSpPr>
          <p:cNvPr id="9" name="Параллелограмм 8"/>
          <p:cNvSpPr/>
          <p:nvPr userDrawn="1"/>
        </p:nvSpPr>
        <p:spPr bwMode="auto">
          <a:xfrm>
            <a:off x="11623632"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1589461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Чужие слайды">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6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9" name="Параллелограмм 8"/>
          <p:cNvSpPr/>
          <p:nvPr userDrawn="1"/>
        </p:nvSpPr>
        <p:spPr bwMode="auto">
          <a:xfrm>
            <a:off x="11623632"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408491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2389344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79"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prstClr val="black"/>
                </a:solidFill>
                <a:latin typeface="Calibri" pitchFamily="34" charset="0"/>
                <a:cs typeface="Calibri" pitchFamily="34" charset="0"/>
              </a:rPr>
              <a:t>© Департамент финансов</a:t>
            </a:r>
            <a:endParaRPr lang="en-US" sz="1200" dirty="0">
              <a:solidFill>
                <a:prstClr val="black"/>
              </a:solidFill>
              <a:latin typeface="Calibri" pitchFamily="34" charset="0"/>
              <a:cs typeface="Calibri" pitchFamily="34" charset="0"/>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3360864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Содержание">
    <p:spTree>
      <p:nvGrpSpPr>
        <p:cNvPr id="1" name=""/>
        <p:cNvGrpSpPr/>
        <p:nvPr/>
      </p:nvGrpSpPr>
      <p:grpSpPr>
        <a:xfrm>
          <a:off x="0" y="0"/>
          <a:ext cx="0" cy="0"/>
          <a:chOff x="0" y="0"/>
          <a:chExt cx="0" cy="0"/>
        </a:xfrm>
      </p:grpSpPr>
      <p:sp>
        <p:nvSpPr>
          <p:cNvPr id="23" name="Параллелограмм 22"/>
          <p:cNvSpPr>
            <a:spLocks/>
          </p:cNvSpPr>
          <p:nvPr userDrawn="1"/>
        </p:nvSpPr>
        <p:spPr bwMode="auto">
          <a:xfrm>
            <a:off x="239392" y="-27384"/>
            <a:ext cx="384000"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71392" y="44624"/>
            <a:ext cx="336000" cy="468000"/>
          </a:xfrm>
          <a:prstGeom prst="parallelogram">
            <a:avLst>
              <a:gd name="adj" fmla="val 77525"/>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6" name="Параллелограмм 5"/>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Параллелограмм 6"/>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30202038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CZAR2014_Обычный слайд">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507"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fontAlgn="auto" hangingPunct="1">
              <a:spcBef>
                <a:spcPct val="50000"/>
              </a:spcBef>
              <a:spcAft>
                <a:spcPts val="0"/>
              </a:spcAft>
              <a:defRPr/>
            </a:pPr>
            <a:r>
              <a:rPr lang="ru-RU" sz="1200" dirty="0">
                <a:solidFill>
                  <a:prstClr val="white">
                    <a:lumMod val="50000"/>
                  </a:prstClr>
                </a:solidFill>
                <a:latin typeface="Calibri" pitchFamily="34" charset="0"/>
                <a:cs typeface="Calibri" pitchFamily="34" charset="0"/>
              </a:rPr>
              <a:t>Казначейство</a:t>
            </a:r>
            <a:endParaRPr lang="en-US" sz="1200" dirty="0">
              <a:solidFill>
                <a:prstClr val="white">
                  <a:lumMod val="50000"/>
                </a:prstClr>
              </a:solidFill>
              <a:latin typeface="Calibri" pitchFamily="34" charset="0"/>
              <a:cs typeface="Calibri" pitchFamily="34" charset="0"/>
            </a:endParaRPr>
          </a:p>
        </p:txBody>
      </p:sp>
      <p:sp>
        <p:nvSpPr>
          <p:cNvPr id="13" name="Параллелограмм 12"/>
          <p:cNvSpPr>
            <a:spLocks/>
          </p:cNvSpPr>
          <p:nvPr userDrawn="1"/>
        </p:nvSpPr>
        <p:spPr bwMode="auto">
          <a:xfrm>
            <a:off x="11519228" y="6544797"/>
            <a:ext cx="350400" cy="325880"/>
          </a:xfrm>
          <a:prstGeom prst="parallelogram">
            <a:avLst>
              <a:gd name="adj" fmla="val 55062"/>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14" name="Параллелограмм 13"/>
          <p:cNvSpPr/>
          <p:nvPr userDrawn="1"/>
        </p:nvSpPr>
        <p:spPr bwMode="auto">
          <a:xfrm>
            <a:off x="11649887" y="6453615"/>
            <a:ext cx="308620" cy="366563"/>
          </a:xfrm>
          <a:prstGeom prst="parallelogram">
            <a:avLst>
              <a:gd name="adj" fmla="val 70730"/>
            </a:avLst>
          </a:prstGeom>
          <a:gradFill flip="none" rotWithShape="1">
            <a:gsLst>
              <a:gs pos="0">
                <a:srgbClr val="AB331F"/>
              </a:gs>
              <a:gs pos="100000">
                <a:srgbClr val="DA4A32"/>
              </a:gs>
            </a:gsLst>
            <a:lin ang="0" scaled="1"/>
            <a:tileRect/>
          </a:gradFill>
          <a:ln w="9525" cap="flat" cmpd="sng" algn="ctr">
            <a:noFill/>
            <a:prstDash val="solid"/>
          </a:ln>
          <a:effectLst>
            <a:outerShdw blurRad="38100" dist="38100" dir="2700000" sx="87000" sy="87000" algn="tl" rotWithShape="0">
              <a:prstClr val="black">
                <a:alpha val="45000"/>
              </a:prstClr>
            </a:outerShdw>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10" name="Заголовок 1"/>
          <p:cNvSpPr>
            <a:spLocks noGrp="1"/>
          </p:cNvSpPr>
          <p:nvPr>
            <p:ph type="title"/>
          </p:nvPr>
        </p:nvSpPr>
        <p:spPr>
          <a:xfrm>
            <a:off x="239184" y="0"/>
            <a:ext cx="11343216" cy="620688"/>
          </a:xfrm>
          <a:prstGeom prst="rect">
            <a:avLst/>
          </a:prstGeom>
        </p:spPr>
        <p:txBody>
          <a:bodyPr lIns="108000" tIns="0" rIns="0" bIns="0" anchor="ctr"/>
          <a:lstStyle>
            <a:lvl1pPr>
              <a:defRPr>
                <a:solidFill>
                  <a:srgbClr val="3F3F3F"/>
                </a:solidFill>
              </a:defRPr>
            </a:lvl1pPr>
          </a:lstStyle>
          <a:p>
            <a:r>
              <a:rPr lang="ru-RU" dirty="0"/>
              <a:t>Образец заголовка</a:t>
            </a:r>
          </a:p>
        </p:txBody>
      </p:sp>
    </p:spTree>
    <p:extLst>
      <p:ext uri="{BB962C8B-B14F-4D97-AF65-F5344CB8AC3E}">
        <p14:creationId xmlns:p14="http://schemas.microsoft.com/office/powerpoint/2010/main" val="8987907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Пользовательский маке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471" imgH="472" progId="TCLayout.ActiveDocument.1">
                  <p:embed/>
                </p:oleObj>
              </mc:Choice>
              <mc:Fallback>
                <p:oleObj name="Слайд think-cell" r:id="rId4" imgW="471" imgH="472" progId="TCLayout.ActiveDocument.1">
                  <p:embed/>
                  <p:pic>
                    <p:nvPicPr>
                      <p:cNvPr id="5" name="Объект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Прямоугольник 3" hidden="1"/>
          <p:cNvSpPr/>
          <p:nvPr userDrawn="1">
            <p:custDataLst>
              <p:tags r:id="rId2"/>
            </p:custDataLst>
          </p:nvPr>
        </p:nvSpPr>
        <p:spPr>
          <a:xfrm>
            <a:off x="0" y="0"/>
            <a:ext cx="158750" cy="158750"/>
          </a:xfrm>
          <a:prstGeom prst="rect">
            <a:avLst/>
          </a:prstGeom>
          <a:solidFill>
            <a:schemeClr val="accent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2000" b="0" i="0" baseline="0" dirty="0">
              <a:latin typeface="Segoe UI" panose="020B0502040204020203" pitchFamily="34" charset="0"/>
              <a:ea typeface="+mj-ea"/>
              <a:cs typeface="+mj-cs"/>
              <a:sym typeface="Segoe UI" panose="020B0502040204020203" pitchFamily="34" charset="0"/>
            </a:endParaRPr>
          </a:p>
        </p:txBody>
      </p:sp>
      <p:sp>
        <p:nvSpPr>
          <p:cNvPr id="2" name="Заголовок 1"/>
          <p:cNvSpPr>
            <a:spLocks noGrp="1"/>
          </p:cNvSpPr>
          <p:nvPr>
            <p:ph type="title"/>
          </p:nvPr>
        </p:nvSpPr>
        <p:spPr>
          <a:xfrm>
            <a:off x="391265" y="192075"/>
            <a:ext cx="10555873" cy="276999"/>
          </a:xfrm>
        </p:spPr>
        <p:txBody>
          <a:bodyPr/>
          <a:lstStyle>
            <a:lvl1pPr>
              <a:defRPr sz="2000"/>
            </a:lvl1pPr>
          </a:lstStyle>
          <a:p>
            <a:r>
              <a:rPr lang="ru-RU"/>
              <a:t>Образец заголовка</a:t>
            </a:r>
            <a:endParaRPr lang="ru-RU" dirty="0"/>
          </a:p>
        </p:txBody>
      </p:sp>
      <p:sp>
        <p:nvSpPr>
          <p:cNvPr id="3" name="Номер слайда 2"/>
          <p:cNvSpPr>
            <a:spLocks noGrp="1"/>
          </p:cNvSpPr>
          <p:nvPr>
            <p:ph type="sldNum" sz="quarter" idx="10"/>
          </p:nvPr>
        </p:nvSpPr>
        <p:spPr>
          <a:xfrm>
            <a:off x="11810470" y="6576020"/>
            <a:ext cx="589856" cy="365125"/>
          </a:xfrm>
          <a:prstGeom prst="rect">
            <a:avLst/>
          </a:prstGeom>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pic>
        <p:nvPicPr>
          <p:cNvPr id="2167" name="Рисунок 2166"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68" name="Рисунок 2167"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69" name="Рисунок 2168"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0" name="Рисунок 2169"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1" name="Рисунок 2170"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2" name="Рисунок 2171"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3" name="Рисунок 2172"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4" name="Рисунок 2173"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5" name="Рисунок 2174"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6" name="Рисунок 2175"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7" name="Рисунок 2176"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8" name="Рисунок 2177"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spTree>
    <p:extLst>
      <p:ext uri="{BB962C8B-B14F-4D97-AF65-F5344CB8AC3E}">
        <p14:creationId xmlns:p14="http://schemas.microsoft.com/office/powerpoint/2010/main" val="341969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pPr/>
              <a:t>‹#›</a:t>
            </a:fld>
            <a:endParaRPr lang="ru-RU" dirty="0"/>
          </a:p>
        </p:txBody>
      </p:sp>
      <p:pic>
        <p:nvPicPr>
          <p:cNvPr id="4" name="Рисунок 3"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pic>
        <p:nvPicPr>
          <p:cNvPr id="5" name="Рисунок 4"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241758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727696"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183951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727696" y="6126265"/>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38047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145803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tags" Target="../tags/tag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tags" Target="../tags/tag6.x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13.xml"/><Relationship Id="rId7" Type="http://schemas.openxmlformats.org/officeDocument/2006/relationships/tags" Target="../tags/tag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theme" Target="../theme/theme7.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image" Target="../media/image9.emf"/><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41" Type="http://schemas.openxmlformats.org/officeDocument/2006/relationships/oleObject" Target="../embeddings/oleObject8.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tags" Target="../tags/tag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8" Type="http://schemas.openxmlformats.org/officeDocument/2006/relationships/slideLayout" Target="../slideLayouts/slideLayout23.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9" y="1589"/>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1"/>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3"/>
            <a:ext cx="2730131" cy="161711"/>
          </a:xfrm>
          <a:prstGeom prst="rect">
            <a:avLst/>
          </a:prstGeom>
          <a:noFill/>
        </p:spPr>
        <p:txBody>
          <a:bodyPr wrap="square" lIns="0" tIns="0" rIns="0" bIns="0" rtlCol="0">
            <a:spAutoFit/>
          </a:bodyPr>
          <a:lstStyle/>
          <a:p>
            <a:pPr defTabSz="0"/>
            <a:r>
              <a:rPr lang="en-US" sz="1051" dirty="0">
                <a:solidFill>
                  <a:srgbClr val="283A51"/>
                </a:solidFill>
                <a:latin typeface="Circe Light" panose="020B0402020203020203" pitchFamily="34" charset="-52"/>
              </a:rPr>
              <a:t>Earnings presentation</a:t>
            </a:r>
            <a:endParaRPr lang="ru-RU" sz="1051"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5" y="6263491"/>
            <a:ext cx="611759" cy="365125"/>
          </a:xfrm>
          <a:prstGeom prst="rect">
            <a:avLst/>
          </a:prstGeom>
        </p:spPr>
        <p:txBody>
          <a:bodyPr/>
          <a:lstStyle>
            <a:defPPr>
              <a:defRPr lang="ru-RU"/>
            </a:defPPr>
            <a:lvl1pPr>
              <a:defRPr sz="2000"/>
            </a:lvl1pPr>
          </a:lstStyle>
          <a:p>
            <a:pPr lvl="0"/>
            <a:fld id="{054C8753-49EE-4AA4-B7F7-004F2534EA1E}" type="slidenum">
              <a:rPr lang="ru-RU" sz="2000" smtClean="0"/>
              <a:pPr lvl="0"/>
              <a:t>‹#›</a:t>
            </a:fld>
            <a:endParaRPr lang="ru-RU" sz="2000" dirty="0"/>
          </a:p>
        </p:txBody>
      </p:sp>
    </p:spTree>
    <p:extLst>
      <p:ext uri="{BB962C8B-B14F-4D97-AF65-F5344CB8AC3E}">
        <p14:creationId xmlns:p14="http://schemas.microsoft.com/office/powerpoint/2010/main" val="3633158340"/>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a:extLst>
              <a:ext uri="{FF2B5EF4-FFF2-40B4-BE49-F238E27FC236}">
                <a16:creationId xmlns:a16="http://schemas.microsoft.com/office/drawing/2014/main" id="{8409898E-CD35-0444-B7FF-823D90A040F7}"/>
              </a:ext>
            </a:extLst>
          </p:cNvPr>
          <p:cNvGraphicFramePr>
            <a:graphicFrameLocks noChangeAspect="1"/>
          </p:cNvGraphicFramePr>
          <p:nvPr userDrawn="1">
            <p:custDataLst>
              <p:tags r:id="rId4"/>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Слайд think-cell" r:id="rId5" imgW="7772400" imgH="10058400" progId="TCLayout.ActiveDocument.1">
                  <p:embed/>
                </p:oleObj>
              </mc:Choice>
              <mc:Fallback>
                <p:oleObj name="Слайд think-cell" r:id="rId5" imgW="7772400" imgH="10058400" progId="TCLayout.ActiveDocument.1">
                  <p:embed/>
                  <p:pic>
                    <p:nvPicPr>
                      <p:cNvPr id="2" name="Объект 1" hidden="1">
                        <a:extLst>
                          <a:ext uri="{FF2B5EF4-FFF2-40B4-BE49-F238E27FC236}">
                            <a16:creationId xmlns:a16="http://schemas.microsoft.com/office/drawing/2014/main" id="{8409898E-CD35-0444-B7FF-823D90A040F7}"/>
                          </a:ext>
                        </a:extLst>
                      </p:cNvPr>
                      <p:cNvPicPr/>
                      <p:nvPr/>
                    </p:nvPicPr>
                    <p:blipFill>
                      <a:blip r:embed="rId6"/>
                      <a:stretch>
                        <a:fillRect/>
                      </a:stretch>
                    </p:blipFill>
                    <p:spPr>
                      <a:xfrm>
                        <a:off x="1589" y="1589"/>
                        <a:ext cx="1587" cy="1587"/>
                      </a:xfrm>
                      <a:prstGeom prst="rect">
                        <a:avLst/>
                      </a:prstGeom>
                    </p:spPr>
                  </p:pic>
                </p:oleObj>
              </mc:Fallback>
            </mc:AlternateContent>
          </a:graphicData>
        </a:graphic>
      </p:graphicFrame>
      <p:cxnSp>
        <p:nvCxnSpPr>
          <p:cNvPr id="3" name="Прямая соединительная линия 2">
            <a:extLst>
              <a:ext uri="{FF2B5EF4-FFF2-40B4-BE49-F238E27FC236}">
                <a16:creationId xmlns:a16="http://schemas.microsoft.com/office/drawing/2014/main" id="{C8B732FB-8A0E-4B58-9646-39B75236A086}"/>
              </a:ext>
            </a:extLst>
          </p:cNvPr>
          <p:cNvCxnSpPr>
            <a:cxnSpLocks/>
          </p:cNvCxnSpPr>
          <p:nvPr userDrawn="1"/>
        </p:nvCxnSpPr>
        <p:spPr>
          <a:xfrm>
            <a:off x="3359696" y="6295576"/>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2F8F90-BF96-4BFE-883A-4458FA97B361}"/>
              </a:ext>
            </a:extLst>
          </p:cNvPr>
          <p:cNvSpPr txBox="1"/>
          <p:nvPr userDrawn="1"/>
        </p:nvSpPr>
        <p:spPr>
          <a:xfrm>
            <a:off x="1756133" y="6226807"/>
            <a:ext cx="3403764" cy="161711"/>
          </a:xfrm>
          <a:prstGeom prst="rect">
            <a:avLst/>
          </a:prstGeom>
          <a:noFill/>
        </p:spPr>
        <p:txBody>
          <a:bodyPr wrap="square" lIns="0" tIns="0" rIns="0" bIns="0" rtlCol="0">
            <a:spAutoFit/>
          </a:bodyPr>
          <a:lstStyle/>
          <a:p>
            <a:pPr defTabSz="0"/>
            <a:r>
              <a:rPr lang="ru-RU" sz="1051" dirty="0">
                <a:solidFill>
                  <a:srgbClr val="283A51"/>
                </a:solidFill>
                <a:latin typeface="Circe Light" panose="020B0402020203020203" pitchFamily="34" charset="-52"/>
              </a:rPr>
              <a:t>Итоги Группы по МСФО</a:t>
            </a:r>
          </a:p>
        </p:txBody>
      </p:sp>
      <p:sp>
        <p:nvSpPr>
          <p:cNvPr id="8" name="Номер слайда 29">
            <a:extLst>
              <a:ext uri="{FF2B5EF4-FFF2-40B4-BE49-F238E27FC236}">
                <a16:creationId xmlns:a16="http://schemas.microsoft.com/office/drawing/2014/main" id="{9E42A083-A0D0-7940-8508-DE315CE42248}"/>
              </a:ext>
            </a:extLst>
          </p:cNvPr>
          <p:cNvSpPr txBox="1">
            <a:spLocks/>
          </p:cNvSpPr>
          <p:nvPr userDrawn="1"/>
        </p:nvSpPr>
        <p:spPr>
          <a:xfrm>
            <a:off x="3791744" y="6131396"/>
            <a:ext cx="521496" cy="365125"/>
          </a:xfrm>
          <a:prstGeom prst="rect">
            <a:avLst/>
          </a:prstGeom>
        </p:spPr>
        <p:txBody>
          <a:bodyPr vert="horz" lIns="91440" tIns="45720" rIns="91440" bIns="45720" rtlCol="0" anchor="ctr"/>
          <a:lstStyle>
            <a:defPPr>
              <a:defRPr lang="ru-RU"/>
            </a:defPPr>
            <a:lvl1pPr marL="0" algn="l" defTabSz="914400" rtl="0" eaLnBrk="1" latinLnBrk="0" hangingPunct="1">
              <a:defRPr sz="1150" kern="1200">
                <a:solidFill>
                  <a:srgbClr val="283A51"/>
                </a:solidFill>
                <a:latin typeface="Circe Light" panose="020B0402020203020203" pitchFamily="34" charset="-52"/>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4C8753-49EE-4AA4-B7F7-004F2534EA1E}" type="slidenum">
              <a:rPr lang="ru-RU" sz="2000" smtClean="0"/>
              <a:pPr>
                <a:defRPr/>
              </a:pPr>
              <a:t>‹#›</a:t>
            </a:fld>
            <a:endParaRPr lang="ru-RU" sz="2000" dirty="0"/>
          </a:p>
        </p:txBody>
      </p:sp>
      <p:pic>
        <p:nvPicPr>
          <p:cNvPr id="10" name="Picture 4" descr="ÐÐ°ÑÑÐ¸Ð½ÐºÐ¸ Ð¿Ð¾ Ð·Ð°Ð¿ÑÐ¾ÑÑ sberbank logo">
            <a:extLst>
              <a:ext uri="{FF2B5EF4-FFF2-40B4-BE49-F238E27FC236}">
                <a16:creationId xmlns:a16="http://schemas.microsoft.com/office/drawing/2014/main" id="{8D39EAB9-1777-C341-83D4-69A63E531058}"/>
              </a:ext>
            </a:extLst>
          </p:cNvPr>
          <p:cNvPicPr>
            <a:picLocks noChangeAspect="1" noChangeArrowheads="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872" t="28488" r="7756" b="28536"/>
          <a:stretch/>
        </p:blipFill>
        <p:spPr bwMode="auto">
          <a:xfrm>
            <a:off x="317934" y="6118220"/>
            <a:ext cx="1352207" cy="36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745388"/>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0"/>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2"/>
            <a:ext cx="2730130" cy="161583"/>
          </a:xfrm>
          <a:prstGeom prst="rect">
            <a:avLst/>
          </a:prstGeom>
          <a:noFill/>
        </p:spPr>
        <p:txBody>
          <a:bodyPr wrap="square" lIns="0" tIns="0" rIns="0" bIns="0" rtlCol="0">
            <a:spAutoFit/>
          </a:bodyPr>
          <a:lstStyle/>
          <a:p>
            <a:pPr defTabSz="0"/>
            <a:r>
              <a:rPr lang="en-US" sz="1050" dirty="0">
                <a:solidFill>
                  <a:srgbClr val="283A51"/>
                </a:solidFill>
                <a:latin typeface="Circe Light" panose="020B0402020203020203" pitchFamily="34" charset="-52"/>
              </a:rPr>
              <a:t>Earnings presentation</a:t>
            </a:r>
            <a:endParaRPr lang="ru-RU" sz="1050"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4" y="6263490"/>
            <a:ext cx="611758" cy="365125"/>
          </a:xfrm>
          <a:prstGeom prst="rect">
            <a:avLst/>
          </a:prstGeom>
        </p:spPr>
        <p:txBody>
          <a:bodyPr/>
          <a:lstStyle>
            <a:defPPr>
              <a:defRPr lang="ru-RU"/>
            </a:defPPr>
            <a:lvl1pPr>
              <a:defRPr sz="2000"/>
            </a:lvl1pPr>
          </a:lstStyle>
          <a:p>
            <a:pPr lvl="0"/>
            <a:fld id="{054C8753-49EE-4AA4-B7F7-004F2534EA1E}" type="slidenum">
              <a:rPr lang="ru-RU" smtClean="0"/>
              <a:pPr lvl="0"/>
              <a:t>‹#›</a:t>
            </a:fld>
            <a:endParaRPr lang="ru-RU" dirty="0"/>
          </a:p>
        </p:txBody>
      </p:sp>
    </p:spTree>
    <p:extLst>
      <p:ext uri="{BB962C8B-B14F-4D97-AF65-F5344CB8AC3E}">
        <p14:creationId xmlns:p14="http://schemas.microsoft.com/office/powerpoint/2010/main" val="98723208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a:extLst>
              <a:ext uri="{FF2B5EF4-FFF2-40B4-BE49-F238E27FC236}">
                <a16:creationId xmlns:a16="http://schemas.microsoft.com/office/drawing/2014/main" id="{8409898E-CD35-0444-B7FF-823D90A040F7}"/>
              </a:ext>
            </a:extLst>
          </p:cNvPr>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Слайд think-cell" r:id="rId5" imgW="7772400" imgH="10058400" progId="TCLayout.ActiveDocument.1">
                  <p:embed/>
                </p:oleObj>
              </mc:Choice>
              <mc:Fallback>
                <p:oleObj name="Слайд think-cell" r:id="rId5" imgW="7772400" imgH="10058400" progId="TCLayout.ActiveDocument.1">
                  <p:embed/>
                  <p:pic>
                    <p:nvPicPr>
                      <p:cNvPr id="2" name="Объект 1" hidden="1">
                        <a:extLst>
                          <a:ext uri="{FF2B5EF4-FFF2-40B4-BE49-F238E27FC236}">
                            <a16:creationId xmlns:a16="http://schemas.microsoft.com/office/drawing/2014/main" id="{8409898E-CD35-0444-B7FF-823D90A040F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cxnSp>
        <p:nvCxnSpPr>
          <p:cNvPr id="3" name="Прямая соединительная линия 2">
            <a:extLst>
              <a:ext uri="{FF2B5EF4-FFF2-40B4-BE49-F238E27FC236}">
                <a16:creationId xmlns:a16="http://schemas.microsoft.com/office/drawing/2014/main" id="{C8B732FB-8A0E-4B58-9646-39B75236A086}"/>
              </a:ext>
            </a:extLst>
          </p:cNvPr>
          <p:cNvCxnSpPr>
            <a:cxnSpLocks/>
          </p:cNvCxnSpPr>
          <p:nvPr userDrawn="1"/>
        </p:nvCxnSpPr>
        <p:spPr>
          <a:xfrm>
            <a:off x="3359696" y="6295576"/>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2F8F90-BF96-4BFE-883A-4458FA97B361}"/>
              </a:ext>
            </a:extLst>
          </p:cNvPr>
          <p:cNvSpPr txBox="1"/>
          <p:nvPr userDrawn="1"/>
        </p:nvSpPr>
        <p:spPr>
          <a:xfrm>
            <a:off x="1756132" y="6226806"/>
            <a:ext cx="3403764" cy="161583"/>
          </a:xfrm>
          <a:prstGeom prst="rect">
            <a:avLst/>
          </a:prstGeom>
          <a:noFill/>
        </p:spPr>
        <p:txBody>
          <a:bodyPr wrap="square" lIns="0" tIns="0" rIns="0" bIns="0" rtlCol="0">
            <a:spAutoFit/>
          </a:bodyPr>
          <a:lstStyle/>
          <a:p>
            <a:pPr defTabSz="0"/>
            <a:r>
              <a:rPr lang="ru-RU" sz="1050" dirty="0">
                <a:solidFill>
                  <a:srgbClr val="283A51"/>
                </a:solidFill>
                <a:latin typeface="Circe Light" panose="020B0402020203020203" pitchFamily="34" charset="-52"/>
              </a:rPr>
              <a:t>Итоги Группы по МСФО</a:t>
            </a:r>
          </a:p>
        </p:txBody>
      </p:sp>
      <p:sp>
        <p:nvSpPr>
          <p:cNvPr id="8" name="Номер слайда 29">
            <a:extLst>
              <a:ext uri="{FF2B5EF4-FFF2-40B4-BE49-F238E27FC236}">
                <a16:creationId xmlns:a16="http://schemas.microsoft.com/office/drawing/2014/main" id="{9E42A083-A0D0-7940-8508-DE315CE42248}"/>
              </a:ext>
            </a:extLst>
          </p:cNvPr>
          <p:cNvSpPr txBox="1">
            <a:spLocks/>
          </p:cNvSpPr>
          <p:nvPr userDrawn="1"/>
        </p:nvSpPr>
        <p:spPr>
          <a:xfrm>
            <a:off x="3791744" y="6131396"/>
            <a:ext cx="521496" cy="365125"/>
          </a:xfrm>
          <a:prstGeom prst="rect">
            <a:avLst/>
          </a:prstGeom>
        </p:spPr>
        <p:txBody>
          <a:bodyPr vert="horz" lIns="91440" tIns="45720" rIns="91440" bIns="45720" rtlCol="0" anchor="ctr"/>
          <a:lstStyle>
            <a:defPPr>
              <a:defRPr lang="ru-RU"/>
            </a:defPPr>
            <a:lvl1pPr marL="0" algn="l" defTabSz="914400" rtl="0" eaLnBrk="1" latinLnBrk="0" hangingPunct="1">
              <a:defRPr sz="1150" kern="1200">
                <a:solidFill>
                  <a:srgbClr val="283A51"/>
                </a:solidFill>
                <a:latin typeface="Circe Light" panose="020B0402020203020203" pitchFamily="34" charset="-52"/>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4C8753-49EE-4AA4-B7F7-004F2534EA1E}" type="slidenum">
              <a:rPr lang="ru-RU" sz="2000" smtClean="0"/>
              <a:pPr>
                <a:defRPr/>
              </a:pPr>
              <a:t>‹#›</a:t>
            </a:fld>
            <a:endParaRPr lang="ru-RU" sz="2000" dirty="0"/>
          </a:p>
        </p:txBody>
      </p:sp>
      <p:pic>
        <p:nvPicPr>
          <p:cNvPr id="10" name="Picture 4" descr="ÐÐ°ÑÑÐ¸Ð½ÐºÐ¸ Ð¿Ð¾ Ð·Ð°Ð¿ÑÐ¾ÑÑ sberbank logo">
            <a:extLst>
              <a:ext uri="{FF2B5EF4-FFF2-40B4-BE49-F238E27FC236}">
                <a16:creationId xmlns:a16="http://schemas.microsoft.com/office/drawing/2014/main" id="{8D39EAB9-1777-C341-83D4-69A63E531058}"/>
              </a:ext>
            </a:extLst>
          </p:cNvPr>
          <p:cNvPicPr>
            <a:picLocks noChangeAspect="1" noChangeArrowheads="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872" t="28488" r="7756" b="28536"/>
          <a:stretch/>
        </p:blipFill>
        <p:spPr bwMode="auto">
          <a:xfrm>
            <a:off x="317934" y="6118220"/>
            <a:ext cx="1352206" cy="36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160759"/>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0"/>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2"/>
            <a:ext cx="2730130" cy="161583"/>
          </a:xfrm>
          <a:prstGeom prst="rect">
            <a:avLst/>
          </a:prstGeom>
          <a:noFill/>
        </p:spPr>
        <p:txBody>
          <a:bodyPr wrap="square" lIns="0" tIns="0" rIns="0" bIns="0" rtlCol="0">
            <a:spAutoFit/>
          </a:bodyPr>
          <a:lstStyle/>
          <a:p>
            <a:pPr defTabSz="0"/>
            <a:r>
              <a:rPr lang="en-US" sz="1050" dirty="0">
                <a:solidFill>
                  <a:srgbClr val="283A51"/>
                </a:solidFill>
                <a:latin typeface="Circe Light" panose="020B0402020203020203" pitchFamily="34" charset="-52"/>
              </a:rPr>
              <a:t>Earnings presentation</a:t>
            </a:r>
            <a:endParaRPr lang="ru-RU" sz="1050"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4" y="6263490"/>
            <a:ext cx="611758" cy="365125"/>
          </a:xfrm>
          <a:prstGeom prst="rect">
            <a:avLst/>
          </a:prstGeom>
        </p:spPr>
        <p:txBody>
          <a:bodyPr/>
          <a:lstStyle>
            <a:defPPr>
              <a:defRPr lang="ru-RU"/>
            </a:defPPr>
            <a:lvl1pPr>
              <a:defRPr sz="2000"/>
            </a:lvl1pPr>
          </a:lstStyle>
          <a:p>
            <a:pPr lvl="0"/>
            <a:fld id="{054C8753-49EE-4AA4-B7F7-004F2534EA1E}" type="slidenum">
              <a:rPr lang="ru-RU" smtClean="0"/>
              <a:pPr lvl="0"/>
              <a:t>‹#›</a:t>
            </a:fld>
            <a:endParaRPr lang="ru-RU" dirty="0"/>
          </a:p>
        </p:txBody>
      </p:sp>
    </p:spTree>
    <p:extLst>
      <p:ext uri="{BB962C8B-B14F-4D97-AF65-F5344CB8AC3E}">
        <p14:creationId xmlns:p14="http://schemas.microsoft.com/office/powerpoint/2010/main" val="3690685435"/>
      </p:ext>
    </p:extLst>
  </p:cSld>
  <p:clrMap bg1="lt1" tx1="dk1" bg2="lt2" tx2="dk2" accent1="accent1" accent2="accent2" accent3="accent3" accent4="accent4" accent5="accent5" accent6="accent6" hlink="hlink" folHlink="folHlink"/>
  <p:sldLayoutIdLst>
    <p:sldLayoutId id="2147483731" r:id="rId1"/>
    <p:sldLayoutId id="214748373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7"/>
            </p:custDataLst>
            <p:extLst>
              <p:ext uri="{D42A27DB-BD31-4B8C-83A1-F6EECF244321}">
                <p14:modId xmlns:p14="http://schemas.microsoft.com/office/powerpoint/2010/main" val="306810650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Слайд think-cell" r:id="rId8" imgW="359" imgH="360" progId="TCLayout.ActiveDocument.1">
                  <p:embed/>
                </p:oleObj>
              </mc:Choice>
              <mc:Fallback>
                <p:oleObj name="Слайд think-cell" r:id="rId8" imgW="359" imgH="360" progId="TCLayout.ActiveDocument.1">
                  <p:embed/>
                  <p:pic>
                    <p:nvPicPr>
                      <p:cNvPr id="3" name="Объект 2" hidden="1"/>
                      <p:cNvPicPr/>
                      <p:nvPr/>
                    </p:nvPicPr>
                    <p:blipFill>
                      <a:blip r:embed="rId9"/>
                      <a:stretch>
                        <a:fillRect/>
                      </a:stretch>
                    </p:blipFill>
                    <p:spPr>
                      <a:xfrm>
                        <a:off x="2118" y="2118"/>
                        <a:ext cx="2117" cy="2117"/>
                      </a:xfrm>
                      <a:prstGeom prst="rect">
                        <a:avLst/>
                      </a:prstGeom>
                    </p:spPr>
                  </p:pic>
                </p:oleObj>
              </mc:Fallback>
            </mc:AlternateContent>
          </a:graphicData>
        </a:graphic>
      </p:graphicFrame>
    </p:spTree>
    <p:extLst>
      <p:ext uri="{BB962C8B-B14F-4D97-AF65-F5344CB8AC3E}">
        <p14:creationId xmlns:p14="http://schemas.microsoft.com/office/powerpoint/2010/main" val="2426487637"/>
      </p:ext>
    </p:extLst>
  </p:cSld>
  <p:clrMap bg1="lt1" tx1="dk1" bg2="lt2" tx2="dk2" accent1="accent1" accent2="accent2" accent3="accent3" accent4="accent4" accent5="accent5" accent6="accent6" hlink="hlink" folHlink="folHlink"/>
  <p:sldLayoutIdLst>
    <p:sldLayoutId id="2147484900" r:id="rId1"/>
    <p:sldLayoutId id="2147484901" r:id="rId2"/>
    <p:sldLayoutId id="2147484902" r:id="rId3"/>
    <p:sldLayoutId id="2147484903" r:id="rId4"/>
    <p:sldLayoutId id="2147484904" r:id="rId5"/>
  </p:sldLayoutIdLst>
  <p:hf hdr="0" ftr="0" dt="0"/>
  <p:txStyles>
    <p:titleStyle>
      <a:lvl1pPr algn="l" defTabSz="914377" rtl="0" eaLnBrk="1" latinLnBrk="0" hangingPunct="1">
        <a:lnSpc>
          <a:spcPct val="90000"/>
        </a:lnSpc>
        <a:spcBef>
          <a:spcPct val="0"/>
        </a:spcBef>
        <a:buNone/>
        <a:defRPr lang="en-US" sz="2267" b="0" i="0" kern="1200" cap="none" baseline="0" dirty="0" smtClean="0">
          <a:solidFill>
            <a:schemeClr val="tx1"/>
          </a:solidFill>
          <a:latin typeface="Calibri Light" charset="0"/>
          <a:ea typeface="Calibri Light" charset="0"/>
          <a:cs typeface="Calibri Light" charset="0"/>
        </a:defRPr>
      </a:lvl1pPr>
    </p:titleStyle>
    <p:bodyStyle>
      <a:lvl1pPr marL="0" indent="0" algn="l" defTabSz="914377" rtl="0" eaLnBrk="1" latinLnBrk="0" hangingPunct="1">
        <a:lnSpc>
          <a:spcPct val="90000"/>
        </a:lnSpc>
        <a:spcBef>
          <a:spcPts val="1000"/>
        </a:spcBef>
        <a:buFont typeface="Arial"/>
        <a:buNone/>
        <a:defRPr sz="2800" b="0" i="0" kern="1200">
          <a:solidFill>
            <a:schemeClr val="tx1"/>
          </a:solidFill>
          <a:latin typeface="+mn-lt"/>
          <a:ea typeface="Calibri Light" charset="0"/>
          <a:cs typeface="Calibri Light" charset="0"/>
        </a:defRPr>
      </a:lvl1pPr>
      <a:lvl2pPr marL="457189" indent="0" algn="l" defTabSz="914377" rtl="0" eaLnBrk="1" latinLnBrk="0" hangingPunct="1">
        <a:lnSpc>
          <a:spcPct val="90000"/>
        </a:lnSpc>
        <a:spcBef>
          <a:spcPts val="500"/>
        </a:spcBef>
        <a:buFont typeface="Arial"/>
        <a:buNone/>
        <a:defRPr sz="2400" b="0" i="0" kern="1200">
          <a:solidFill>
            <a:schemeClr val="tx1"/>
          </a:solidFill>
          <a:latin typeface="+mn-lt"/>
          <a:ea typeface="Calibri Light" charset="0"/>
          <a:cs typeface="Calibri Light" charset="0"/>
        </a:defRPr>
      </a:lvl2pPr>
      <a:lvl3pPr marL="914377" indent="0" algn="l" defTabSz="914377" rtl="0" eaLnBrk="1" latinLnBrk="0" hangingPunct="1">
        <a:lnSpc>
          <a:spcPct val="90000"/>
        </a:lnSpc>
        <a:spcBef>
          <a:spcPts val="500"/>
        </a:spcBef>
        <a:buFont typeface="Arial"/>
        <a:buNone/>
        <a:defRPr sz="2000" b="0" i="0" kern="1200">
          <a:solidFill>
            <a:schemeClr val="tx1"/>
          </a:solidFill>
          <a:latin typeface="+mn-lt"/>
          <a:ea typeface="Calibri Light" charset="0"/>
          <a:cs typeface="Calibri Light" charset="0"/>
        </a:defRPr>
      </a:lvl3pPr>
      <a:lvl4pPr marL="1371566" indent="0" algn="l" defTabSz="914377" rtl="0" eaLnBrk="1" latinLnBrk="0" hangingPunct="1">
        <a:lnSpc>
          <a:spcPct val="90000"/>
        </a:lnSpc>
        <a:spcBef>
          <a:spcPts val="500"/>
        </a:spcBef>
        <a:buFont typeface="Arial"/>
        <a:buNone/>
        <a:defRPr sz="1867" b="0" i="0" kern="1200">
          <a:solidFill>
            <a:schemeClr val="tx1"/>
          </a:solidFill>
          <a:latin typeface="+mn-lt"/>
          <a:ea typeface="Calibri Light" charset="0"/>
          <a:cs typeface="Calibri Light" charset="0"/>
        </a:defRPr>
      </a:lvl4pPr>
      <a:lvl5pPr marL="1828754" indent="0" algn="l" defTabSz="914377" rtl="0" eaLnBrk="1" latinLnBrk="0" hangingPunct="1">
        <a:lnSpc>
          <a:spcPct val="90000"/>
        </a:lnSpc>
        <a:spcBef>
          <a:spcPts val="500"/>
        </a:spcBef>
        <a:buFont typeface="Arial"/>
        <a:buNone/>
        <a:defRPr sz="1867" b="0" i="0" kern="1200">
          <a:solidFill>
            <a:schemeClr val="tx1"/>
          </a:solidFill>
          <a:latin typeface="+mn-lt"/>
          <a:ea typeface="Calibri Light" charset="0"/>
          <a:cs typeface="Calibri Light" charset="0"/>
        </a:defRPr>
      </a:lvl5pPr>
      <a:lvl6pPr marL="2514537"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436">
          <p15:clr>
            <a:srgbClr val="F26B43"/>
          </p15:clr>
        </p15:guide>
        <p15:guide id="4" orient="horz" pos="3884">
          <p15:clr>
            <a:srgbClr val="F26B43"/>
          </p15:clr>
        </p15:guide>
        <p15:guide id="17" orient="horz" pos="799">
          <p15:clr>
            <a:srgbClr val="F26B43"/>
          </p15:clr>
        </p15:guide>
        <p15:guide id="18" pos="3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graphicFrame>
        <p:nvGraphicFramePr>
          <p:cNvPr id="7" name="Объект 6" hidden="1"/>
          <p:cNvGraphicFramePr>
            <a:graphicFrameLocks noChangeAspect="1"/>
          </p:cNvGraphicFramePr>
          <p:nvPr userDrawn="1">
            <p:custDataLst>
              <p:tags r:id="rId4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1" imgW="395" imgH="396" progId="TCLayout.ActiveDocument.1">
                  <p:embed/>
                </p:oleObj>
              </mc:Choice>
              <mc:Fallback>
                <p:oleObj name="Слайд think-cell" r:id="rId41" imgW="395" imgH="396" progId="TCLayout.ActiveDocument.1">
                  <p:embed/>
                  <p:pic>
                    <p:nvPicPr>
                      <p:cNvPr id="7" name="Объект 6" hidden="1"/>
                      <p:cNvPicPr/>
                      <p:nvPr/>
                    </p:nvPicPr>
                    <p:blipFill>
                      <a:blip r:embed="rId42"/>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649149998"/>
      </p:ext>
    </p:extLst>
  </p:cSld>
  <p:clrMap bg1="lt1" tx1="dk1" bg2="lt2" tx2="dk2" accent1="accent1" accent2="accent2" accent3="accent3" accent4="accent4" accent5="accent5" accent6="accent6" hlink="hlink" folHlink="folHlink"/>
  <p:sldLayoutIdLst>
    <p:sldLayoutId id="2147485411" r:id="rId1"/>
    <p:sldLayoutId id="2147485412" r:id="rId2"/>
    <p:sldLayoutId id="2147485413" r:id="rId3"/>
    <p:sldLayoutId id="2147485414" r:id="rId4"/>
    <p:sldLayoutId id="2147485415" r:id="rId5"/>
    <p:sldLayoutId id="2147485416" r:id="rId6"/>
    <p:sldLayoutId id="2147485417" r:id="rId7"/>
    <p:sldLayoutId id="2147485418" r:id="rId8"/>
    <p:sldLayoutId id="2147485419" r:id="rId9"/>
    <p:sldLayoutId id="2147485420" r:id="rId10"/>
    <p:sldLayoutId id="2147485421" r:id="rId11"/>
    <p:sldLayoutId id="2147485422" r:id="rId12"/>
    <p:sldLayoutId id="2147485425" r:id="rId13"/>
    <p:sldLayoutId id="2147485426" r:id="rId14"/>
    <p:sldLayoutId id="2147485427" r:id="rId15"/>
    <p:sldLayoutId id="2147485428" r:id="rId16"/>
    <p:sldLayoutId id="2147485429" r:id="rId17"/>
    <p:sldLayoutId id="2147485430" r:id="rId18"/>
    <p:sldLayoutId id="2147485431" r:id="rId19"/>
    <p:sldLayoutId id="2147485432" r:id="rId20"/>
    <p:sldLayoutId id="2147485433" r:id="rId21"/>
    <p:sldLayoutId id="2147485434" r:id="rId22"/>
    <p:sldLayoutId id="2147485435" r:id="rId23"/>
    <p:sldLayoutId id="2147485436" r:id="rId24"/>
    <p:sldLayoutId id="2147485437" r:id="rId25"/>
    <p:sldLayoutId id="2147485438" r:id="rId26"/>
    <p:sldLayoutId id="2147485439" r:id="rId27"/>
    <p:sldLayoutId id="2147485440" r:id="rId28"/>
    <p:sldLayoutId id="2147485441" r:id="rId29"/>
    <p:sldLayoutId id="2147485442" r:id="rId30"/>
    <p:sldLayoutId id="2147485443" r:id="rId31"/>
    <p:sldLayoutId id="2147485444" r:id="rId32"/>
    <p:sldLayoutId id="2147485445" r:id="rId33"/>
    <p:sldLayoutId id="2147485446" r:id="rId34"/>
    <p:sldLayoutId id="2147485447" r:id="rId35"/>
    <p:sldLayoutId id="2147485448" r:id="rId36"/>
    <p:sldLayoutId id="2147485449" r:id="rId37"/>
    <p:sldLayoutId id="2147485450" r:id="rId3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6.xml"/><Relationship Id="rId1" Type="http://schemas.openxmlformats.org/officeDocument/2006/relationships/tags" Target="../tags/tag14.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hyperlink" Target="https://www.pwc.at/en/publikationen/financial-services/asset-liability-benchmark-study-2006.pdf" TargetMode="External"/><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6.png"/><Relationship Id="rId1" Type="http://schemas.openxmlformats.org/officeDocument/2006/relationships/slideLayout" Target="../slideLayouts/slideLayout2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7F3E8EFD_7A9A6802.xml"/><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2.xml"/><Relationship Id="rId1" Type="http://schemas.openxmlformats.org/officeDocument/2006/relationships/tags" Target="../tags/tag16.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hyperlink" Target="https://cbr.ru/eng/hd_base/bliquidity/" TargetMode="Externa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hyperlink" Target="https://ec.europa.eu/info/sites/default/files/ht0921295enn.en_.pdf" TargetMode="External"/><Relationship Id="rId2" Type="http://schemas.openxmlformats.org/officeDocument/2006/relationships/slideLayout" Target="../slideLayouts/slideLayout16.xml"/><Relationship Id="rId1" Type="http://schemas.openxmlformats.org/officeDocument/2006/relationships/tags" Target="../tags/tag17.xml"/><Relationship Id="rId6" Type="http://schemas.openxmlformats.org/officeDocument/2006/relationships/hyperlink" Target="https://www.imf.org/external/pubs/ft/wp/2010/wp1070.pdf" TargetMode="External"/><Relationship Id="rId5" Type="http://schemas.openxmlformats.org/officeDocument/2006/relationships/hyperlink" Target="https://www.bis.org/fsi/publ/insights38.pdf" TargetMode="Externa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2.xml"/><Relationship Id="rId5" Type="http://schemas.openxmlformats.org/officeDocument/2006/relationships/image" Target="../media/image44.png"/><Relationship Id="rId4" Type="http://schemas.openxmlformats.org/officeDocument/2006/relationships/hyperlink" Target="https://www.bis.org/publ/shin_2009.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6.xml"/><Relationship Id="rId1" Type="http://schemas.openxmlformats.org/officeDocument/2006/relationships/tags" Target="../tags/tag15.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extLst>
              <p:ext uri="{D42A27DB-BD31-4B8C-83A1-F6EECF244321}">
                <p14:modId xmlns:p14="http://schemas.microsoft.com/office/powerpoint/2010/main" val="3999203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a:bodyPr>
          <a:lstStyle/>
          <a:p>
            <a:pPr algn="l"/>
            <a:r>
              <a:rPr lang="en-US" sz="5000" dirty="0">
                <a:solidFill>
                  <a:srgbClr val="1F4E79"/>
                </a:solidFill>
                <a:latin typeface="SB Sans Display" panose="020B0503040504020204" pitchFamily="34" charset="0"/>
                <a:cs typeface="SB Sans Display" panose="020B0503040504020204" pitchFamily="34" charset="0"/>
              </a:rPr>
              <a:t>4.1 Liquidity risk</a:t>
            </a:r>
            <a:endParaRPr lang="ru-RU" sz="50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1</a:t>
            </a:fld>
            <a:endParaRPr lang="en-US" dirty="0"/>
          </a:p>
        </p:txBody>
      </p:sp>
      <p:sp>
        <p:nvSpPr>
          <p:cNvPr id="7" name="Заголовок 1"/>
          <p:cNvSpPr txBox="1">
            <a:spLocks/>
          </p:cNvSpPr>
          <p:nvPr/>
        </p:nvSpPr>
        <p:spPr>
          <a:xfrm>
            <a:off x="698938" y="1450429"/>
            <a:ext cx="9144000" cy="9396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Definition of liquidity risk</a:t>
            </a:r>
          </a:p>
          <a:p>
            <a:pPr marL="457200" indent="-457200" algn="l">
              <a:buFont typeface="Arial" panose="020B0604020202020204" pitchFamily="34" charset="0"/>
              <a:buChar char="•"/>
            </a:pPr>
            <a:r>
              <a:rPr lang="en-GB" sz="3000" dirty="0">
                <a:latin typeface="SB Sans Display" panose="020B0503040504020204" pitchFamily="34" charset="0"/>
              </a:rPr>
              <a:t>Liquidity </a:t>
            </a:r>
            <a:r>
              <a:rPr lang="en-US" sz="3000" dirty="0">
                <a:latin typeface="SB Sans Display" panose="020B0503040504020204" pitchFamily="34" charset="0"/>
              </a:rPr>
              <a:t>in stress</a:t>
            </a:r>
          </a:p>
        </p:txBody>
      </p:sp>
    </p:spTree>
    <p:extLst>
      <p:ext uri="{BB962C8B-B14F-4D97-AF65-F5344CB8AC3E}">
        <p14:creationId xmlns:p14="http://schemas.microsoft.com/office/powerpoint/2010/main" val="1150082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10</a:t>
            </a:fld>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Arial" panose="020B0604020202020204" pitchFamily="34" charset="0"/>
                <a:ea typeface="等线" panose="02010600030101010101" pitchFamily="2" charset="-122"/>
                <a:cs typeface="Arial" panose="020B0604020202020204" pitchFamily="34" charset="0"/>
              </a:rPr>
              <a:t>Asset and Liability </a:t>
            </a:r>
            <a:r>
              <a:rPr lang="en-US" sz="2500" b="1" kern="0" dirty="0" err="1">
                <a:solidFill>
                  <a:srgbClr val="1F4E79"/>
                </a:solidFill>
                <a:latin typeface="Arial" panose="020B0604020202020204" pitchFamily="34" charset="0"/>
                <a:ea typeface="等线" panose="02010600030101010101" pitchFamily="2" charset="-122"/>
                <a:cs typeface="Arial" panose="020B0604020202020204" pitchFamily="34" charset="0"/>
              </a:rPr>
              <a:t>COmmittee</a:t>
            </a:r>
            <a:r>
              <a:rPr lang="en-US" sz="2500" b="1" kern="0" dirty="0">
                <a:solidFill>
                  <a:srgbClr val="1F4E79"/>
                </a:solidFill>
                <a:latin typeface="Arial" panose="020B0604020202020204" pitchFamily="34" charset="0"/>
                <a:ea typeface="等线" panose="02010600030101010101" pitchFamily="2" charset="-122"/>
                <a:cs typeface="Arial" panose="020B0604020202020204" pitchFamily="34" charset="0"/>
              </a:rPr>
              <a:t> – ALCO</a:t>
            </a:r>
            <a:r>
              <a:rPr lang="ru-RU" sz="2500" b="1" kern="0" dirty="0">
                <a:solidFill>
                  <a:srgbClr val="1F4E79"/>
                </a:solidFill>
                <a:latin typeface="Arial" panose="020B0604020202020204" pitchFamily="34" charset="0"/>
                <a:ea typeface="等线" panose="02010600030101010101" pitchFamily="2" charset="-122"/>
                <a:cs typeface="Arial" panose="020B0604020202020204" pitchFamily="34" charset="0"/>
              </a:rPr>
              <a:t> (КУАП)</a:t>
            </a:r>
            <a:endParaRPr lang="en-US" sz="2500" b="1" kern="0" dirty="0">
              <a:solidFill>
                <a:srgbClr val="1F4E79"/>
              </a:solidFill>
              <a:latin typeface="Arial" panose="020B0604020202020204" pitchFamily="34" charset="0"/>
              <a:ea typeface="等线" panose="02010600030101010101" pitchFamily="2" charset="-122"/>
              <a:cs typeface="Arial" panose="020B0604020202020204" pitchFamily="34" charset="0"/>
            </a:endParaRPr>
          </a:p>
        </p:txBody>
      </p:sp>
      <p:sp>
        <p:nvSpPr>
          <p:cNvPr id="5" name="Прямоугольник 4"/>
          <p:cNvSpPr/>
          <p:nvPr/>
        </p:nvSpPr>
        <p:spPr>
          <a:xfrm>
            <a:off x="381959" y="971249"/>
            <a:ext cx="6554100" cy="4154984"/>
          </a:xfrm>
          <a:prstGeom prst="rect">
            <a:avLst/>
          </a:prstGeom>
        </p:spPr>
        <p:txBody>
          <a:bodyPr wrap="square">
            <a:spAutoFit/>
          </a:bodyPr>
          <a:lstStyle/>
          <a:p>
            <a:r>
              <a:rPr lang="en-US" sz="2200" dirty="0">
                <a:latin typeface="Arial" panose="020B0604020202020204" pitchFamily="34" charset="0"/>
                <a:cs typeface="Arial" panose="020B0604020202020204" pitchFamily="34" charset="0"/>
              </a:rPr>
              <a:t>Duties and responsibilities</a:t>
            </a:r>
            <a:r>
              <a:rPr lang="ru-RU"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of ALCO:</a:t>
            </a:r>
          </a:p>
          <a:p>
            <a:r>
              <a:rPr lang="en-US" sz="2200" dirty="0">
                <a:latin typeface="Arial" panose="020B0604020202020204" pitchFamily="34" charset="0"/>
                <a:cs typeface="Arial" panose="020B0604020202020204" pitchFamily="34" charset="0"/>
              </a:rPr>
              <a:t>1. Risk diversification and capital requirements</a:t>
            </a:r>
          </a:p>
          <a:p>
            <a:r>
              <a:rPr lang="en-US" sz="2200" dirty="0">
                <a:latin typeface="Arial" panose="020B0604020202020204" pitchFamily="34" charset="0"/>
                <a:cs typeface="Arial" panose="020B0604020202020204" pitchFamily="34" charset="0"/>
              </a:rPr>
              <a:t>2. Liquidity management policy at the financial institution</a:t>
            </a:r>
          </a:p>
          <a:p>
            <a:r>
              <a:rPr lang="en-US" sz="2200" dirty="0">
                <a:latin typeface="Arial" panose="020B0604020202020204" pitchFamily="34" charset="0"/>
                <a:cs typeface="Arial" panose="020B0604020202020204" pitchFamily="34" charset="0"/>
              </a:rPr>
              <a:t>3. Broad and specified policy on capital markets requirements</a:t>
            </a:r>
          </a:p>
          <a:p>
            <a:r>
              <a:rPr lang="en-US" sz="2200" dirty="0">
                <a:latin typeface="Arial" panose="020B0604020202020204" pitchFamily="34" charset="0"/>
                <a:cs typeface="Arial" panose="020B0604020202020204" pitchFamily="34" charset="0"/>
              </a:rPr>
              <a:t>4. Yield and size of bank’s trading policy, including diversification between the type of instruments and currency</a:t>
            </a:r>
          </a:p>
          <a:p>
            <a:r>
              <a:rPr lang="en-US" sz="2200" b="1" dirty="0">
                <a:latin typeface="Arial" panose="020B0604020202020204" pitchFamily="34" charset="0"/>
                <a:cs typeface="Arial" panose="020B0604020202020204" pitchFamily="34" charset="0"/>
              </a:rPr>
              <a:t>5. Interest rate and liquidity policy</a:t>
            </a:r>
          </a:p>
          <a:p>
            <a:r>
              <a:rPr lang="en-US" sz="2200" dirty="0">
                <a:latin typeface="Arial" panose="020B0604020202020204" pitchFamily="34" charset="0"/>
                <a:cs typeface="Arial" panose="020B0604020202020204" pitchFamily="34" charset="0"/>
              </a:rPr>
              <a:t>6. Capital adequacy and risk policy</a:t>
            </a:r>
          </a:p>
          <a:p>
            <a:r>
              <a:rPr lang="en-US" sz="2200" dirty="0">
                <a:latin typeface="Arial" panose="020B0604020202020204" pitchFamily="34" charset="0"/>
                <a:cs typeface="Arial" panose="020B0604020202020204" pitchFamily="34" charset="0"/>
              </a:rPr>
              <a:t>7. Benchmarking performance indicators</a:t>
            </a:r>
            <a:endParaRPr lang="en-US" sz="2200" b="0" i="0" dirty="0">
              <a:effectLst/>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7069874" y="2111305"/>
            <a:ext cx="3850502" cy="4300799"/>
          </a:xfrm>
          <a:prstGeom prst="rect">
            <a:avLst/>
          </a:prstGeom>
        </p:spPr>
      </p:pic>
      <p:sp>
        <p:nvSpPr>
          <p:cNvPr id="8" name="TextBox 7"/>
          <p:cNvSpPr txBox="1"/>
          <p:nvPr/>
        </p:nvSpPr>
        <p:spPr>
          <a:xfrm>
            <a:off x="7069874" y="948947"/>
            <a:ext cx="4672360" cy="1015663"/>
          </a:xfrm>
          <a:prstGeom prst="rect">
            <a:avLst/>
          </a:prstGeom>
          <a:noFill/>
          <a:ln>
            <a:solidFill>
              <a:srgbClr val="002060"/>
            </a:solidFill>
          </a:ln>
        </p:spPr>
        <p:txBody>
          <a:bodyPr wrap="square" rtlCol="0">
            <a:spAutoFit/>
          </a:bodyPr>
          <a:lstStyle/>
          <a:p>
            <a:r>
              <a:rPr lang="en-US" sz="2000" dirty="0">
                <a:latin typeface="Arial" panose="020B0604020202020204" pitchFamily="34" charset="0"/>
                <a:cs typeface="Arial" panose="020B0604020202020204" pitchFamily="34" charset="0"/>
              </a:rPr>
              <a:t>Good practice for ALCO to be consisted of business and analytical/compliance representatives in 50/50 proportion</a:t>
            </a:r>
            <a:endParaRPr lang="ru-RU" sz="2000" dirty="0">
              <a:latin typeface="Arial" panose="020B0604020202020204" pitchFamily="34" charset="0"/>
              <a:cs typeface="Arial" panose="020B0604020202020204" pitchFamily="34" charset="0"/>
            </a:endParaRPr>
          </a:p>
        </p:txBody>
      </p:sp>
      <p:sp>
        <p:nvSpPr>
          <p:cNvPr id="9" name="Прямоугольник 8"/>
          <p:cNvSpPr/>
          <p:nvPr/>
        </p:nvSpPr>
        <p:spPr>
          <a:xfrm>
            <a:off x="381959" y="6400412"/>
            <a:ext cx="8228641" cy="276999"/>
          </a:xfrm>
          <a:prstGeom prst="rect">
            <a:avLst/>
          </a:prstGeom>
        </p:spPr>
        <p:txBody>
          <a:bodyPr wrap="square">
            <a:spAutoFit/>
          </a:bodyPr>
          <a:lstStyle/>
          <a:p>
            <a:r>
              <a:rPr lang="ru-RU" sz="1200" dirty="0">
                <a:latin typeface="Arial" panose="020B0604020202020204" pitchFamily="34" charset="0"/>
                <a:cs typeface="Arial" panose="020B0604020202020204" pitchFamily="34" charset="0"/>
                <a:hlinkClick r:id="rId3"/>
              </a:rPr>
              <a:t>https://www.pwc.at/en/publikationen/financial-services/asset-liability-benchmark-study-2006.pdf</a:t>
            </a:r>
            <a:r>
              <a:rPr lang="en-US" sz="1200"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18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11</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Liquidity risk types and relevant metrics</a:t>
            </a:r>
          </a:p>
        </p:txBody>
      </p:sp>
      <p:sp>
        <p:nvSpPr>
          <p:cNvPr id="6" name="Прямоугольник 5"/>
          <p:cNvSpPr/>
          <p:nvPr/>
        </p:nvSpPr>
        <p:spPr>
          <a:xfrm>
            <a:off x="381960" y="876912"/>
            <a:ext cx="11652964" cy="1495921"/>
          </a:xfrm>
          <a:prstGeom prst="rect">
            <a:avLst/>
          </a:prstGeom>
          <a:ln>
            <a:solidFill>
              <a:srgbClr val="002060"/>
            </a:solidFill>
          </a:ln>
        </p:spPr>
        <p:txBody>
          <a:bodyPr wrap="square" anchor="ctr">
            <a:no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Physical liquidity – lack of cash and non-cash liquidity</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Structural liquidity – concentration in currency, products, clients, maturities in balance structure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Regulatory liquidity – non-compliance with regulatory liquidity ratios (Russian regulatory practice </a:t>
            </a:r>
            <a:r>
              <a:rPr lang="ru-RU" sz="2000" dirty="0">
                <a:latin typeface="Arial" panose="020B0604020202020204" pitchFamily="34" charset="0"/>
                <a:cs typeface="Arial" panose="020B0604020202020204" pitchFamily="34" charset="0"/>
              </a:rPr>
              <a:t>Н2, Н3, Н4, Н26 и Н28</a:t>
            </a:r>
            <a:r>
              <a:rPr lang="en-US" sz="2000" dirty="0">
                <a:latin typeface="Arial" panose="020B0604020202020204" pitchFamily="34" charset="0"/>
                <a:cs typeface="Arial" panose="020B0604020202020204" pitchFamily="34" charset="0"/>
              </a:rPr>
              <a:t>, Basel: NSFR, LCR)</a:t>
            </a:r>
            <a:endParaRPr lang="ru-RU" sz="2000" b="0" dirty="0">
              <a:effectLst/>
              <a:latin typeface="Arial" panose="020B0604020202020204" pitchFamily="34" charset="0"/>
              <a:cs typeface="Arial" panose="020B0604020202020204" pitchFamily="34" charset="0"/>
            </a:endParaRPr>
          </a:p>
        </p:txBody>
      </p:sp>
      <p:sp>
        <p:nvSpPr>
          <p:cNvPr id="7" name="Прямоугольник 6"/>
          <p:cNvSpPr/>
          <p:nvPr/>
        </p:nvSpPr>
        <p:spPr>
          <a:xfrm>
            <a:off x="381959" y="2547333"/>
            <a:ext cx="3405739" cy="3869836"/>
          </a:xfrm>
          <a:prstGeom prst="rect">
            <a:avLst/>
          </a:prstGeom>
          <a:ln>
            <a:solidFill>
              <a:srgbClr val="002060"/>
            </a:solidFill>
          </a:ln>
        </p:spPr>
        <p:txBody>
          <a:bodyPr wrap="square" anchor="t">
            <a:noAutofit/>
          </a:bodyPr>
          <a:lstStyle/>
          <a:p>
            <a:pPr algn="ctr"/>
            <a:r>
              <a:rPr lang="ru-RU" sz="3500" b="1" dirty="0">
                <a:solidFill>
                  <a:schemeClr val="accent6"/>
                </a:solidFill>
                <a:latin typeface="Arial" panose="020B0604020202020204" pitchFamily="34" charset="0"/>
                <a:cs typeface="Arial" panose="020B0604020202020204" pitchFamily="34" charset="0"/>
              </a:rPr>
              <a:t>●</a:t>
            </a:r>
            <a:r>
              <a:rPr lang="ru-RU" sz="2500" b="1" dirty="0">
                <a:solidFill>
                  <a:schemeClr val="accent6"/>
                </a:solidFill>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Physical liquidity:</a:t>
            </a:r>
          </a:p>
        </p:txBody>
      </p:sp>
      <p:sp>
        <p:nvSpPr>
          <p:cNvPr id="8" name="Прямоугольник 7"/>
          <p:cNvSpPr/>
          <p:nvPr/>
        </p:nvSpPr>
        <p:spPr>
          <a:xfrm>
            <a:off x="4414986" y="2547333"/>
            <a:ext cx="3558136" cy="3635652"/>
          </a:xfrm>
          <a:prstGeom prst="rect">
            <a:avLst/>
          </a:prstGeom>
          <a:ln>
            <a:solidFill>
              <a:srgbClr val="002060"/>
            </a:solidFill>
          </a:ln>
        </p:spPr>
        <p:txBody>
          <a:bodyPr wrap="square" anchor="t">
            <a:noAutofit/>
          </a:bodyPr>
          <a:lstStyle/>
          <a:p>
            <a:pPr algn="ctr"/>
            <a:r>
              <a:rPr lang="ru-RU" sz="3500" b="1" dirty="0">
                <a:solidFill>
                  <a:schemeClr val="accent6"/>
                </a:solidFill>
                <a:latin typeface="Arial" panose="020B0604020202020204" pitchFamily="34" charset="0"/>
                <a:cs typeface="Arial" panose="020B0604020202020204" pitchFamily="34" charset="0"/>
              </a:rPr>
              <a:t>●</a:t>
            </a:r>
            <a:r>
              <a:rPr lang="ru-RU" sz="2500" b="1" dirty="0">
                <a:solidFill>
                  <a:schemeClr val="accent6"/>
                </a:solidFill>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Structural liquidity:</a:t>
            </a:r>
          </a:p>
        </p:txBody>
      </p:sp>
      <p:sp>
        <p:nvSpPr>
          <p:cNvPr id="9" name="Прямоугольник 8"/>
          <p:cNvSpPr/>
          <p:nvPr/>
        </p:nvSpPr>
        <p:spPr>
          <a:xfrm>
            <a:off x="8419171" y="2547333"/>
            <a:ext cx="3615753" cy="3635652"/>
          </a:xfrm>
          <a:prstGeom prst="rect">
            <a:avLst/>
          </a:prstGeom>
          <a:ln>
            <a:solidFill>
              <a:srgbClr val="002060"/>
            </a:solidFill>
          </a:ln>
        </p:spPr>
        <p:txBody>
          <a:bodyPr wrap="square" anchor="t">
            <a:noAutofit/>
          </a:bodyPr>
          <a:lstStyle/>
          <a:p>
            <a:pPr algn="ctr"/>
            <a:r>
              <a:rPr lang="ru-RU" sz="3500" b="1" dirty="0">
                <a:solidFill>
                  <a:schemeClr val="accent6"/>
                </a:solidFill>
                <a:latin typeface="Arial" panose="020B0604020202020204" pitchFamily="34" charset="0"/>
                <a:cs typeface="Arial" panose="020B0604020202020204" pitchFamily="34" charset="0"/>
              </a:rPr>
              <a:t>●</a:t>
            </a:r>
            <a:r>
              <a:rPr lang="ru-RU" sz="2500" b="1" dirty="0">
                <a:solidFill>
                  <a:schemeClr val="accent6"/>
                </a:solidFill>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Regulatory liquidity:</a:t>
            </a:r>
          </a:p>
        </p:txBody>
      </p:sp>
      <p:sp>
        <p:nvSpPr>
          <p:cNvPr id="10" name="Прямоугольник 9"/>
          <p:cNvSpPr/>
          <p:nvPr/>
        </p:nvSpPr>
        <p:spPr>
          <a:xfrm>
            <a:off x="8441475" y="3311245"/>
            <a:ext cx="3212582" cy="1815882"/>
          </a:xfrm>
          <a:prstGeom prst="rect">
            <a:avLst/>
          </a:prstGeom>
        </p:spPr>
        <p:txBody>
          <a:bodyPr wrap="square">
            <a:spAutoFit/>
          </a:bodyPr>
          <a:lstStyle/>
          <a:p>
            <a:pPr marL="342900" indent="-342900">
              <a:buFont typeface="Wingdings" panose="05000000000000000000" pitchFamily="2" charset="2"/>
              <a:buChar char="ü"/>
            </a:pPr>
            <a:r>
              <a:rPr lang="ru-RU" sz="1600" dirty="0">
                <a:latin typeface="Arial" panose="020B0604020202020204" pitchFamily="34" charset="0"/>
                <a:cs typeface="Arial" panose="020B0604020202020204" pitchFamily="34" charset="0"/>
              </a:rPr>
              <a:t>Н2, Н3, Н4 – </a:t>
            </a:r>
            <a:r>
              <a:rPr lang="en-US" sz="1600" dirty="0">
                <a:latin typeface="Arial" panose="020B0604020202020204" pitchFamily="34" charset="0"/>
                <a:cs typeface="Arial" panose="020B0604020202020204" pitchFamily="34" charset="0"/>
              </a:rPr>
              <a:t>Russian regulatory ratios (analogue of LCR and NSFR) [ratio]</a:t>
            </a: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1600" dirty="0">
                <a:latin typeface="Arial" panose="020B0604020202020204" pitchFamily="34" charset="0"/>
                <a:cs typeface="Arial" panose="020B0604020202020204" pitchFamily="34" charset="0"/>
              </a:rPr>
              <a:t>LCR (H26) [ratio]</a:t>
            </a: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1600" dirty="0">
                <a:latin typeface="Arial" panose="020B0604020202020204" pitchFamily="34" charset="0"/>
                <a:cs typeface="Arial" panose="020B0604020202020204" pitchFamily="34" charset="0"/>
              </a:rPr>
              <a:t>NSFR (</a:t>
            </a:r>
            <a:r>
              <a:rPr lang="ru-RU" sz="1600" dirty="0">
                <a:latin typeface="Arial" panose="020B0604020202020204" pitchFamily="34" charset="0"/>
                <a:cs typeface="Arial" panose="020B0604020202020204" pitchFamily="34" charset="0"/>
              </a:rPr>
              <a:t>Н28</a:t>
            </a:r>
            <a:r>
              <a:rPr lang="en-US" sz="1600" dirty="0">
                <a:latin typeface="Arial" panose="020B0604020202020204" pitchFamily="34" charset="0"/>
                <a:cs typeface="Arial" panose="020B0604020202020204" pitchFamily="34" charset="0"/>
              </a:rPr>
              <a:t>) [ratio]</a:t>
            </a:r>
          </a:p>
        </p:txBody>
      </p:sp>
      <p:sp>
        <p:nvSpPr>
          <p:cNvPr id="11" name="Прямоугольник 10"/>
          <p:cNvSpPr/>
          <p:nvPr/>
        </p:nvSpPr>
        <p:spPr>
          <a:xfrm>
            <a:off x="396700" y="3324130"/>
            <a:ext cx="3212582" cy="3293209"/>
          </a:xfrm>
          <a:prstGeom prst="rect">
            <a:avLst/>
          </a:prstGeom>
        </p:spPr>
        <p:txBody>
          <a:bodyPr wrap="square">
            <a:spAutoFit/>
          </a:bodyPr>
          <a:lstStyle/>
          <a:p>
            <a:pPr marL="342900" indent="-342900">
              <a:buFont typeface="Wingdings" panose="05000000000000000000" pitchFamily="2" charset="2"/>
              <a:buChar char="ü"/>
            </a:pPr>
            <a:r>
              <a:rPr lang="en-US" sz="1600" dirty="0">
                <a:latin typeface="Arial" panose="020B0604020202020204" pitchFamily="34" charset="0"/>
                <a:cs typeface="Arial" panose="020B0604020202020204" pitchFamily="34" charset="0"/>
              </a:rPr>
              <a:t>Available liquidity (in different currencies) [300 </a:t>
            </a:r>
            <a:r>
              <a:rPr lang="en-US" sz="1600" dirty="0" err="1">
                <a:latin typeface="Arial" panose="020B0604020202020204" pitchFamily="34" charset="0"/>
                <a:cs typeface="Arial" panose="020B0604020202020204" pitchFamily="34" charset="0"/>
              </a:rPr>
              <a:t>mln</a:t>
            </a:r>
            <a:r>
              <a:rPr lang="en-US" sz="16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1600" dirty="0">
                <a:latin typeface="Arial" panose="020B0604020202020204" pitchFamily="34" charset="0"/>
                <a:cs typeface="Arial" panose="020B0604020202020204" pitchFamily="34" charset="0"/>
              </a:rPr>
              <a:t>Liquidity position (in different currencies) [500 </a:t>
            </a:r>
            <a:r>
              <a:rPr lang="en-US" sz="1600" dirty="0" err="1">
                <a:latin typeface="Arial" panose="020B0604020202020204" pitchFamily="34" charset="0"/>
                <a:cs typeface="Arial" panose="020B0604020202020204" pitchFamily="34" charset="0"/>
              </a:rPr>
              <a:t>bln</a:t>
            </a:r>
            <a:r>
              <a:rPr lang="en-US" sz="16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1600" dirty="0">
                <a:latin typeface="Arial" panose="020B0604020202020204" pitchFamily="34" charset="0"/>
                <a:cs typeface="Arial" panose="020B0604020202020204" pitchFamily="34" charset="0"/>
              </a:rPr>
              <a:t>Survival horizon (one for all currencies) [&gt;180 days]</a:t>
            </a: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1600" dirty="0">
                <a:latin typeface="Arial" panose="020B0604020202020204" pitchFamily="34" charset="0"/>
                <a:cs typeface="Arial" panose="020B0604020202020204" pitchFamily="34" charset="0"/>
              </a:rPr>
              <a:t>Cumulative liquidity gap (in different currencies on different horizons) [20 </a:t>
            </a:r>
            <a:r>
              <a:rPr lang="en-US" sz="1600" dirty="0" err="1">
                <a:latin typeface="Arial" panose="020B0604020202020204" pitchFamily="34" charset="0"/>
                <a:cs typeface="Arial" panose="020B0604020202020204" pitchFamily="34" charset="0"/>
              </a:rPr>
              <a:t>mln</a:t>
            </a:r>
            <a:r>
              <a:rPr lang="en-US" sz="16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p:txBody>
      </p:sp>
      <p:sp>
        <p:nvSpPr>
          <p:cNvPr id="12" name="Прямоугольник 11"/>
          <p:cNvSpPr/>
          <p:nvPr/>
        </p:nvSpPr>
        <p:spPr>
          <a:xfrm>
            <a:off x="4437288" y="3311245"/>
            <a:ext cx="3212582" cy="2308324"/>
          </a:xfrm>
          <a:prstGeom prst="rect">
            <a:avLst/>
          </a:prstGeom>
        </p:spPr>
        <p:txBody>
          <a:bodyPr wrap="square">
            <a:spAutoFit/>
          </a:bodyPr>
          <a:lstStyle/>
          <a:p>
            <a:pPr marL="342900" indent="-342900">
              <a:buFont typeface="Wingdings" panose="05000000000000000000" pitchFamily="2" charset="2"/>
              <a:buChar char="ü"/>
            </a:pPr>
            <a:r>
              <a:rPr lang="en-US" sz="1600" dirty="0">
                <a:latin typeface="Arial" panose="020B0604020202020204" pitchFamily="34" charset="0"/>
                <a:cs typeface="Arial" panose="020B0604020202020204" pitchFamily="34" charset="0"/>
              </a:rPr>
              <a:t>LDR [ratio]</a:t>
            </a: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1600" dirty="0">
                <a:latin typeface="Arial" panose="020B0604020202020204" pitchFamily="34" charset="0"/>
                <a:cs typeface="Arial" panose="020B0604020202020204" pitchFamily="34" charset="0"/>
              </a:rPr>
              <a:t>Share of government funding [ratio]</a:t>
            </a: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1600" dirty="0">
                <a:latin typeface="Arial" panose="020B0604020202020204" pitchFamily="34" charset="0"/>
                <a:cs typeface="Arial" panose="020B0604020202020204" pitchFamily="34" charset="0"/>
              </a:rPr>
              <a:t>Concentration of top 1, 3, 5 borrowers in funding [ratio]</a:t>
            </a: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E6FB03F-D298-0D6C-426E-D408B7D973BF}"/>
              </a:ext>
            </a:extLst>
          </p:cNvPr>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IE4.1</a:t>
            </a:r>
            <a:endParaRPr lang="ru-RU" sz="2500" b="1" dirty="0">
              <a:solidFill>
                <a:srgbClr val="FF0000"/>
              </a:solidFill>
            </a:endParaRPr>
          </a:p>
        </p:txBody>
      </p:sp>
    </p:spTree>
    <p:extLst>
      <p:ext uri="{BB962C8B-B14F-4D97-AF65-F5344CB8AC3E}">
        <p14:creationId xmlns:p14="http://schemas.microsoft.com/office/powerpoint/2010/main" val="715053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12</a:t>
            </a:fld>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a:ea typeface="等线" panose="02010600030101010101" pitchFamily="2" charset="-122"/>
                <a:cs typeface="Arial" panose="020B0604020202020204" pitchFamily="34" charset="0"/>
              </a:rPr>
              <a:t>Physical liquidity</a:t>
            </a:r>
            <a:r>
              <a:rPr lang="ru-RU" sz="2500" b="1" kern="0" dirty="0">
                <a:solidFill>
                  <a:srgbClr val="1F4E79"/>
                </a:solidFill>
                <a:latin typeface="Arial" panose="020B0604020202020204" pitchFamily="34" charset="0"/>
                <a:ea typeface="等线" panose="02010600030101010101" pitchFamily="2" charset="-122"/>
                <a:cs typeface="Arial" panose="020B0604020202020204" pitchFamily="34" charset="0"/>
              </a:rPr>
              <a:t> </a:t>
            </a:r>
            <a:r>
              <a:rPr lang="en-US" sz="2500" b="1" kern="0" dirty="0">
                <a:solidFill>
                  <a:srgbClr val="1F4E79"/>
                </a:solidFill>
                <a:latin typeface="SB Sans Display" panose="020B0503040504020204"/>
                <a:ea typeface="等线" panose="02010600030101010101" pitchFamily="2" charset="-122"/>
                <a:cs typeface="Arial" panose="020B0604020202020204" pitchFamily="34" charset="0"/>
              </a:rPr>
              <a:t>metrics (1/2)</a:t>
            </a:r>
          </a:p>
        </p:txBody>
      </p:sp>
      <p:sp>
        <p:nvSpPr>
          <p:cNvPr id="4" name="TextBox 3"/>
          <p:cNvSpPr txBox="1"/>
          <p:nvPr/>
        </p:nvSpPr>
        <p:spPr>
          <a:xfrm>
            <a:off x="381959" y="860997"/>
            <a:ext cx="11527543"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Available liquidity </a:t>
            </a:r>
            <a:r>
              <a:rPr lang="en-US" sz="2000" dirty="0">
                <a:latin typeface="Arial" panose="020B0604020202020204" pitchFamily="34" charset="0"/>
                <a:cs typeface="Arial" panose="020B0604020202020204" pitchFamily="34" charset="0"/>
              </a:rPr>
              <a:t>= Reserve (Potential of fast attraction of loans secured by bonds (repo with CB or another banks) or other loans (4801 program in Russia) + Stock (Net O/N interbank)</a:t>
            </a:r>
          </a:p>
          <a:p>
            <a:r>
              <a:rPr lang="en-US" sz="2000" i="1" dirty="0">
                <a:solidFill>
                  <a:srgbClr val="FF0000"/>
                </a:solidFill>
                <a:latin typeface="Arial" panose="020B0604020202020204" pitchFamily="34" charset="0"/>
                <a:cs typeface="Arial" panose="020B0604020202020204" pitchFamily="34" charset="0"/>
              </a:rPr>
              <a:t>Shows funds available in short term in case of emergency</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Liquidity position</a:t>
            </a:r>
            <a:r>
              <a:rPr lang="en-US" sz="2000" dirty="0">
                <a:latin typeface="Arial" panose="020B0604020202020204" pitchFamily="34" charset="0"/>
                <a:cs typeface="Arial" panose="020B0604020202020204" pitchFamily="34" charset="0"/>
              </a:rPr>
              <a:t> = Investments with repayment ⩽ 6 month - Funds with repayment ⩽ 6 month</a:t>
            </a:r>
            <a:endParaRPr lang="ru-RU" sz="2000" dirty="0">
              <a:latin typeface="Arial" panose="020B0604020202020204" pitchFamily="34" charset="0"/>
              <a:cs typeface="Arial" panose="020B0604020202020204" pitchFamily="34" charset="0"/>
            </a:endParaRPr>
          </a:p>
          <a:p>
            <a:r>
              <a:rPr lang="en-US" sz="2000" i="1" dirty="0">
                <a:solidFill>
                  <a:srgbClr val="FF0000"/>
                </a:solidFill>
                <a:latin typeface="Arial" panose="020B0604020202020204" pitchFamily="34" charset="0"/>
                <a:cs typeface="Arial" panose="020B0604020202020204" pitchFamily="34" charset="0"/>
              </a:rPr>
              <a:t>Shows funds which can be allocated to business developments in mid term</a:t>
            </a:r>
          </a:p>
        </p:txBody>
      </p:sp>
      <p:graphicFrame>
        <p:nvGraphicFramePr>
          <p:cNvPr id="7" name="Диаграмма 6"/>
          <p:cNvGraphicFramePr>
            <a:graphicFrameLocks/>
          </p:cNvGraphicFramePr>
          <p:nvPr>
            <p:extLst>
              <p:ext uri="{D42A27DB-BD31-4B8C-83A1-F6EECF244321}">
                <p14:modId xmlns:p14="http://schemas.microsoft.com/office/powerpoint/2010/main" val="3641893544"/>
              </p:ext>
            </p:extLst>
          </p:nvPr>
        </p:nvGraphicFramePr>
        <p:xfrm>
          <a:off x="6904830" y="3688962"/>
          <a:ext cx="4448970" cy="2093913"/>
        </p:xfrm>
        <a:graphic>
          <a:graphicData uri="http://schemas.openxmlformats.org/drawingml/2006/chart">
            <c:chart xmlns:c="http://schemas.openxmlformats.org/drawingml/2006/chart" xmlns:r="http://schemas.openxmlformats.org/officeDocument/2006/relationships" r:id="rId2"/>
          </a:graphicData>
        </a:graphic>
      </p:graphicFrame>
      <p:sp>
        <p:nvSpPr>
          <p:cNvPr id="9" name="Левая фигурная скобка 8"/>
          <p:cNvSpPr/>
          <p:nvPr/>
        </p:nvSpPr>
        <p:spPr>
          <a:xfrm rot="16200000">
            <a:off x="9081818" y="3980653"/>
            <a:ext cx="267631" cy="3759658"/>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10" name="TextBox 9"/>
          <p:cNvSpPr txBox="1"/>
          <p:nvPr/>
        </p:nvSpPr>
        <p:spPr>
          <a:xfrm>
            <a:off x="7944375" y="5994298"/>
            <a:ext cx="2541864" cy="338554"/>
          </a:xfrm>
          <a:prstGeom prst="rect">
            <a:avLst/>
          </a:prstGeom>
          <a:noFill/>
        </p:spPr>
        <p:txBody>
          <a:bodyPr wrap="square" rtlCol="0">
            <a:spAutoFit/>
          </a:bodyPr>
          <a:lstStyle/>
          <a:p>
            <a:r>
              <a:rPr lang="en-US" sz="1600" dirty="0">
                <a:solidFill>
                  <a:srgbClr val="FF0000"/>
                </a:solidFill>
                <a:latin typeface="Arial" panose="020B0604020202020204" pitchFamily="34" charset="0"/>
                <a:cs typeface="Arial" panose="020B0604020202020204" pitchFamily="34" charset="0"/>
              </a:rPr>
              <a:t>Survival horizon (in days)</a:t>
            </a:r>
            <a:endParaRPr lang="ru-RU" sz="1600" dirty="0">
              <a:solidFill>
                <a:srgbClr val="FF0000"/>
              </a:solidFill>
              <a:latin typeface="Arial" panose="020B0604020202020204" pitchFamily="34" charset="0"/>
              <a:cs typeface="Arial" panose="020B0604020202020204" pitchFamily="34" charset="0"/>
            </a:endParaRPr>
          </a:p>
        </p:txBody>
      </p:sp>
      <p:cxnSp>
        <p:nvCxnSpPr>
          <p:cNvPr id="12" name="Прямая со стрелкой 11"/>
          <p:cNvCxnSpPr/>
          <p:nvPr/>
        </p:nvCxnSpPr>
        <p:spPr>
          <a:xfrm>
            <a:off x="7335805" y="3527785"/>
            <a:ext cx="0" cy="4613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04830" y="3216446"/>
            <a:ext cx="2127658" cy="338554"/>
          </a:xfrm>
          <a:prstGeom prst="rect">
            <a:avLst/>
          </a:prstGeom>
          <a:noFill/>
        </p:spPr>
        <p:txBody>
          <a:bodyPr wrap="square" rtlCol="0">
            <a:spAutoFit/>
          </a:bodyPr>
          <a:lstStyle/>
          <a:p>
            <a:r>
              <a:rPr lang="en-US" sz="1600" dirty="0">
                <a:solidFill>
                  <a:srgbClr val="FF0000"/>
                </a:solidFill>
                <a:latin typeface="Arial" panose="020B0604020202020204" pitchFamily="34" charset="0"/>
                <a:cs typeface="Arial" panose="020B0604020202020204" pitchFamily="34" charset="0"/>
              </a:rPr>
              <a:t>Start of the stress</a:t>
            </a:r>
            <a:endParaRPr lang="ru-RU" sz="1600" dirty="0">
              <a:solidFill>
                <a:srgbClr val="FF0000"/>
              </a:solidFill>
              <a:latin typeface="Arial" panose="020B0604020202020204" pitchFamily="34" charset="0"/>
              <a:cs typeface="Arial" panose="020B0604020202020204" pitchFamily="34" charset="0"/>
            </a:endParaRPr>
          </a:p>
        </p:txBody>
      </p:sp>
      <p:sp>
        <p:nvSpPr>
          <p:cNvPr id="14" name="Прямоугольник 13"/>
          <p:cNvSpPr/>
          <p:nvPr/>
        </p:nvSpPr>
        <p:spPr>
          <a:xfrm>
            <a:off x="381958" y="3051100"/>
            <a:ext cx="6446679" cy="2554545"/>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Survival horizon </a:t>
            </a:r>
            <a:r>
              <a:rPr lang="en-US" sz="2000" dirty="0">
                <a:latin typeface="Arial" panose="020B0604020202020204" pitchFamily="34" charset="0"/>
                <a:cs typeface="Arial" panose="020B0604020202020204" pitchFamily="34" charset="0"/>
              </a:rPr>
              <a:t>= Calculated by internal banking models, based on internal statistics and particular stress scenario (basically in business planning conservative scenario and ICAAP top-down stress scenario).</a:t>
            </a:r>
          </a:p>
          <a:p>
            <a:r>
              <a:rPr lang="en-US" sz="2000" i="1" dirty="0">
                <a:solidFill>
                  <a:srgbClr val="FF0000"/>
                </a:solidFill>
                <a:latin typeface="Arial" panose="020B0604020202020204" pitchFamily="34" charset="0"/>
                <a:cs typeface="Arial" panose="020B0604020202020204" pitchFamily="34" charset="0"/>
              </a:rPr>
              <a:t>Shows how much time bank will </a:t>
            </a:r>
            <a:r>
              <a:rPr lang="en-US" sz="2000" b="1" i="1" dirty="0">
                <a:solidFill>
                  <a:srgbClr val="FF0000"/>
                </a:solidFill>
                <a:latin typeface="Arial" panose="020B0604020202020204" pitchFamily="34" charset="0"/>
                <a:cs typeface="Arial" panose="020B0604020202020204" pitchFamily="34" charset="0"/>
              </a:rPr>
              <a:t>survive effects</a:t>
            </a:r>
            <a:r>
              <a:rPr lang="en-US" sz="2000" i="1" dirty="0">
                <a:solidFill>
                  <a:srgbClr val="FF0000"/>
                </a:solidFill>
                <a:latin typeface="Arial" panose="020B0604020202020204" pitchFamily="34" charset="0"/>
                <a:cs typeface="Arial" panose="020B0604020202020204" pitchFamily="34" charset="0"/>
              </a:rPr>
              <a:t> from slide </a:t>
            </a:r>
            <a:r>
              <a:rPr lang="ru-RU" sz="2000" i="1" dirty="0">
                <a:solidFill>
                  <a:srgbClr val="FF0000"/>
                </a:solidFill>
                <a:latin typeface="Arial" panose="020B0604020202020204" pitchFamily="34" charset="0"/>
                <a:cs typeface="Arial" panose="020B0604020202020204" pitchFamily="34" charset="0"/>
              </a:rPr>
              <a:t>№</a:t>
            </a:r>
            <a:r>
              <a:rPr lang="en-US" sz="2000" i="1" dirty="0">
                <a:solidFill>
                  <a:srgbClr val="FF0000"/>
                </a:solidFill>
                <a:latin typeface="Arial" panose="020B0604020202020204" pitchFamily="34" charset="0"/>
                <a:cs typeface="Arial" panose="020B0604020202020204" pitchFamily="34" charset="0"/>
              </a:rPr>
              <a:t> </a:t>
            </a:r>
            <a:r>
              <a:rPr lang="en-GB" sz="2000" i="1" dirty="0">
                <a:solidFill>
                  <a:srgbClr val="FF0000"/>
                </a:solidFill>
                <a:latin typeface="Arial" panose="020B0604020202020204" pitchFamily="34" charset="0"/>
                <a:cs typeface="Arial" panose="020B0604020202020204" pitchFamily="34" charset="0"/>
              </a:rPr>
              <a:t>5</a:t>
            </a:r>
            <a:r>
              <a:rPr lang="ru-RU" sz="2000" i="1" dirty="0">
                <a:solidFill>
                  <a:srgbClr val="FF0000"/>
                </a:solidFill>
                <a:latin typeface="Arial" panose="020B0604020202020204" pitchFamily="34" charset="0"/>
                <a:cs typeface="Arial" panose="020B0604020202020204" pitchFamily="34" charset="0"/>
              </a:rPr>
              <a:t> </a:t>
            </a:r>
            <a:r>
              <a:rPr lang="en-US" sz="2000" b="1" i="1" dirty="0">
                <a:solidFill>
                  <a:srgbClr val="FF0000"/>
                </a:solidFill>
                <a:latin typeface="Arial" panose="020B0604020202020204" pitchFamily="34" charset="0"/>
                <a:cs typeface="Arial" panose="020B0604020202020204" pitchFamily="34" charset="0"/>
              </a:rPr>
              <a:t>without applying any measures</a:t>
            </a:r>
            <a:r>
              <a:rPr lang="en-US" sz="2000" i="1" dirty="0">
                <a:solidFill>
                  <a:srgbClr val="FF0000"/>
                </a:solidFill>
                <a:latin typeface="Arial" panose="020B0604020202020204" pitchFamily="34" charset="0"/>
                <a:cs typeface="Arial" panose="020B0604020202020204" pitchFamily="34" charset="0"/>
              </a:rPr>
              <a:t> from slide </a:t>
            </a:r>
            <a:r>
              <a:rPr lang="ru-RU" sz="2000" i="1" dirty="0">
                <a:solidFill>
                  <a:srgbClr val="FF0000"/>
                </a:solidFill>
                <a:latin typeface="Arial" panose="020B0604020202020204" pitchFamily="34" charset="0"/>
                <a:cs typeface="Arial" panose="020B0604020202020204" pitchFamily="34" charset="0"/>
              </a:rPr>
              <a:t>№</a:t>
            </a:r>
            <a:r>
              <a:rPr lang="en-GB" sz="2000" i="1" dirty="0">
                <a:solidFill>
                  <a:srgbClr val="FF0000"/>
                </a:solidFill>
                <a:latin typeface="Arial" panose="020B0604020202020204" pitchFamily="34" charset="0"/>
                <a:cs typeface="Arial" panose="020B0604020202020204" pitchFamily="34" charset="0"/>
              </a:rPr>
              <a:t>8</a:t>
            </a:r>
            <a:endParaRPr lang="en-US" sz="2000" i="1" dirty="0">
              <a:solidFill>
                <a:srgbClr val="FF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154DAB7-EDDD-3DA5-E9B3-0C42465A663C}"/>
              </a:ext>
            </a:extLst>
          </p:cNvPr>
          <p:cNvSpPr/>
          <p:nvPr/>
        </p:nvSpPr>
        <p:spPr>
          <a:xfrm>
            <a:off x="218114" y="2936147"/>
            <a:ext cx="6509857" cy="29109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9706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13</a:t>
            </a:fld>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a:ea typeface="等线" panose="02010600030101010101" pitchFamily="2" charset="-122"/>
                <a:cs typeface="Arial" panose="020B0604020202020204" pitchFamily="34" charset="0"/>
              </a:rPr>
              <a:t>Physical liquidity</a:t>
            </a:r>
            <a:r>
              <a:rPr lang="ru-RU" sz="2500" b="1" kern="0" dirty="0">
                <a:solidFill>
                  <a:srgbClr val="1F4E79"/>
                </a:solidFill>
                <a:latin typeface="Arial" panose="020B0604020202020204" pitchFamily="34" charset="0"/>
                <a:ea typeface="等线" panose="02010600030101010101" pitchFamily="2" charset="-122"/>
                <a:cs typeface="Arial" panose="020B0604020202020204" pitchFamily="34" charset="0"/>
              </a:rPr>
              <a:t> </a:t>
            </a:r>
            <a:r>
              <a:rPr lang="en-US" sz="2500" b="1" kern="0" dirty="0">
                <a:solidFill>
                  <a:srgbClr val="1F4E79"/>
                </a:solidFill>
                <a:latin typeface="SB Sans Display" panose="020B0503040504020204"/>
                <a:ea typeface="等线" panose="02010600030101010101" pitchFamily="2" charset="-122"/>
                <a:cs typeface="Arial" panose="020B0604020202020204" pitchFamily="34" charset="0"/>
              </a:rPr>
              <a:t>metrics (2/2)</a:t>
            </a:r>
            <a:r>
              <a:rPr lang="ru-RU" sz="2500" b="1" kern="0" dirty="0">
                <a:solidFill>
                  <a:srgbClr val="1F4E79"/>
                </a:solidFill>
                <a:latin typeface="Arial" panose="020B0604020202020204" pitchFamily="34" charset="0"/>
                <a:ea typeface="等线" panose="02010600030101010101" pitchFamily="2" charset="-122"/>
                <a:cs typeface="Arial" panose="020B0604020202020204" pitchFamily="34" charset="0"/>
              </a:rPr>
              <a:t> </a:t>
            </a:r>
            <a:r>
              <a:rPr lang="en-US" sz="2500" b="1" kern="0" dirty="0">
                <a:solidFill>
                  <a:srgbClr val="1F4E79"/>
                </a:solidFill>
                <a:latin typeface="SB Sans Display" panose="020B0503040504020204"/>
                <a:ea typeface="等线" panose="02010600030101010101" pitchFamily="2" charset="-122"/>
                <a:cs typeface="Arial" panose="020B0604020202020204" pitchFamily="34" charset="0"/>
              </a:rPr>
              <a:t>and structural liquidity</a:t>
            </a:r>
          </a:p>
        </p:txBody>
      </p:sp>
      <mc:AlternateContent xmlns:mc="http://schemas.openxmlformats.org/markup-compatibility/2006" xmlns:a14="http://schemas.microsoft.com/office/drawing/2010/main">
        <mc:Choice Requires="a14">
          <p:sp>
            <p:nvSpPr>
              <p:cNvPr id="4" name="TextBox 3"/>
              <p:cNvSpPr txBox="1"/>
              <p:nvPr/>
            </p:nvSpPr>
            <p:spPr>
              <a:xfrm>
                <a:off x="381959" y="964782"/>
                <a:ext cx="5438978" cy="4704045"/>
              </a:xfrm>
              <a:prstGeom prst="rect">
                <a:avLst/>
              </a:prstGeom>
              <a:noFill/>
            </p:spPr>
            <p:txBody>
              <a:bodyPr wrap="square" rtlCol="0">
                <a:spAutoFit/>
              </a:bodyPr>
              <a:lstStyle/>
              <a:p>
                <a:r>
                  <a:rPr lang="en-US" sz="2000" dirty="0">
                    <a:solidFill>
                      <a:schemeClr val="tx1"/>
                    </a:solidFill>
                    <a:latin typeface="Arial" panose="020B0604020202020204" pitchFamily="34" charset="0"/>
                    <a:cs typeface="Arial" panose="020B0604020202020204" pitchFamily="34" charset="0"/>
                  </a:rPr>
                  <a:t>Liquidity gap = difference between inflows and outflows</a:t>
                </a:r>
                <a:endParaRPr lang="ru-RU" sz="2000" dirty="0">
                  <a:solidFill>
                    <a:schemeClr val="tx1"/>
                  </a:solidFill>
                  <a:latin typeface="Arial" panose="020B0604020202020204" pitchFamily="34" charset="0"/>
                  <a:cs typeface="Arial" panose="020B0604020202020204" pitchFamily="34" charset="0"/>
                </a:endParaRPr>
              </a:p>
              <a:p>
                <a:endParaRPr lang="ru-RU" sz="2000" i="1" dirty="0">
                  <a:solidFill>
                    <a:schemeClr val="tx1"/>
                  </a:solidFill>
                  <a:latin typeface="Arial" panose="020B0604020202020204" pitchFamily="34" charset="0"/>
                  <a:cs typeface="Arial" panose="020B0604020202020204" pitchFamily="34" charset="0"/>
                </a:endParaRPr>
              </a:p>
              <a:p>
                <a:r>
                  <a:rPr lang="en-US" sz="2000" b="1" dirty="0">
                    <a:solidFill>
                      <a:schemeClr val="tx1"/>
                    </a:solidFill>
                    <a:latin typeface="Arial" panose="020B0604020202020204" pitchFamily="34" charset="0"/>
                    <a:cs typeface="Arial" panose="020B0604020202020204" pitchFamily="34" charset="0"/>
                  </a:rPr>
                  <a:t>Cumulative liquidity gap</a:t>
                </a:r>
                <a:r>
                  <a:rPr lang="en-US" sz="2000" dirty="0">
                    <a:solidFill>
                      <a:schemeClr val="tx1"/>
                    </a:solidFill>
                    <a:latin typeface="Arial" panose="020B0604020202020204" pitchFamily="34" charset="0"/>
                    <a:cs typeface="Arial" panose="020B0604020202020204" pitchFamily="34" charset="0"/>
                  </a:rPr>
                  <a:t> = sum of liquidity gaps. The most popular metric to analyze is the 1-year cumulative liquidity gap and its structure</a:t>
                </a:r>
                <a:endParaRPr lang="en-US" sz="2000" dirty="0">
                  <a:latin typeface="Arial" panose="020B0604020202020204" pitchFamily="34" charset="0"/>
                  <a:cs typeface="Arial" panose="020B0604020202020204" pitchFamily="34" charset="0"/>
                </a:endParaRPr>
              </a:p>
              <a:p>
                <a:endParaRPr lang="en-US" sz="2000" dirty="0">
                  <a:solidFill>
                    <a:schemeClr val="tx1"/>
                  </a:solidFill>
                  <a:latin typeface="Arial" panose="020B0604020202020204" pitchFamily="34" charset="0"/>
                  <a:cs typeface="Arial" panose="020B0604020202020204" pitchFamily="34" charset="0"/>
                </a:endParaRPr>
              </a:p>
              <a:p>
                <a:r>
                  <a:rPr lang="en-US" sz="2000" b="1" dirty="0">
                    <a:solidFill>
                      <a:schemeClr val="tx1"/>
                    </a:solidFill>
                    <a:latin typeface="Arial" panose="020B0604020202020204" pitchFamily="34" charset="0"/>
                    <a:cs typeface="Arial" panose="020B0604020202020204" pitchFamily="34" charset="0"/>
                  </a:rPr>
                  <a:t>LDR</a:t>
                </a:r>
                <a:r>
                  <a:rPr lang="en-US" sz="20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000" i="1">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𝐿𝑜𝑎𝑛𝑠</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𝑡𝑜</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𝑐𝑙𝑖𝑒𝑛𝑡𝑠</m:t>
                        </m:r>
                        <m:r>
                          <a:rPr lang="en-US" sz="2000" b="0" i="1" smtClean="0">
                            <a:solidFill>
                              <a:schemeClr val="tx1"/>
                            </a:solidFill>
                            <a:latin typeface="Cambria Math" panose="02040503050406030204" pitchFamily="18" charset="0"/>
                          </a:rPr>
                          <m:t> + </m:t>
                        </m:r>
                        <m:r>
                          <a:rPr lang="en-US" sz="2000" b="0" i="1" smtClean="0">
                            <a:solidFill>
                              <a:schemeClr val="tx1"/>
                            </a:solidFill>
                            <a:latin typeface="Cambria Math" panose="02040503050406030204" pitchFamily="18" charset="0"/>
                          </a:rPr>
                          <m:t>𝐻𝑇𝑀</m:t>
                        </m:r>
                        <m:r>
                          <a:rPr lang="en-GB" sz="2000" b="0" i="1" baseline="20000"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 </m:t>
                        </m:r>
                        <m:r>
                          <a:rPr lang="en-US" sz="2000" b="0" i="1" smtClean="0">
                            <a:solidFill>
                              <a:schemeClr val="tx1"/>
                            </a:solidFill>
                            <a:latin typeface="Cambria Math" panose="02040503050406030204" pitchFamily="18" charset="0"/>
                          </a:rPr>
                          <m:t>𝑆𝑒𝑐𝑢𝑟𝑖𝑡𝑖𝑠𝑎𝑡𝑖𝑜𝑛</m:t>
                        </m:r>
                        <m:r>
                          <a:rPr lang="en-GB" sz="2000" i="1" baseline="20000">
                            <a:latin typeface="Cambria Math" panose="02040503050406030204" pitchFamily="18" charset="0"/>
                          </a:rPr>
                          <m:t>∗</m:t>
                        </m:r>
                        <m:r>
                          <a:rPr lang="en-GB" sz="2000" b="0" i="1" baseline="20000" smtClean="0">
                            <a:latin typeface="Cambria Math" panose="02040503050406030204" pitchFamily="18" charset="0"/>
                          </a:rPr>
                          <m:t>∗</m:t>
                        </m:r>
                      </m:num>
                      <m:den>
                        <m:r>
                          <a:rPr lang="en-US" sz="2000" b="0" i="1" smtClean="0">
                            <a:solidFill>
                              <a:schemeClr val="tx1"/>
                            </a:solidFill>
                            <a:latin typeface="Cambria Math" panose="02040503050406030204" pitchFamily="18" charset="0"/>
                          </a:rPr>
                          <m:t>𝐷𝑒𝑝𝑜𝑠𝑖𝑡𝑠</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𝑎𝑛𝑑</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𝐶𝐴</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𝐵𝑜𝑛𝑑𝑠</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𝑖𝑠𝑠𝑢𝑒𝑑</m:t>
                        </m:r>
                        <m:r>
                          <a:rPr lang="ru-RU"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𝑒𝑥𝑐</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𝑟𝑒𝑝𝑢𝑟𝑐h𝑎𝑠𝑒𝑑</m:t>
                        </m:r>
                        <m:r>
                          <a:rPr lang="ru-RU" sz="2000" b="0" i="1" smtClean="0">
                            <a:solidFill>
                              <a:schemeClr val="tx1"/>
                            </a:solidFill>
                            <a:latin typeface="Cambria Math" panose="02040503050406030204" pitchFamily="18" charset="0"/>
                          </a:rPr>
                          <m:t>)</m:t>
                        </m:r>
                      </m:den>
                    </m:f>
                  </m:oMath>
                </a14:m>
                <a:endParaRPr lang="ru-RU" sz="2000" dirty="0">
                  <a:solidFill>
                    <a:schemeClr val="tx1"/>
                  </a:solidFill>
                  <a:latin typeface="Arial" panose="020B0604020202020204" pitchFamily="34" charset="0"/>
                  <a:cs typeface="Arial" panose="020B0604020202020204" pitchFamily="34" charset="0"/>
                </a:endParaRPr>
              </a:p>
              <a:p>
                <a:endParaRPr lang="en-US" sz="2000" i="1"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Evaluates if bank funded by stable source of liquidity or not</a:t>
                </a:r>
              </a:p>
              <a:p>
                <a:endParaRPr lang="ru-RU" sz="20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*HTM – held to maturity</a:t>
                </a:r>
              </a:p>
              <a:p>
                <a:r>
                  <a:rPr lang="en-US" sz="1400" dirty="0">
                    <a:solidFill>
                      <a:schemeClr val="tx1"/>
                    </a:solidFill>
                    <a:latin typeface="Arial" panose="020B0604020202020204" pitchFamily="34" charset="0"/>
                    <a:cs typeface="Arial" panose="020B0604020202020204" pitchFamily="34" charset="0"/>
                  </a:rPr>
                  <a:t>**Securitization – FV of bonds acquired by securitization</a:t>
                </a:r>
              </a:p>
            </p:txBody>
          </p:sp>
        </mc:Choice>
        <mc:Fallback xmlns="">
          <p:sp>
            <p:nvSpPr>
              <p:cNvPr id="4" name="TextBox 3"/>
              <p:cNvSpPr txBox="1">
                <a:spLocks noRot="1" noChangeAspect="1" noMove="1" noResize="1" noEditPoints="1" noAdjustHandles="1" noChangeArrowheads="1" noChangeShapeType="1" noTextEdit="1"/>
              </p:cNvSpPr>
              <p:nvPr/>
            </p:nvSpPr>
            <p:spPr>
              <a:xfrm>
                <a:off x="381959" y="964782"/>
                <a:ext cx="5438978" cy="4704045"/>
              </a:xfrm>
              <a:prstGeom prst="rect">
                <a:avLst/>
              </a:prstGeom>
              <a:blipFill>
                <a:blip r:embed="rId2"/>
                <a:stretch>
                  <a:fillRect l="-1233" t="-518" r="-1345" b="-518"/>
                </a:stretch>
              </a:blipFill>
            </p:spPr>
            <p:txBody>
              <a:bodyPr/>
              <a:lstStyle/>
              <a:p>
                <a:r>
                  <a:rPr lang="en-GB">
                    <a:noFill/>
                  </a:rPr>
                  <a:t> </a:t>
                </a:r>
              </a:p>
            </p:txBody>
          </p:sp>
        </mc:Fallback>
      </mc:AlternateContent>
      <p:sp>
        <p:nvSpPr>
          <p:cNvPr id="3" name="Стрелка вниз 2"/>
          <p:cNvSpPr/>
          <p:nvPr/>
        </p:nvSpPr>
        <p:spPr>
          <a:xfrm>
            <a:off x="8652794" y="3041452"/>
            <a:ext cx="365371" cy="485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7" name="Диаграмма 4">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3235540820"/>
              </p:ext>
            </p:extLst>
          </p:nvPr>
        </p:nvGraphicFramePr>
        <p:xfrm>
          <a:off x="5862717" y="3409137"/>
          <a:ext cx="5613711" cy="2780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400398312"/>
              </p:ext>
            </p:extLst>
          </p:nvPr>
        </p:nvGraphicFramePr>
        <p:xfrm>
          <a:off x="5862716" y="964782"/>
          <a:ext cx="5491084" cy="2051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678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14</a:t>
            </a:fld>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a:ea typeface="等线" panose="02010600030101010101" pitchFamily="2" charset="-122"/>
                <a:cs typeface="Arial" panose="020B0604020202020204" pitchFamily="34" charset="0"/>
              </a:rPr>
              <a:t>Regulatory liquidity</a:t>
            </a:r>
          </a:p>
        </p:txBody>
      </p:sp>
      <mc:AlternateContent xmlns:mc="http://schemas.openxmlformats.org/markup-compatibility/2006" xmlns:a14="http://schemas.microsoft.com/office/drawing/2010/main">
        <mc:Choice Requires="a14">
          <p:sp>
            <p:nvSpPr>
              <p:cNvPr id="6" name="Прямоугольник 5"/>
              <p:cNvSpPr/>
              <p:nvPr/>
            </p:nvSpPr>
            <p:spPr>
              <a:xfrm>
                <a:off x="6629762" y="3728790"/>
                <a:ext cx="4324774" cy="533544"/>
              </a:xfrm>
              <a:prstGeom prst="rect">
                <a:avLst/>
              </a:prstGeom>
              <a:ln>
                <a:noFill/>
              </a:ln>
            </p:spPr>
            <p:txBody>
              <a:bodyPr wrap="none">
                <a:spAutoFit/>
              </a:bodyPr>
              <a:lstStyle/>
              <a:p>
                <a:r>
                  <a:rPr lang="en-US" dirty="0">
                    <a:latin typeface="Arial" panose="020B0604020202020204" pitchFamily="34" charset="0"/>
                    <a:cs typeface="Arial" panose="020B0604020202020204" pitchFamily="34" charset="0"/>
                  </a:rPr>
                  <a:t>NSFR= </a:t>
                </a:r>
                <a14:m>
                  <m:oMath xmlns:m="http://schemas.openxmlformats.org/officeDocument/2006/math">
                    <m:f>
                      <m:fPr>
                        <m:ctrlPr>
                          <a:rPr lang="en-US" i="1">
                            <a:latin typeface="Cambria Math" panose="02040503050406030204" pitchFamily="18" charset="0"/>
                          </a:rPr>
                        </m:ctrlPr>
                      </m:fPr>
                      <m:num>
                        <m:r>
                          <a:rPr lang="en-US" b="0" i="1" smtClean="0">
                            <a:solidFill>
                              <a:srgbClr val="00B050"/>
                            </a:solidFill>
                            <a:latin typeface="Cambria Math" panose="02040503050406030204" pitchFamily="18" charset="0"/>
                          </a:rPr>
                          <m:t>𝐴𝑣𝑎𝑖𝑙𝑎𝑏𝑙𝑒</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𝑠𝑡𝑎𝑏𝑙𝑒</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𝑓𝑢𝑛𝑑𝑖𝑛𝑔</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𝐴𝑆𝐹</m:t>
                        </m:r>
                        <m:r>
                          <a:rPr lang="en-US" b="0" i="1" smtClean="0">
                            <a:solidFill>
                              <a:srgbClr val="00B050"/>
                            </a:solidFill>
                            <a:latin typeface="Cambria Math" panose="02040503050406030204" pitchFamily="18" charset="0"/>
                          </a:rPr>
                          <m:t>)</m:t>
                        </m:r>
                      </m:num>
                      <m:den>
                        <m:r>
                          <a:rPr lang="en-US" b="0" i="1" smtClean="0">
                            <a:solidFill>
                              <a:srgbClr val="FF0000"/>
                            </a:solidFill>
                            <a:latin typeface="Cambria Math" panose="02040503050406030204" pitchFamily="18" charset="0"/>
                          </a:rPr>
                          <m:t>𝑅𝑒𝑞𝑢𝑖𝑟𝑒𝑑</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𝑠𝑡𝑎𝑏𝑙𝑒</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𝑓𝑢𝑛𝑑𝑖𝑛𝑔</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𝑅𝑆𝐹</m:t>
                        </m:r>
                        <m:r>
                          <a:rPr lang="en-US" b="0" i="1" smtClean="0">
                            <a:solidFill>
                              <a:srgbClr val="FF0000"/>
                            </a:solidFill>
                            <a:latin typeface="Cambria Math" panose="02040503050406030204" pitchFamily="18" charset="0"/>
                          </a:rPr>
                          <m:t>)</m:t>
                        </m:r>
                      </m:den>
                    </m:f>
                  </m:oMath>
                </a14:m>
                <a:r>
                  <a:rPr lang="en-US" dirty="0">
                    <a:latin typeface="Arial" panose="020B0604020202020204" pitchFamily="34" charset="0"/>
                    <a:cs typeface="Arial" panose="020B0604020202020204" pitchFamily="34" charset="0"/>
                  </a:rPr>
                  <a:t>&gt;100%</a:t>
                </a: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6629762" y="3728790"/>
                <a:ext cx="4324774" cy="533544"/>
              </a:xfrm>
              <a:prstGeom prst="rect">
                <a:avLst/>
              </a:prstGeom>
              <a:blipFill>
                <a:blip r:embed="rId4"/>
                <a:stretch>
                  <a:fillRect l="-1269" r="-423" b="-6897"/>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Прямоугольник 6"/>
              <p:cNvSpPr/>
              <p:nvPr/>
            </p:nvSpPr>
            <p:spPr>
              <a:xfrm>
                <a:off x="537489" y="3853495"/>
                <a:ext cx="5407186" cy="526554"/>
              </a:xfrm>
              <a:prstGeom prst="rect">
                <a:avLst/>
              </a:prstGeom>
              <a:ln>
                <a:noFill/>
              </a:ln>
            </p:spPr>
            <p:txBody>
              <a:bodyPr wrap="none">
                <a:spAutoFit/>
              </a:bodyPr>
              <a:lstStyle/>
              <a:p>
                <a:r>
                  <a:rPr lang="en-US" dirty="0">
                    <a:latin typeface="Arial" panose="020B0604020202020204" pitchFamily="34" charset="0"/>
                    <a:cs typeface="Arial" panose="020B0604020202020204" pitchFamily="34" charset="0"/>
                  </a:rPr>
                  <a:t>LCR= </a:t>
                </a:r>
                <a14:m>
                  <m:oMath xmlns:m="http://schemas.openxmlformats.org/officeDocument/2006/math">
                    <m:f>
                      <m:fPr>
                        <m:ctrlPr>
                          <a:rPr lang="en-US" i="1">
                            <a:latin typeface="Cambria Math" panose="02040503050406030204" pitchFamily="18" charset="0"/>
                          </a:rPr>
                        </m:ctrlPr>
                      </m:fPr>
                      <m:num>
                        <m:r>
                          <a:rPr lang="en-US" b="0" i="1" smtClean="0">
                            <a:solidFill>
                              <a:srgbClr val="00B050"/>
                            </a:solidFill>
                            <a:latin typeface="Cambria Math" panose="02040503050406030204" pitchFamily="18" charset="0"/>
                          </a:rPr>
                          <m:t>𝐻𝑖𝑔h</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𝑞𝑢𝑎𝑙𝑖𝑡𝑦</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𝑙𝑖𝑞𝑢𝑖𝑑</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𝑎𝑠𝑠𝑒𝑡𝑠</m:t>
                        </m:r>
                      </m:num>
                      <m:den>
                        <m:r>
                          <a:rPr lang="en-US" b="0" i="1" smtClean="0">
                            <a:solidFill>
                              <a:srgbClr val="FF0000"/>
                            </a:solidFill>
                            <a:latin typeface="Cambria Math" panose="02040503050406030204" pitchFamily="18" charset="0"/>
                          </a:rPr>
                          <m:t>𝐶𝑎𝑠h</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𝑜𝑢𝑡𝑓𝑙𝑜𝑤𝑠</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𝑓𝑜𝑟</m:t>
                        </m:r>
                        <m:r>
                          <a:rPr lang="en-US" b="0" i="1" smtClean="0">
                            <a:solidFill>
                              <a:srgbClr val="FF0000"/>
                            </a:solidFill>
                            <a:latin typeface="Cambria Math" panose="02040503050406030204" pitchFamily="18" charset="0"/>
                          </a:rPr>
                          <m:t> 30</m:t>
                        </m:r>
                        <m:r>
                          <a:rPr lang="en-US" b="0" i="1" smtClean="0">
                            <a:solidFill>
                              <a:srgbClr val="FF0000"/>
                            </a:solidFill>
                            <a:latin typeface="Cambria Math" panose="02040503050406030204" pitchFamily="18" charset="0"/>
                          </a:rPr>
                          <m:t>𝑑</m:t>
                        </m:r>
                        <m:r>
                          <a:rPr lang="en-US" b="0" i="1" smtClean="0">
                            <a:latin typeface="Cambria Math" panose="02040503050406030204" pitchFamily="18" charset="0"/>
                          </a:rPr>
                          <m:t> − </m:t>
                        </m:r>
                        <m:r>
                          <a:rPr lang="en-US" b="0" i="1" smtClean="0">
                            <a:solidFill>
                              <a:srgbClr val="00B050"/>
                            </a:solidFill>
                            <a:latin typeface="Cambria Math" panose="02040503050406030204" pitchFamily="18" charset="0"/>
                          </a:rPr>
                          <m:t>𝐶𝑎𝑠h</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𝑖𝑛𝑓𝑙𝑜𝑤𝑠</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𝑓𝑜𝑟</m:t>
                        </m:r>
                        <m:r>
                          <a:rPr lang="en-US" b="0" i="1" smtClean="0">
                            <a:solidFill>
                              <a:srgbClr val="00B050"/>
                            </a:solidFill>
                            <a:latin typeface="Cambria Math" panose="02040503050406030204" pitchFamily="18" charset="0"/>
                          </a:rPr>
                          <m:t> 30</m:t>
                        </m:r>
                        <m:r>
                          <a:rPr lang="en-US" b="0" i="1" smtClean="0">
                            <a:solidFill>
                              <a:srgbClr val="00B050"/>
                            </a:solidFill>
                            <a:latin typeface="Cambria Math" panose="02040503050406030204" pitchFamily="18" charset="0"/>
                          </a:rPr>
                          <m:t>𝑑</m:t>
                        </m:r>
                      </m:den>
                    </m:f>
                  </m:oMath>
                </a14:m>
                <a:r>
                  <a:rPr lang="en-US" dirty="0">
                    <a:latin typeface="Arial" panose="020B0604020202020204" pitchFamily="34" charset="0"/>
                    <a:cs typeface="Arial" panose="020B0604020202020204" pitchFamily="34" charset="0"/>
                  </a:rPr>
                  <a:t>&gt;100%</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537489" y="3853495"/>
                <a:ext cx="5407186" cy="526554"/>
              </a:xfrm>
              <a:prstGeom prst="rect">
                <a:avLst/>
              </a:prstGeom>
              <a:blipFill>
                <a:blip r:embed="rId5"/>
                <a:stretch>
                  <a:fillRect l="-902" r="-113" b="-5747"/>
                </a:stretch>
              </a:blipFill>
              <a:ln>
                <a:noFill/>
              </a:ln>
            </p:spPr>
            <p:txBody>
              <a:bodyPr/>
              <a:lstStyle/>
              <a:p>
                <a:r>
                  <a:rPr lang="ru-RU">
                    <a:noFill/>
                  </a:rPr>
                  <a:t> </a:t>
                </a:r>
              </a:p>
            </p:txBody>
          </p:sp>
        </mc:Fallback>
      </mc:AlternateContent>
      <p:sp>
        <p:nvSpPr>
          <p:cNvPr id="8" name="Прямоугольник 7"/>
          <p:cNvSpPr/>
          <p:nvPr/>
        </p:nvSpPr>
        <p:spPr>
          <a:xfrm>
            <a:off x="458960" y="847716"/>
            <a:ext cx="5245553" cy="1323439"/>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Liquidity coverage ratio (LCR) H26 in Russia</a:t>
            </a:r>
          </a:p>
          <a:p>
            <a:endParaRPr lang="en-US" sz="1600" b="1" dirty="0">
              <a:effectLst/>
              <a:latin typeface="Arial" panose="020B0604020202020204" pitchFamily="34" charset="0"/>
              <a:cs typeface="Arial" panose="020B0604020202020204" pitchFamily="34" charset="0"/>
            </a:endParaRPr>
          </a:p>
          <a:p>
            <a:r>
              <a:rPr lang="en-US" sz="1600" b="0" dirty="0">
                <a:effectLst/>
                <a:latin typeface="Arial" panose="020B0604020202020204" pitchFamily="34" charset="0"/>
                <a:cs typeface="Arial" panose="020B0604020202020204" pitchFamily="34" charset="0"/>
              </a:rPr>
              <a:t>Ability of the banking group to fulfill its obligations during 30 days in the stress of liquidity using its liquidity cushion</a:t>
            </a:r>
          </a:p>
        </p:txBody>
      </p:sp>
      <p:graphicFrame>
        <p:nvGraphicFramePr>
          <p:cNvPr id="10" name="Таблица 9"/>
          <p:cNvGraphicFramePr>
            <a:graphicFrameLocks noGrp="1"/>
          </p:cNvGraphicFramePr>
          <p:nvPr>
            <p:extLst>
              <p:ext uri="{D42A27DB-BD31-4B8C-83A1-F6EECF244321}">
                <p14:modId xmlns:p14="http://schemas.microsoft.com/office/powerpoint/2010/main" val="1454509312"/>
              </p:ext>
            </p:extLst>
          </p:nvPr>
        </p:nvGraphicFramePr>
        <p:xfrm>
          <a:off x="2350325" y="2423271"/>
          <a:ext cx="2973131" cy="975360"/>
        </p:xfrm>
        <a:graphic>
          <a:graphicData uri="http://schemas.openxmlformats.org/drawingml/2006/table">
            <a:tbl>
              <a:tblPr firstRow="1" bandRow="1">
                <a:tableStyleId>{5940675A-B579-460E-94D1-54222C63F5DA}</a:tableStyleId>
              </a:tblPr>
              <a:tblGrid>
                <a:gridCol w="2372750">
                  <a:extLst>
                    <a:ext uri="{9D8B030D-6E8A-4147-A177-3AD203B41FA5}">
                      <a16:colId xmlns:a16="http://schemas.microsoft.com/office/drawing/2014/main" val="653383754"/>
                    </a:ext>
                  </a:extLst>
                </a:gridCol>
                <a:gridCol w="600381">
                  <a:extLst>
                    <a:ext uri="{9D8B030D-6E8A-4147-A177-3AD203B41FA5}">
                      <a16:colId xmlns:a16="http://schemas.microsoft.com/office/drawing/2014/main" val="1530598895"/>
                    </a:ext>
                  </a:extLst>
                </a:gridCol>
              </a:tblGrid>
              <a:tr h="152468">
                <a:tc>
                  <a:txBody>
                    <a:bodyPr/>
                    <a:lstStyle/>
                    <a:p>
                      <a:r>
                        <a:rPr lang="en-US" sz="1000" dirty="0">
                          <a:latin typeface="Arial" panose="020B0604020202020204" pitchFamily="34" charset="0"/>
                          <a:cs typeface="Arial" panose="020B0604020202020204" pitchFamily="34" charset="0"/>
                        </a:rPr>
                        <a:t>Cash</a:t>
                      </a:r>
                      <a:endParaRPr lang="ru-RU"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100%</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9100280"/>
                  </a:ext>
                </a:extLst>
              </a:tr>
              <a:tr h="152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O/N loans to Central bank</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100%</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7942498"/>
                  </a:ext>
                </a:extLst>
              </a:tr>
              <a:tr h="152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Sovereign bonds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100%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6281309"/>
                  </a:ext>
                </a:extLst>
              </a:tr>
              <a:tr h="152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Corporate bonds (not less than BBB-)</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50%</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2547169"/>
                  </a:ext>
                </a:extLst>
              </a:tr>
            </a:tbl>
          </a:graphicData>
        </a:graphic>
      </p:graphicFrame>
      <p:cxnSp>
        <p:nvCxnSpPr>
          <p:cNvPr id="12" name="Прямая со стрелкой 11"/>
          <p:cNvCxnSpPr/>
          <p:nvPr/>
        </p:nvCxnSpPr>
        <p:spPr>
          <a:xfrm flipH="1">
            <a:off x="3836890" y="3423435"/>
            <a:ext cx="3900" cy="379142"/>
          </a:xfrm>
          <a:prstGeom prst="straightConnector1">
            <a:avLst/>
          </a:prstGeom>
          <a:ln>
            <a:solidFill>
              <a:srgbClr val="575757"/>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Таблица 14"/>
          <p:cNvGraphicFramePr>
            <a:graphicFrameLocks noGrp="1"/>
          </p:cNvGraphicFramePr>
          <p:nvPr>
            <p:extLst>
              <p:ext uri="{D42A27DB-BD31-4B8C-83A1-F6EECF244321}">
                <p14:modId xmlns:p14="http://schemas.microsoft.com/office/powerpoint/2010/main" val="2584030498"/>
              </p:ext>
            </p:extLst>
          </p:nvPr>
        </p:nvGraphicFramePr>
        <p:xfrm>
          <a:off x="225846" y="4861076"/>
          <a:ext cx="2896495" cy="1463040"/>
        </p:xfrm>
        <a:graphic>
          <a:graphicData uri="http://schemas.openxmlformats.org/drawingml/2006/table">
            <a:tbl>
              <a:tblPr firstRow="1" bandRow="1">
                <a:tableStyleId>{5940675A-B579-460E-94D1-54222C63F5DA}</a:tableStyleId>
              </a:tblPr>
              <a:tblGrid>
                <a:gridCol w="2082456">
                  <a:extLst>
                    <a:ext uri="{9D8B030D-6E8A-4147-A177-3AD203B41FA5}">
                      <a16:colId xmlns:a16="http://schemas.microsoft.com/office/drawing/2014/main" val="653383754"/>
                    </a:ext>
                  </a:extLst>
                </a:gridCol>
                <a:gridCol w="814039">
                  <a:extLst>
                    <a:ext uri="{9D8B030D-6E8A-4147-A177-3AD203B41FA5}">
                      <a16:colId xmlns:a16="http://schemas.microsoft.com/office/drawing/2014/main" val="1530598895"/>
                    </a:ext>
                  </a:extLst>
                </a:gridCol>
              </a:tblGrid>
              <a:tr h="212017">
                <a:tc>
                  <a:txBody>
                    <a:bodyPr/>
                    <a:lstStyle/>
                    <a:p>
                      <a:r>
                        <a:rPr lang="en-US" sz="1000" dirty="0">
                          <a:latin typeface="Arial" panose="020B0604020202020204" pitchFamily="34" charset="0"/>
                          <a:cs typeface="Arial" panose="020B0604020202020204" pitchFamily="34" charset="0"/>
                        </a:rPr>
                        <a:t>Funding</a:t>
                      </a:r>
                      <a:r>
                        <a:rPr lang="en-US" sz="1000" baseline="0" dirty="0">
                          <a:latin typeface="Arial" panose="020B0604020202020204" pitchFamily="34" charset="0"/>
                          <a:cs typeface="Arial" panose="020B0604020202020204" pitchFamily="34" charset="0"/>
                        </a:rPr>
                        <a:t> from central bank &lt;30d</a:t>
                      </a:r>
                      <a:endParaRPr lang="ru-RU"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0%</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9100280"/>
                  </a:ext>
                </a:extLst>
              </a:tr>
              <a:tr h="212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All</a:t>
                      </a:r>
                      <a:r>
                        <a:rPr lang="en-US" sz="1000" baseline="0" dirty="0">
                          <a:latin typeface="Arial" panose="020B0604020202020204" pitchFamily="34" charset="0"/>
                          <a:cs typeface="Arial" panose="020B0604020202020204" pitchFamily="34" charset="0"/>
                        </a:rPr>
                        <a:t> retail deposits and CA</a:t>
                      </a: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10%</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7942498"/>
                  </a:ext>
                </a:extLst>
              </a:tr>
              <a:tr h="212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Corporate deposits and CA</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&lt;30d</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40%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6281309"/>
                  </a:ext>
                </a:extLst>
              </a:tr>
              <a:tr h="212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Interbank borrowings &lt;30d</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100%</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2547169"/>
                  </a:ext>
                </a:extLst>
              </a:tr>
              <a:tr h="212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Other borrowings</a:t>
                      </a:r>
                      <a:r>
                        <a:rPr lang="en-US" sz="1000" baseline="0" dirty="0">
                          <a:latin typeface="Arial" panose="020B0604020202020204" pitchFamily="34" charset="0"/>
                          <a:cs typeface="Arial" panose="020B0604020202020204" pitchFamily="34" charset="0"/>
                        </a:rPr>
                        <a:t> &lt; 30d</a:t>
                      </a: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100%</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097544"/>
                  </a:ext>
                </a:extLst>
              </a:tr>
              <a:tr h="212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Credit related commitments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5-100%</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929852"/>
                  </a:ext>
                </a:extLst>
              </a:tr>
            </a:tbl>
          </a:graphicData>
        </a:graphic>
      </p:graphicFrame>
      <p:cxnSp>
        <p:nvCxnSpPr>
          <p:cNvPr id="16" name="Прямая со стрелкой 15"/>
          <p:cNvCxnSpPr/>
          <p:nvPr/>
        </p:nvCxnSpPr>
        <p:spPr>
          <a:xfrm flipH="1" flipV="1">
            <a:off x="2107582" y="4463266"/>
            <a:ext cx="5265" cy="318336"/>
          </a:xfrm>
          <a:prstGeom prst="straightConnector1">
            <a:avLst/>
          </a:prstGeom>
          <a:ln>
            <a:solidFill>
              <a:srgbClr val="575757"/>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Таблица 17"/>
          <p:cNvGraphicFramePr>
            <a:graphicFrameLocks noGrp="1"/>
          </p:cNvGraphicFramePr>
          <p:nvPr>
            <p:extLst>
              <p:ext uri="{D42A27DB-BD31-4B8C-83A1-F6EECF244321}">
                <p14:modId xmlns:p14="http://schemas.microsoft.com/office/powerpoint/2010/main" val="4281876956"/>
              </p:ext>
            </p:extLst>
          </p:nvPr>
        </p:nvGraphicFramePr>
        <p:xfrm>
          <a:off x="3837431" y="4897183"/>
          <a:ext cx="2016964" cy="792480"/>
        </p:xfrm>
        <a:graphic>
          <a:graphicData uri="http://schemas.openxmlformats.org/drawingml/2006/table">
            <a:tbl>
              <a:tblPr firstRow="1" bandRow="1">
                <a:tableStyleId>{5940675A-B579-460E-94D1-54222C63F5DA}</a:tableStyleId>
              </a:tblPr>
              <a:tblGrid>
                <a:gridCol w="1485697">
                  <a:extLst>
                    <a:ext uri="{9D8B030D-6E8A-4147-A177-3AD203B41FA5}">
                      <a16:colId xmlns:a16="http://schemas.microsoft.com/office/drawing/2014/main" val="653383754"/>
                    </a:ext>
                  </a:extLst>
                </a:gridCol>
                <a:gridCol w="531267">
                  <a:extLst>
                    <a:ext uri="{9D8B030D-6E8A-4147-A177-3AD203B41FA5}">
                      <a16:colId xmlns:a16="http://schemas.microsoft.com/office/drawing/2014/main" val="1530598895"/>
                    </a:ext>
                  </a:extLst>
                </a:gridCol>
              </a:tblGrid>
              <a:tr h="212017">
                <a:tc>
                  <a:txBody>
                    <a:bodyPr/>
                    <a:lstStyle/>
                    <a:p>
                      <a:r>
                        <a:rPr lang="en-US" sz="1000" dirty="0">
                          <a:latin typeface="Arial" panose="020B0604020202020204" pitchFamily="34" charset="0"/>
                          <a:cs typeface="Arial" panose="020B0604020202020204" pitchFamily="34" charset="0"/>
                        </a:rPr>
                        <a:t>Interbank loans granted</a:t>
                      </a:r>
                      <a:r>
                        <a:rPr lang="en-US" sz="1000" baseline="0" dirty="0">
                          <a:latin typeface="Arial" panose="020B0604020202020204" pitchFamily="34" charset="0"/>
                          <a:cs typeface="Arial" panose="020B0604020202020204" pitchFamily="34" charset="0"/>
                        </a:rPr>
                        <a:t> &lt;30d</a:t>
                      </a:r>
                      <a:endParaRPr lang="ru-RU"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100%</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9100280"/>
                  </a:ext>
                </a:extLst>
              </a:tr>
              <a:tr h="212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All</a:t>
                      </a:r>
                      <a:r>
                        <a:rPr lang="en-US" sz="1000" baseline="0" dirty="0">
                          <a:latin typeface="Arial" panose="020B0604020202020204" pitchFamily="34" charset="0"/>
                          <a:cs typeface="Arial" panose="020B0604020202020204" pitchFamily="34" charset="0"/>
                        </a:rPr>
                        <a:t> o</a:t>
                      </a:r>
                      <a:r>
                        <a:rPr lang="en-US" sz="1000" dirty="0">
                          <a:latin typeface="Arial" panose="020B0604020202020204" pitchFamily="34" charset="0"/>
                          <a:cs typeface="Arial" panose="020B0604020202020204" pitchFamily="34" charset="0"/>
                        </a:rPr>
                        <a:t>ther loans granted &lt;30d</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50%</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942498"/>
                  </a:ext>
                </a:extLst>
              </a:tr>
            </a:tbl>
          </a:graphicData>
        </a:graphic>
      </p:graphicFrame>
      <p:cxnSp>
        <p:nvCxnSpPr>
          <p:cNvPr id="19" name="Прямая со стрелкой 18"/>
          <p:cNvCxnSpPr/>
          <p:nvPr/>
        </p:nvCxnSpPr>
        <p:spPr>
          <a:xfrm flipH="1" flipV="1">
            <a:off x="4836070" y="4501321"/>
            <a:ext cx="5265" cy="318336"/>
          </a:xfrm>
          <a:prstGeom prst="straightConnector1">
            <a:avLst/>
          </a:prstGeom>
          <a:ln>
            <a:solidFill>
              <a:srgbClr val="575757"/>
            </a:solidFill>
            <a:tailEnd type="triangle"/>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6133172" y="606416"/>
            <a:ext cx="5754028" cy="1323439"/>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Net stable funding ratio (NSFR) H28 in Russia</a:t>
            </a:r>
          </a:p>
          <a:p>
            <a:endParaRPr lang="en-US" sz="1600" b="1" dirty="0">
              <a:effectLst/>
              <a:latin typeface="Arial" panose="020B0604020202020204" pitchFamily="34" charset="0"/>
              <a:cs typeface="Arial" panose="020B0604020202020204" pitchFamily="34" charset="0"/>
            </a:endParaRPr>
          </a:p>
          <a:p>
            <a:r>
              <a:rPr lang="en-US" sz="1600" b="0" dirty="0">
                <a:effectLst/>
                <a:latin typeface="Arial" panose="020B0604020202020204" pitchFamily="34" charset="0"/>
                <a:cs typeface="Arial" panose="020B0604020202020204" pitchFamily="34" charset="0"/>
              </a:rPr>
              <a:t>Availability of stable funding of the banking group to fund balance assets and credit-related commitments on &gt; 1-year horizon</a:t>
            </a:r>
          </a:p>
        </p:txBody>
      </p:sp>
      <p:graphicFrame>
        <p:nvGraphicFramePr>
          <p:cNvPr id="21" name="Таблица 20"/>
          <p:cNvGraphicFramePr>
            <a:graphicFrameLocks noGrp="1"/>
          </p:cNvGraphicFramePr>
          <p:nvPr>
            <p:extLst>
              <p:ext uri="{D42A27DB-BD31-4B8C-83A1-F6EECF244321}">
                <p14:modId xmlns:p14="http://schemas.microsoft.com/office/powerpoint/2010/main" val="3471782180"/>
              </p:ext>
            </p:extLst>
          </p:nvPr>
        </p:nvGraphicFramePr>
        <p:xfrm>
          <a:off x="6218981" y="1909992"/>
          <a:ext cx="3975730" cy="1219200"/>
        </p:xfrm>
        <a:graphic>
          <a:graphicData uri="http://schemas.openxmlformats.org/drawingml/2006/table">
            <a:tbl>
              <a:tblPr firstRow="1" bandRow="1">
                <a:tableStyleId>{5940675A-B579-460E-94D1-54222C63F5DA}</a:tableStyleId>
              </a:tblPr>
              <a:tblGrid>
                <a:gridCol w="3271345">
                  <a:extLst>
                    <a:ext uri="{9D8B030D-6E8A-4147-A177-3AD203B41FA5}">
                      <a16:colId xmlns:a16="http://schemas.microsoft.com/office/drawing/2014/main" val="653383754"/>
                    </a:ext>
                  </a:extLst>
                </a:gridCol>
                <a:gridCol w="704385">
                  <a:extLst>
                    <a:ext uri="{9D8B030D-6E8A-4147-A177-3AD203B41FA5}">
                      <a16:colId xmlns:a16="http://schemas.microsoft.com/office/drawing/2014/main" val="1530598895"/>
                    </a:ext>
                  </a:extLst>
                </a:gridCol>
              </a:tblGrid>
              <a:tr h="152468">
                <a:tc>
                  <a:txBody>
                    <a:bodyPr/>
                    <a:lstStyle/>
                    <a:p>
                      <a:r>
                        <a:rPr lang="en-US" sz="1000" dirty="0">
                          <a:latin typeface="Arial" panose="020B0604020202020204" pitchFamily="34" charset="0"/>
                          <a:cs typeface="Arial" panose="020B0604020202020204" pitchFamily="34" charset="0"/>
                        </a:rPr>
                        <a:t>Share capital</a:t>
                      </a:r>
                      <a:endParaRPr lang="ru-RU"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100%</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9100280"/>
                  </a:ext>
                </a:extLst>
              </a:tr>
              <a:tr h="152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Corporate deposits and CA</a:t>
                      </a:r>
                      <a:r>
                        <a:rPr lang="en-US" sz="1000" baseline="0" dirty="0">
                          <a:latin typeface="Arial" panose="020B0604020202020204" pitchFamily="34" charset="0"/>
                          <a:cs typeface="Arial" panose="020B0604020202020204" pitchFamily="34" charset="0"/>
                        </a:rPr>
                        <a:t> &gt;1year</a:t>
                      </a: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100%</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7942498"/>
                  </a:ext>
                </a:extLst>
              </a:tr>
              <a:tr h="152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All</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retail deposits and CA</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90%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6281309"/>
                  </a:ext>
                </a:extLst>
              </a:tr>
              <a:tr h="152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Corporate deposits and CA </a:t>
                      </a:r>
                      <a:r>
                        <a:rPr lang="en-US" sz="1000" baseline="0" dirty="0">
                          <a:latin typeface="Arial" panose="020B0604020202020204" pitchFamily="34" charset="0"/>
                          <a:cs typeface="Arial" panose="020B0604020202020204" pitchFamily="34" charset="0"/>
                        </a:rPr>
                        <a:t>&lt;1year</a:t>
                      </a: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50%</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2547169"/>
                  </a:ext>
                </a:extLst>
              </a:tr>
              <a:tr h="152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All</a:t>
                      </a:r>
                      <a:r>
                        <a:rPr lang="en-US" sz="1000" baseline="0" dirty="0">
                          <a:latin typeface="Arial" panose="020B0604020202020204" pitchFamily="34" charset="0"/>
                          <a:cs typeface="Arial" panose="020B0604020202020204" pitchFamily="34" charset="0"/>
                        </a:rPr>
                        <a:t> other funding (</a:t>
                      </a:r>
                      <a:r>
                        <a:rPr lang="en-US" sz="1000" baseline="0" dirty="0" err="1">
                          <a:latin typeface="Arial" panose="020B0604020202020204" pitchFamily="34" charset="0"/>
                          <a:cs typeface="Arial" panose="020B0604020202020204" pitchFamily="34" charset="0"/>
                        </a:rPr>
                        <a:t>incl</a:t>
                      </a:r>
                      <a:r>
                        <a:rPr lang="en-US" sz="1000" baseline="0" dirty="0">
                          <a:latin typeface="Arial" panose="020B0604020202020204" pitchFamily="34" charset="0"/>
                          <a:cs typeface="Arial" panose="020B0604020202020204" pitchFamily="34" charset="0"/>
                        </a:rPr>
                        <a:t> bonds issued)</a:t>
                      </a: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0%</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521754"/>
                  </a:ext>
                </a:extLst>
              </a:tr>
            </a:tbl>
          </a:graphicData>
        </a:graphic>
      </p:graphicFrame>
      <p:cxnSp>
        <p:nvCxnSpPr>
          <p:cNvPr id="22" name="Прямая со стрелкой 21"/>
          <p:cNvCxnSpPr/>
          <p:nvPr/>
        </p:nvCxnSpPr>
        <p:spPr>
          <a:xfrm flipH="1">
            <a:off x="8881320" y="3238401"/>
            <a:ext cx="3900" cy="379142"/>
          </a:xfrm>
          <a:prstGeom prst="straightConnector1">
            <a:avLst/>
          </a:prstGeom>
          <a:ln>
            <a:solidFill>
              <a:srgbClr val="575757"/>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Таблица 22"/>
          <p:cNvGraphicFramePr>
            <a:graphicFrameLocks noGrp="1"/>
          </p:cNvGraphicFramePr>
          <p:nvPr>
            <p:extLst>
              <p:ext uri="{D42A27DB-BD31-4B8C-83A1-F6EECF244321}">
                <p14:modId xmlns:p14="http://schemas.microsoft.com/office/powerpoint/2010/main" val="687548232"/>
              </p:ext>
            </p:extLst>
          </p:nvPr>
        </p:nvGraphicFramePr>
        <p:xfrm>
          <a:off x="6478291" y="4804265"/>
          <a:ext cx="3975730" cy="1950720"/>
        </p:xfrm>
        <a:graphic>
          <a:graphicData uri="http://schemas.openxmlformats.org/drawingml/2006/table">
            <a:tbl>
              <a:tblPr firstRow="1" bandRow="1">
                <a:tableStyleId>{5940675A-B579-460E-94D1-54222C63F5DA}</a:tableStyleId>
              </a:tblPr>
              <a:tblGrid>
                <a:gridCol w="2928525">
                  <a:extLst>
                    <a:ext uri="{9D8B030D-6E8A-4147-A177-3AD203B41FA5}">
                      <a16:colId xmlns:a16="http://schemas.microsoft.com/office/drawing/2014/main" val="653383754"/>
                    </a:ext>
                  </a:extLst>
                </a:gridCol>
                <a:gridCol w="1047205">
                  <a:extLst>
                    <a:ext uri="{9D8B030D-6E8A-4147-A177-3AD203B41FA5}">
                      <a16:colId xmlns:a16="http://schemas.microsoft.com/office/drawing/2014/main" val="1530598895"/>
                    </a:ext>
                  </a:extLst>
                </a:gridCol>
              </a:tblGrid>
              <a:tr h="212017">
                <a:tc>
                  <a:txBody>
                    <a:bodyPr/>
                    <a:lstStyle/>
                    <a:p>
                      <a:r>
                        <a:rPr lang="en-US" sz="1000" dirty="0">
                          <a:latin typeface="Arial" panose="020B0604020202020204" pitchFamily="34" charset="0"/>
                          <a:cs typeface="Arial" panose="020B0604020202020204" pitchFamily="34" charset="0"/>
                        </a:rPr>
                        <a:t>O/N loans to Central bank</a:t>
                      </a:r>
                      <a:endParaRPr lang="ru-RU"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0%</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9100280"/>
                  </a:ext>
                </a:extLst>
              </a:tr>
              <a:tr h="212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Sovereign bonds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5%</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942498"/>
                  </a:ext>
                </a:extLst>
              </a:tr>
              <a:tr h="212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Corporate bonds (not less than BBB-)</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15%</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3949049"/>
                  </a:ext>
                </a:extLst>
              </a:tr>
              <a:tr h="212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Interbank loans granted</a:t>
                      </a:r>
                      <a:r>
                        <a:rPr lang="en-US" sz="1000" baseline="0" dirty="0">
                          <a:latin typeface="Arial" panose="020B0604020202020204" pitchFamily="34" charset="0"/>
                          <a:cs typeface="Arial" panose="020B0604020202020204" pitchFamily="34" charset="0"/>
                        </a:rPr>
                        <a:t> &lt;6m</a:t>
                      </a:r>
                      <a:endParaRPr lang="ru-RU"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15%</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9410104"/>
                  </a:ext>
                </a:extLst>
              </a:tr>
              <a:tr h="212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Other loans granted</a:t>
                      </a:r>
                      <a:r>
                        <a:rPr lang="en-US" sz="1000" baseline="0" dirty="0">
                          <a:latin typeface="Arial" panose="020B0604020202020204" pitchFamily="34" charset="0"/>
                          <a:cs typeface="Arial" panose="020B0604020202020204" pitchFamily="34" charset="0"/>
                        </a:rPr>
                        <a:t> &lt; 1 year</a:t>
                      </a: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50%</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6221260"/>
                  </a:ext>
                </a:extLst>
              </a:tr>
              <a:tr h="212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Other loans granted&gt;</a:t>
                      </a:r>
                      <a:r>
                        <a:rPr lang="en-US" sz="1000" baseline="0" dirty="0">
                          <a:latin typeface="Arial" panose="020B0604020202020204" pitchFamily="34" charset="0"/>
                          <a:cs typeface="Arial" panose="020B0604020202020204" pitchFamily="34" charset="0"/>
                        </a:rPr>
                        <a:t> 1 year</a:t>
                      </a: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85%</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4044932"/>
                  </a:ext>
                </a:extLst>
              </a:tr>
              <a:tr h="212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Other assets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100%</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7122904"/>
                  </a:ext>
                </a:extLst>
              </a:tr>
              <a:tr h="212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Credit related</a:t>
                      </a:r>
                      <a:r>
                        <a:rPr lang="en-US" sz="1000" baseline="0" dirty="0">
                          <a:latin typeface="Arial" panose="020B0604020202020204" pitchFamily="34" charset="0"/>
                          <a:cs typeface="Arial" panose="020B0604020202020204" pitchFamily="34" charset="0"/>
                        </a:rPr>
                        <a:t> commitments</a:t>
                      </a: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a:latin typeface="Arial" panose="020B0604020202020204" pitchFamily="34" charset="0"/>
                          <a:cs typeface="Arial" panose="020B0604020202020204" pitchFamily="34" charset="0"/>
                        </a:rPr>
                        <a:t>5%</a:t>
                      </a:r>
                      <a:endParaRPr lang="ru-RU"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6237675"/>
                  </a:ext>
                </a:extLst>
              </a:tr>
            </a:tbl>
          </a:graphicData>
        </a:graphic>
      </p:graphicFrame>
      <p:cxnSp>
        <p:nvCxnSpPr>
          <p:cNvPr id="24" name="Прямая со стрелкой 23"/>
          <p:cNvCxnSpPr/>
          <p:nvPr/>
        </p:nvCxnSpPr>
        <p:spPr>
          <a:xfrm flipH="1" flipV="1">
            <a:off x="8885220" y="4417286"/>
            <a:ext cx="5265" cy="318336"/>
          </a:xfrm>
          <a:prstGeom prst="straightConnector1">
            <a:avLst/>
          </a:prstGeom>
          <a:ln>
            <a:solidFill>
              <a:srgbClr val="575757"/>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6050170" y="551129"/>
            <a:ext cx="0" cy="6127531"/>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939522"/>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hidden="1"/>
          <p:cNvGraphicFramePr>
            <a:graphicFrameLocks noChangeAspect="1"/>
          </p:cNvGraphicFramePr>
          <p:nvPr>
            <p:custDataLst>
              <p:tags r:id="rId1"/>
            </p:custDataLst>
            <p:extLst>
              <p:ext uri="{D42A27DB-BD31-4B8C-83A1-F6EECF244321}">
                <p14:modId xmlns:p14="http://schemas.microsoft.com/office/powerpoint/2010/main" val="1961273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8" name="Объект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Номер слайда 1"/>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15</a:t>
            </a:fld>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Arial" panose="020B0604020202020204" pitchFamily="34" charset="0"/>
                <a:ea typeface="等线" panose="02010600030101010101" pitchFamily="2" charset="-122"/>
                <a:cs typeface="Arial" panose="020B0604020202020204" pitchFamily="34" charset="0"/>
              </a:rPr>
              <a:t>Risk appetite limits and ALCO limits</a:t>
            </a:r>
            <a:endParaRPr lang="ru-RU" altLang="zh-CN" sz="2500" kern="0" dirty="0">
              <a:solidFill>
                <a:srgbClr val="5B9BD5">
                  <a:lumMod val="50000"/>
                </a:srgbClr>
              </a:solidFill>
              <a:latin typeface="Arial" panose="020B0604020202020204" pitchFamily="34" charset="0"/>
              <a:ea typeface="等线" panose="02010600030101010101" pitchFamily="2" charset="-122"/>
              <a:cs typeface="Arial" panose="020B0604020202020204" pitchFamily="34" charset="0"/>
            </a:endParaRPr>
          </a:p>
        </p:txBody>
      </p:sp>
      <p:sp>
        <p:nvSpPr>
          <p:cNvPr id="3" name="Прямоугольник 2"/>
          <p:cNvSpPr/>
          <p:nvPr/>
        </p:nvSpPr>
        <p:spPr>
          <a:xfrm>
            <a:off x="1527717" y="2267579"/>
            <a:ext cx="2832410" cy="4467758"/>
          </a:xfrm>
          <a:prstGeom prst="rect">
            <a:avLst/>
          </a:prstGeom>
          <a:solidFill>
            <a:schemeClr val="accent5">
              <a:lumMod val="20000"/>
              <a:lumOff val="80000"/>
            </a:schemeClr>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latin typeface="Arial" panose="020B0604020202020204" pitchFamily="34" charset="0"/>
              <a:cs typeface="Arial" panose="020B0604020202020204" pitchFamily="34" charset="0"/>
            </a:endParaRPr>
          </a:p>
        </p:txBody>
      </p:sp>
      <p:cxnSp>
        <p:nvCxnSpPr>
          <p:cNvPr id="7" name="Прямая соединительная линия 6"/>
          <p:cNvCxnSpPr/>
          <p:nvPr/>
        </p:nvCxnSpPr>
        <p:spPr>
          <a:xfrm flipV="1">
            <a:off x="618109" y="2776656"/>
            <a:ext cx="11097033"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0656" y="2442113"/>
            <a:ext cx="92555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120%</a:t>
            </a:r>
            <a:endParaRPr lang="ru-RU" sz="1600" dirty="0">
              <a:latin typeface="Arial" panose="020B0604020202020204" pitchFamily="34" charset="0"/>
              <a:cs typeface="Arial" panose="020B0604020202020204" pitchFamily="34" charset="0"/>
            </a:endParaRPr>
          </a:p>
        </p:txBody>
      </p:sp>
      <p:sp>
        <p:nvSpPr>
          <p:cNvPr id="10" name="Прямоугольник 9"/>
          <p:cNvSpPr/>
          <p:nvPr/>
        </p:nvSpPr>
        <p:spPr>
          <a:xfrm>
            <a:off x="1718214" y="2422183"/>
            <a:ext cx="2842637"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ALCO trigger </a:t>
            </a:r>
            <a:endParaRPr lang="ru-RU" sz="1600" dirty="0">
              <a:latin typeface="Arial" panose="020B0604020202020204" pitchFamily="34" charset="0"/>
              <a:cs typeface="Arial" panose="020B0604020202020204" pitchFamily="34" charset="0"/>
            </a:endParaRPr>
          </a:p>
        </p:txBody>
      </p:sp>
      <p:cxnSp>
        <p:nvCxnSpPr>
          <p:cNvPr id="15" name="Прямая соединительная линия 14"/>
          <p:cNvCxnSpPr/>
          <p:nvPr/>
        </p:nvCxnSpPr>
        <p:spPr>
          <a:xfrm flipV="1">
            <a:off x="618109" y="3992603"/>
            <a:ext cx="1109703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90656" y="3635759"/>
            <a:ext cx="92555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1</a:t>
            </a:r>
            <a:r>
              <a:rPr lang="ru-RU" sz="16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0%</a:t>
            </a:r>
            <a:endParaRPr lang="ru-RU" sz="1600" dirty="0">
              <a:latin typeface="Arial" panose="020B0604020202020204" pitchFamily="34" charset="0"/>
              <a:cs typeface="Arial" panose="020B0604020202020204" pitchFamily="34" charset="0"/>
            </a:endParaRPr>
          </a:p>
        </p:txBody>
      </p:sp>
      <p:sp>
        <p:nvSpPr>
          <p:cNvPr id="17" name="Прямоугольник 16"/>
          <p:cNvSpPr/>
          <p:nvPr/>
        </p:nvSpPr>
        <p:spPr>
          <a:xfrm>
            <a:off x="1718214" y="3392807"/>
            <a:ext cx="2675369"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Yellow</a:t>
            </a:r>
            <a:r>
              <a:rPr lang="ru-R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limit of risk appetite and ALCO limit</a:t>
            </a:r>
            <a:endParaRPr lang="ru-RU" sz="1600" dirty="0">
              <a:latin typeface="Arial" panose="020B0604020202020204" pitchFamily="34" charset="0"/>
              <a:cs typeface="Arial" panose="020B0604020202020204" pitchFamily="34" charset="0"/>
            </a:endParaRPr>
          </a:p>
        </p:txBody>
      </p:sp>
      <p:cxnSp>
        <p:nvCxnSpPr>
          <p:cNvPr id="18" name="Прямая соединительная линия 17"/>
          <p:cNvCxnSpPr/>
          <p:nvPr/>
        </p:nvCxnSpPr>
        <p:spPr>
          <a:xfrm flipV="1">
            <a:off x="618109" y="5103390"/>
            <a:ext cx="110970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0656" y="4757698"/>
            <a:ext cx="92555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105%</a:t>
            </a:r>
            <a:endParaRPr lang="ru-RU" sz="1600" dirty="0">
              <a:latin typeface="Arial" panose="020B0604020202020204" pitchFamily="34" charset="0"/>
              <a:cs typeface="Arial" panose="020B0604020202020204" pitchFamily="34" charset="0"/>
            </a:endParaRPr>
          </a:p>
        </p:txBody>
      </p:sp>
      <p:sp>
        <p:nvSpPr>
          <p:cNvPr id="20" name="Прямоугольник 19"/>
          <p:cNvSpPr/>
          <p:nvPr/>
        </p:nvSpPr>
        <p:spPr>
          <a:xfrm>
            <a:off x="1718214" y="4771221"/>
            <a:ext cx="2675369"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Red limit of risk appetite</a:t>
            </a:r>
            <a:endParaRPr lang="ru-RU" sz="1600" dirty="0">
              <a:latin typeface="Arial" panose="020B0604020202020204" pitchFamily="34" charset="0"/>
              <a:cs typeface="Arial" panose="020B0604020202020204" pitchFamily="34" charset="0"/>
            </a:endParaRPr>
          </a:p>
        </p:txBody>
      </p:sp>
      <p:cxnSp>
        <p:nvCxnSpPr>
          <p:cNvPr id="21" name="Прямая соединительная линия 20"/>
          <p:cNvCxnSpPr/>
          <p:nvPr/>
        </p:nvCxnSpPr>
        <p:spPr>
          <a:xfrm flipV="1">
            <a:off x="618109" y="6286165"/>
            <a:ext cx="110970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90656" y="5940470"/>
            <a:ext cx="92555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100%</a:t>
            </a:r>
            <a:endParaRPr lang="ru-RU" sz="1600" dirty="0">
              <a:latin typeface="Arial" panose="020B0604020202020204" pitchFamily="34" charset="0"/>
              <a:cs typeface="Arial" panose="020B0604020202020204" pitchFamily="34" charset="0"/>
            </a:endParaRPr>
          </a:p>
        </p:txBody>
      </p:sp>
      <p:sp>
        <p:nvSpPr>
          <p:cNvPr id="23" name="Прямоугольник 22"/>
          <p:cNvSpPr/>
          <p:nvPr/>
        </p:nvSpPr>
        <p:spPr>
          <a:xfrm>
            <a:off x="1718214" y="5909389"/>
            <a:ext cx="2675369"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Regulatory limit</a:t>
            </a:r>
            <a:endParaRPr lang="ru-RU" sz="1600" dirty="0">
              <a:latin typeface="Arial" panose="020B0604020202020204" pitchFamily="34" charset="0"/>
              <a:cs typeface="Arial" panose="020B0604020202020204" pitchFamily="34" charset="0"/>
            </a:endParaRPr>
          </a:p>
        </p:txBody>
      </p:sp>
      <p:sp>
        <p:nvSpPr>
          <p:cNvPr id="25" name="TextBox 24"/>
          <p:cNvSpPr txBox="1"/>
          <p:nvPr/>
        </p:nvSpPr>
        <p:spPr>
          <a:xfrm>
            <a:off x="490654" y="884361"/>
            <a:ext cx="11396545" cy="472551"/>
          </a:xfrm>
          <a:prstGeom prst="rect">
            <a:avLst/>
          </a:prstGeom>
          <a:noFill/>
          <a:ln>
            <a:solidFill>
              <a:schemeClr val="bg1">
                <a:lumMod val="50000"/>
              </a:schemeClr>
            </a:solidFill>
          </a:ln>
        </p:spPr>
        <p:txBody>
          <a:bodyPr wrap="square" rtlCol="0" anchor="ctr">
            <a:noAutofit/>
          </a:bodyPr>
          <a:lstStyle/>
          <a:p>
            <a:r>
              <a:rPr lang="en-US" sz="2000" dirty="0">
                <a:latin typeface="Arial" panose="020B0604020202020204" pitchFamily="34" charset="0"/>
                <a:cs typeface="Arial" panose="020B0604020202020204" pitchFamily="34" charset="0"/>
              </a:rPr>
              <a:t>2 types of possible limits on liquidity metrics: Risk appetite and ALCO</a:t>
            </a:r>
            <a:endParaRPr lang="ru-RU" sz="2000" dirty="0">
              <a:latin typeface="Arial" panose="020B0604020202020204" pitchFamily="34" charset="0"/>
              <a:cs typeface="Arial" panose="020B0604020202020204" pitchFamily="34" charset="0"/>
            </a:endParaRPr>
          </a:p>
        </p:txBody>
      </p:sp>
      <p:sp>
        <p:nvSpPr>
          <p:cNvPr id="27" name="TextBox 26"/>
          <p:cNvSpPr txBox="1"/>
          <p:nvPr/>
        </p:nvSpPr>
        <p:spPr>
          <a:xfrm>
            <a:off x="490656" y="1675790"/>
            <a:ext cx="246406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On example of LCR:</a:t>
            </a:r>
            <a:endParaRPr lang="ru-RU" b="1" dirty="0">
              <a:latin typeface="Arial" panose="020B0604020202020204" pitchFamily="34" charset="0"/>
              <a:cs typeface="Arial" panose="020B0604020202020204" pitchFamily="34" charset="0"/>
            </a:endParaRPr>
          </a:p>
        </p:txBody>
      </p:sp>
      <p:sp>
        <p:nvSpPr>
          <p:cNvPr id="28" name="TextBox 27"/>
          <p:cNvSpPr txBox="1"/>
          <p:nvPr/>
        </p:nvSpPr>
        <p:spPr>
          <a:xfrm>
            <a:off x="4550624" y="2394528"/>
            <a:ext cx="3271795"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Limited adjustments (slide 8)</a:t>
            </a:r>
            <a:endParaRPr lang="ru-RU" sz="1600" dirty="0">
              <a:latin typeface="Arial" panose="020B0604020202020204" pitchFamily="34" charset="0"/>
              <a:cs typeface="Arial" panose="020B0604020202020204" pitchFamily="34" charset="0"/>
            </a:endParaRPr>
          </a:p>
        </p:txBody>
      </p:sp>
      <p:sp>
        <p:nvSpPr>
          <p:cNvPr id="29" name="TextBox 28"/>
          <p:cNvSpPr txBox="1"/>
          <p:nvPr/>
        </p:nvSpPr>
        <p:spPr>
          <a:xfrm>
            <a:off x="4584080" y="3615515"/>
            <a:ext cx="323833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Significant changes (slide 8)</a:t>
            </a:r>
            <a:endParaRPr lang="ru-RU" sz="1600" dirty="0">
              <a:latin typeface="Arial" panose="020B0604020202020204" pitchFamily="34" charset="0"/>
              <a:cs typeface="Arial" panose="020B0604020202020204" pitchFamily="34" charset="0"/>
            </a:endParaRPr>
          </a:p>
        </p:txBody>
      </p:sp>
      <p:sp>
        <p:nvSpPr>
          <p:cNvPr id="30" name="TextBox 29"/>
          <p:cNvSpPr txBox="1"/>
          <p:nvPr/>
        </p:nvSpPr>
        <p:spPr>
          <a:xfrm>
            <a:off x="5311241" y="1772630"/>
            <a:ext cx="282020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If breached:</a:t>
            </a:r>
            <a:endParaRPr lang="ru-RU" b="1" dirty="0">
              <a:latin typeface="Arial" panose="020B0604020202020204" pitchFamily="34" charset="0"/>
              <a:cs typeface="Arial" panose="020B0604020202020204" pitchFamily="34" charset="0"/>
            </a:endParaRPr>
          </a:p>
        </p:txBody>
      </p:sp>
      <p:sp>
        <p:nvSpPr>
          <p:cNvPr id="31" name="TextBox 30"/>
          <p:cNvSpPr txBox="1"/>
          <p:nvPr/>
        </p:nvSpPr>
        <p:spPr>
          <a:xfrm>
            <a:off x="4584080" y="5448715"/>
            <a:ext cx="3547363" cy="83030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Can be breached only in severe crisis, otherwise sanctions from regulator</a:t>
            </a:r>
            <a:endParaRPr lang="ru-RU" sz="1600" dirty="0">
              <a:latin typeface="Arial" panose="020B0604020202020204" pitchFamily="34" charset="0"/>
              <a:cs typeface="Arial" panose="020B0604020202020204" pitchFamily="34" charset="0"/>
            </a:endParaRPr>
          </a:p>
        </p:txBody>
      </p:sp>
      <p:sp>
        <p:nvSpPr>
          <p:cNvPr id="32" name="TextBox 31"/>
          <p:cNvSpPr txBox="1"/>
          <p:nvPr/>
        </p:nvSpPr>
        <p:spPr>
          <a:xfrm>
            <a:off x="4584081" y="4538546"/>
            <a:ext cx="300990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Inform regulator and provide remediation plan</a:t>
            </a:r>
            <a:endParaRPr lang="ru-RU" sz="1600" dirty="0">
              <a:latin typeface="Arial" panose="020B0604020202020204" pitchFamily="34" charset="0"/>
              <a:cs typeface="Arial" panose="020B0604020202020204" pitchFamily="34" charset="0"/>
            </a:endParaRPr>
          </a:p>
        </p:txBody>
      </p:sp>
      <p:sp>
        <p:nvSpPr>
          <p:cNvPr id="33" name="TextBox 32"/>
          <p:cNvSpPr txBox="1"/>
          <p:nvPr/>
        </p:nvSpPr>
        <p:spPr>
          <a:xfrm>
            <a:off x="8620661" y="1772630"/>
            <a:ext cx="282020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Calculated based on:</a:t>
            </a:r>
            <a:endParaRPr lang="ru-RU" b="1" dirty="0">
              <a:latin typeface="Arial" panose="020B0604020202020204" pitchFamily="34" charset="0"/>
              <a:cs typeface="Arial" panose="020B0604020202020204" pitchFamily="34" charset="0"/>
            </a:endParaRPr>
          </a:p>
        </p:txBody>
      </p:sp>
      <p:sp>
        <p:nvSpPr>
          <p:cNvPr id="35" name="TextBox 34"/>
          <p:cNvSpPr txBox="1"/>
          <p:nvPr/>
        </p:nvSpPr>
        <p:spPr>
          <a:xfrm>
            <a:off x="8556954" y="2221138"/>
            <a:ext cx="3547366"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Liquidity forecast in baseline scenario of business plan</a:t>
            </a:r>
            <a:endParaRPr lang="ru-RU" sz="1600" dirty="0">
              <a:latin typeface="Arial" panose="020B0604020202020204" pitchFamily="34" charset="0"/>
              <a:cs typeface="Arial" panose="020B0604020202020204" pitchFamily="34" charset="0"/>
            </a:endParaRPr>
          </a:p>
        </p:txBody>
      </p:sp>
      <p:sp>
        <p:nvSpPr>
          <p:cNvPr id="36" name="TextBox 35"/>
          <p:cNvSpPr txBox="1"/>
          <p:nvPr/>
        </p:nvSpPr>
        <p:spPr>
          <a:xfrm>
            <a:off x="8556957" y="3408672"/>
            <a:ext cx="3547363"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Liquidity forecast in conservative scenario of business plan</a:t>
            </a:r>
            <a:endParaRPr lang="ru-RU" sz="1600" dirty="0">
              <a:latin typeface="Arial" panose="020B0604020202020204" pitchFamily="34" charset="0"/>
              <a:cs typeface="Arial" panose="020B0604020202020204" pitchFamily="34" charset="0"/>
            </a:endParaRPr>
          </a:p>
        </p:txBody>
      </p:sp>
      <p:sp>
        <p:nvSpPr>
          <p:cNvPr id="38" name="TextBox 37"/>
          <p:cNvSpPr txBox="1"/>
          <p:nvPr/>
        </p:nvSpPr>
        <p:spPr>
          <a:xfrm>
            <a:off x="8556954" y="4759173"/>
            <a:ext cx="440380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Liquidity forecast in stress scenario</a:t>
            </a:r>
            <a:endParaRPr lang="ru-RU"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06EC7D8-CDC9-09C0-E378-52125499EF45}"/>
              </a:ext>
            </a:extLst>
          </p:cNvPr>
          <p:cNvSpPr txBox="1"/>
          <p:nvPr/>
        </p:nvSpPr>
        <p:spPr>
          <a:xfrm>
            <a:off x="8620661" y="5941947"/>
            <a:ext cx="440380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Predetermined by regulator</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711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16</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70808"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Regimes of liquidity risk management</a:t>
            </a:r>
          </a:p>
        </p:txBody>
      </p:sp>
      <p:sp>
        <p:nvSpPr>
          <p:cNvPr id="6" name="TextBox 5"/>
          <p:cNvSpPr txBox="1"/>
          <p:nvPr/>
        </p:nvSpPr>
        <p:spPr>
          <a:xfrm>
            <a:off x="381959" y="860997"/>
            <a:ext cx="7992607" cy="3939540"/>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2 different regimes o liquidity management: </a:t>
            </a:r>
          </a:p>
          <a:p>
            <a:pPr marL="342900" indent="-342900">
              <a:buFont typeface="Arial" panose="020B0604020202020204" pitchFamily="34" charset="0"/>
              <a:buChar char="•"/>
            </a:pPr>
            <a:endParaRPr lang="en-US" sz="2500" b="1" dirty="0">
              <a:latin typeface="Arial" panose="020B0604020202020204" pitchFamily="34" charset="0"/>
              <a:cs typeface="Arial" panose="020B0604020202020204" pitchFamily="34" charset="0"/>
            </a:endParaRPr>
          </a:p>
          <a:p>
            <a:pPr marL="457200" indent="-457200">
              <a:buFont typeface="+mj-lt"/>
              <a:buAutoNum type="arabicPeriod"/>
            </a:pPr>
            <a:r>
              <a:rPr lang="en-US" sz="2500" b="1" dirty="0">
                <a:latin typeface="Arial" panose="020B0604020202020204" pitchFamily="34" charset="0"/>
                <a:cs typeface="Arial" panose="020B0604020202020204" pitchFamily="34" charset="0"/>
              </a:rPr>
              <a:t>Business as usual</a:t>
            </a:r>
            <a:r>
              <a:rPr lang="en-US" sz="2500" dirty="0">
                <a:latin typeface="Arial" panose="020B0604020202020204" pitchFamily="34" charset="0"/>
                <a:cs typeface="Arial" panose="020B0604020202020204" pitchFamily="34" charset="0"/>
              </a:rPr>
              <a:t>, main tools:</a:t>
            </a:r>
          </a:p>
          <a:p>
            <a:pPr marL="800100" lvl="1"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Forecast of balance, inflows/outflows and</a:t>
            </a:r>
          </a:p>
          <a:p>
            <a:pPr marL="800100" lvl="1"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Funding plan</a:t>
            </a:r>
          </a:p>
          <a:p>
            <a:pPr marL="800100" lvl="1" indent="-342900">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marL="457200" indent="-457200">
              <a:buFont typeface="+mj-lt"/>
              <a:buAutoNum type="arabicPeriod"/>
            </a:pPr>
            <a:r>
              <a:rPr lang="en-US" sz="2500" b="1" dirty="0">
                <a:latin typeface="Arial" panose="020B0604020202020204" pitchFamily="34" charset="0"/>
                <a:cs typeface="Arial" panose="020B0604020202020204" pitchFamily="34" charset="0"/>
              </a:rPr>
              <a:t>Crisis management</a:t>
            </a:r>
            <a:r>
              <a:rPr lang="en-US" sz="2500" dirty="0">
                <a:latin typeface="Arial" panose="020B0604020202020204" pitchFamily="34" charset="0"/>
                <a:cs typeface="Arial" panose="020B0604020202020204" pitchFamily="34" charset="0"/>
              </a:rPr>
              <a:t>, main tools:</a:t>
            </a:r>
          </a:p>
          <a:p>
            <a:pPr marL="800100" lvl="1"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Stress testing</a:t>
            </a:r>
          </a:p>
          <a:p>
            <a:pPr marL="800100" lvl="1"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Liquidity contingent plan (LCP)</a:t>
            </a:r>
          </a:p>
          <a:p>
            <a:pPr marL="800100" lvl="1"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Early warning indicators (EWI)</a:t>
            </a:r>
          </a:p>
        </p:txBody>
      </p:sp>
    </p:spTree>
    <p:extLst>
      <p:ext uri="{BB962C8B-B14F-4D97-AF65-F5344CB8AC3E}">
        <p14:creationId xmlns:p14="http://schemas.microsoft.com/office/powerpoint/2010/main" val="263272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17</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Forecast of loan portfolio</a:t>
            </a:r>
          </a:p>
        </p:txBody>
      </p:sp>
      <p:graphicFrame>
        <p:nvGraphicFramePr>
          <p:cNvPr id="6" name="Table 6">
            <a:extLst>
              <a:ext uri="{FF2B5EF4-FFF2-40B4-BE49-F238E27FC236}">
                <a16:creationId xmlns:a16="http://schemas.microsoft.com/office/drawing/2014/main" id="{7AC0EB37-9B54-282C-300A-DB06693CF0AD}"/>
              </a:ext>
            </a:extLst>
          </p:cNvPr>
          <p:cNvGraphicFramePr>
            <a:graphicFrameLocks noGrp="1"/>
          </p:cNvGraphicFramePr>
          <p:nvPr>
            <p:extLst>
              <p:ext uri="{D42A27DB-BD31-4B8C-83A1-F6EECF244321}">
                <p14:modId xmlns:p14="http://schemas.microsoft.com/office/powerpoint/2010/main" val="3044480108"/>
              </p:ext>
            </p:extLst>
          </p:nvPr>
        </p:nvGraphicFramePr>
        <p:xfrm>
          <a:off x="6096000" y="1306783"/>
          <a:ext cx="5810787" cy="3327400"/>
        </p:xfrm>
        <a:graphic>
          <a:graphicData uri="http://schemas.openxmlformats.org/drawingml/2006/table">
            <a:tbl>
              <a:tblPr firstRow="1" bandRow="1">
                <a:tableStyleId>{2D5ABB26-0587-4C30-8999-92F81FD0307C}</a:tableStyleId>
              </a:tblPr>
              <a:tblGrid>
                <a:gridCol w="1663817">
                  <a:extLst>
                    <a:ext uri="{9D8B030D-6E8A-4147-A177-3AD203B41FA5}">
                      <a16:colId xmlns:a16="http://schemas.microsoft.com/office/drawing/2014/main" val="523634764"/>
                    </a:ext>
                  </a:extLst>
                </a:gridCol>
                <a:gridCol w="4146970">
                  <a:extLst>
                    <a:ext uri="{9D8B030D-6E8A-4147-A177-3AD203B41FA5}">
                      <a16:colId xmlns:a16="http://schemas.microsoft.com/office/drawing/2014/main" val="2115896467"/>
                    </a:ext>
                  </a:extLst>
                </a:gridCol>
              </a:tblGrid>
              <a:tr h="370840">
                <a:tc>
                  <a:txBody>
                    <a:bodyPr/>
                    <a:lstStyle/>
                    <a:p>
                      <a:pPr algn="ctr"/>
                      <a:r>
                        <a:rPr lang="ru-RU" sz="1600" b="1" dirty="0"/>
                        <a:t> </a:t>
                      </a:r>
                      <a:r>
                        <a:rPr lang="en-GB" sz="1600" b="1" dirty="0"/>
                        <a:t>Drivers</a:t>
                      </a: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t>Instruments</a:t>
                      </a: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596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New deals</a:t>
                      </a:r>
                      <a:endParaRPr lang="en-GB"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600" dirty="0"/>
                        <a:t>Portfolio level models based on macroeconomic forecasts and internal data</a:t>
                      </a:r>
                    </a:p>
                    <a:p>
                      <a:pPr marL="285750" indent="-285750">
                        <a:buFont typeface="Arial" panose="020B0604020202020204" pitchFamily="34" charset="0"/>
                        <a:buChar char="•"/>
                      </a:pPr>
                      <a:r>
                        <a:rPr lang="en-GB" sz="1600" dirty="0"/>
                        <a:t>Pipeline of new loans constructed on expectation of business development</a:t>
                      </a:r>
                    </a:p>
                    <a:p>
                      <a:pPr marL="285750" indent="-285750">
                        <a:buFont typeface="Arial" panose="020B0604020202020204" pitchFamily="34" charset="0"/>
                        <a:buChar char="•"/>
                      </a:pPr>
                      <a:r>
                        <a:rPr lang="en-GB" sz="1600" dirty="0"/>
                        <a:t>Borrower level models assessing probability and volume of new business based on abovementioned pipeline</a:t>
                      </a:r>
                      <a:endParaRPr lang="en-GB"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3700669"/>
                  </a:ext>
                </a:extLst>
              </a:tr>
              <a:tr h="370840">
                <a:tc>
                  <a:txBody>
                    <a:bodyPr/>
                    <a:lstStyle/>
                    <a:p>
                      <a:r>
                        <a:rPr lang="en-GB" sz="1600" dirty="0"/>
                        <a:t>Early repayments</a:t>
                      </a:r>
                      <a:endParaRPr lang="en-GB"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600" dirty="0"/>
                        <a:t>Early repayment models based on internal statistics of the bank</a:t>
                      </a:r>
                      <a:endParaRPr lang="en-GB"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7712231"/>
                  </a:ext>
                </a:extLst>
              </a:tr>
              <a:tr h="370840">
                <a:tc>
                  <a:txBody>
                    <a:bodyPr/>
                    <a:lstStyle/>
                    <a:p>
                      <a:r>
                        <a:rPr lang="en-GB" sz="1600" dirty="0"/>
                        <a:t>Contractual repayments</a:t>
                      </a:r>
                      <a:endParaRPr lang="en-GB"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600" dirty="0"/>
                        <a:t>Contractual terms</a:t>
                      </a:r>
                      <a:endParaRPr lang="en-GB"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6762788"/>
                  </a:ext>
                </a:extLst>
              </a:tr>
            </a:tbl>
          </a:graphicData>
        </a:graphic>
      </p:graphicFrame>
      <p:graphicFrame>
        <p:nvGraphicFramePr>
          <p:cNvPr id="3" name="Chart 2">
            <a:extLst>
              <a:ext uri="{FF2B5EF4-FFF2-40B4-BE49-F238E27FC236}">
                <a16:creationId xmlns:a16="http://schemas.microsoft.com/office/drawing/2014/main" id="{00C4C35C-65A6-4B9F-BDC7-A2697615BADB}"/>
              </a:ext>
            </a:extLst>
          </p:cNvPr>
          <p:cNvGraphicFramePr>
            <a:graphicFrameLocks/>
          </p:cNvGraphicFramePr>
          <p:nvPr>
            <p:extLst>
              <p:ext uri="{D42A27DB-BD31-4B8C-83A1-F6EECF244321}">
                <p14:modId xmlns:p14="http://schemas.microsoft.com/office/powerpoint/2010/main" val="3327697378"/>
              </p:ext>
            </p:extLst>
          </p:nvPr>
        </p:nvGraphicFramePr>
        <p:xfrm>
          <a:off x="679997" y="937574"/>
          <a:ext cx="5116795" cy="54800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4588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18</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Funding plan (till the end of 2022)</a:t>
            </a:r>
          </a:p>
        </p:txBody>
      </p:sp>
      <p:graphicFrame>
        <p:nvGraphicFramePr>
          <p:cNvPr id="7" name="Table 7">
            <a:extLst>
              <a:ext uri="{FF2B5EF4-FFF2-40B4-BE49-F238E27FC236}">
                <a16:creationId xmlns:a16="http://schemas.microsoft.com/office/drawing/2014/main" id="{1169A857-22F0-60AC-50AB-42468B496776}"/>
              </a:ext>
            </a:extLst>
          </p:cNvPr>
          <p:cNvGraphicFramePr>
            <a:graphicFrameLocks noGrp="1"/>
          </p:cNvGraphicFramePr>
          <p:nvPr>
            <p:extLst>
              <p:ext uri="{D42A27DB-BD31-4B8C-83A1-F6EECF244321}">
                <p14:modId xmlns:p14="http://schemas.microsoft.com/office/powerpoint/2010/main" val="3252225743"/>
              </p:ext>
            </p:extLst>
          </p:nvPr>
        </p:nvGraphicFramePr>
        <p:xfrm>
          <a:off x="482601" y="1064400"/>
          <a:ext cx="10871199" cy="4114800"/>
        </p:xfrm>
        <a:graphic>
          <a:graphicData uri="http://schemas.openxmlformats.org/drawingml/2006/table">
            <a:tbl>
              <a:tblPr firstRow="1" bandRow="1">
                <a:tableStyleId>{5940675A-B579-460E-94D1-54222C63F5DA}</a:tableStyleId>
              </a:tblPr>
              <a:tblGrid>
                <a:gridCol w="2339115">
                  <a:extLst>
                    <a:ext uri="{9D8B030D-6E8A-4147-A177-3AD203B41FA5}">
                      <a16:colId xmlns:a16="http://schemas.microsoft.com/office/drawing/2014/main" val="1706068366"/>
                    </a:ext>
                  </a:extLst>
                </a:gridCol>
                <a:gridCol w="4908351">
                  <a:extLst>
                    <a:ext uri="{9D8B030D-6E8A-4147-A177-3AD203B41FA5}">
                      <a16:colId xmlns:a16="http://schemas.microsoft.com/office/drawing/2014/main" val="3028385799"/>
                    </a:ext>
                  </a:extLst>
                </a:gridCol>
                <a:gridCol w="3623733">
                  <a:extLst>
                    <a:ext uri="{9D8B030D-6E8A-4147-A177-3AD203B41FA5}">
                      <a16:colId xmlns:a16="http://schemas.microsoft.com/office/drawing/2014/main" val="4093032067"/>
                    </a:ext>
                  </a:extLst>
                </a:gridCol>
              </a:tblGrid>
              <a:tr h="370840">
                <a:tc>
                  <a:txBody>
                    <a:bodyPr/>
                    <a:lstStyle/>
                    <a:p>
                      <a:pPr algn="ctr"/>
                      <a:r>
                        <a:rPr lang="en-GB" sz="2000" b="1" dirty="0"/>
                        <a:t>Directions</a:t>
                      </a:r>
                    </a:p>
                  </a:txBody>
                  <a:tcPr/>
                </a:tc>
                <a:tc>
                  <a:txBody>
                    <a:bodyPr/>
                    <a:lstStyle/>
                    <a:p>
                      <a:pPr algn="ctr"/>
                      <a:r>
                        <a:rPr lang="en-GB" sz="2000" b="1" dirty="0"/>
                        <a:t>Qualitative prediction</a:t>
                      </a:r>
                    </a:p>
                  </a:txBody>
                  <a:tcPr/>
                </a:tc>
                <a:tc>
                  <a:txBody>
                    <a:bodyPr/>
                    <a:lstStyle/>
                    <a:p>
                      <a:pPr algn="ctr"/>
                      <a:r>
                        <a:rPr lang="en-GB" sz="2000" b="1" dirty="0"/>
                        <a:t>Quantitative prediction</a:t>
                      </a:r>
                    </a:p>
                  </a:txBody>
                  <a:tcPr/>
                </a:tc>
                <a:extLst>
                  <a:ext uri="{0D108BD9-81ED-4DB2-BD59-A6C34878D82A}">
                    <a16:rowId xmlns:a16="http://schemas.microsoft.com/office/drawing/2014/main" val="2288444145"/>
                  </a:ext>
                </a:extLst>
              </a:tr>
              <a:tr h="370840">
                <a:tc>
                  <a:txBody>
                    <a:bodyPr/>
                    <a:lstStyle/>
                    <a:p>
                      <a:r>
                        <a:rPr lang="en-GB" sz="2000" dirty="0"/>
                        <a:t>Rubbles</a:t>
                      </a:r>
                    </a:p>
                  </a:txBody>
                  <a:tcPr/>
                </a:tc>
                <a:tc>
                  <a:txBody>
                    <a:bodyPr/>
                    <a:lstStyle/>
                    <a:p>
                      <a:r>
                        <a:rPr lang="en-GB" sz="2000" dirty="0"/>
                        <a:t>Structural surplus</a:t>
                      </a:r>
                      <a:r>
                        <a:rPr lang="ru-RU" sz="2000" dirty="0"/>
                        <a:t>* </a:t>
                      </a:r>
                      <a:r>
                        <a:rPr lang="en-GB" sz="2000" dirty="0"/>
                        <a:t>of rub liquidity due to slowdown of originating new loans</a:t>
                      </a:r>
                    </a:p>
                  </a:txBody>
                  <a:tcPr anchor="ctr"/>
                </a:tc>
                <a:tc>
                  <a:txBody>
                    <a:bodyPr/>
                    <a:lstStyle/>
                    <a:p>
                      <a:r>
                        <a:rPr lang="en-GB" sz="2000" dirty="0"/>
                        <a:t>From</a:t>
                      </a:r>
                      <a:r>
                        <a:rPr lang="ru-RU" sz="2000" dirty="0"/>
                        <a:t> </a:t>
                      </a:r>
                      <a:r>
                        <a:rPr lang="en-GB" sz="2000" dirty="0"/>
                        <a:t>0,5</a:t>
                      </a:r>
                      <a:r>
                        <a:rPr lang="ru-RU" sz="2000" dirty="0"/>
                        <a:t> </a:t>
                      </a:r>
                      <a:r>
                        <a:rPr lang="en-GB" sz="2000" dirty="0" err="1"/>
                        <a:t>trln</a:t>
                      </a:r>
                      <a:r>
                        <a:rPr lang="en-GB" sz="2000" dirty="0"/>
                        <a:t> rub, to 2 </a:t>
                      </a:r>
                      <a:r>
                        <a:rPr lang="en-GB" sz="2000" dirty="0" err="1"/>
                        <a:t>trln</a:t>
                      </a:r>
                      <a:r>
                        <a:rPr lang="en-GB" sz="2000" dirty="0"/>
                        <a:t> rub</a:t>
                      </a:r>
                    </a:p>
                  </a:txBody>
                  <a:tcPr anchor="ctr"/>
                </a:tc>
                <a:extLst>
                  <a:ext uri="{0D108BD9-81ED-4DB2-BD59-A6C34878D82A}">
                    <a16:rowId xmlns:a16="http://schemas.microsoft.com/office/drawing/2014/main" val="2217057504"/>
                  </a:ext>
                </a:extLst>
              </a:tr>
              <a:tr h="370840">
                <a:tc>
                  <a:txBody>
                    <a:bodyPr/>
                    <a:lstStyle/>
                    <a:p>
                      <a:r>
                        <a:rPr lang="en-GB" sz="2000" dirty="0"/>
                        <a:t>FX currencies</a:t>
                      </a:r>
                    </a:p>
                  </a:txBody>
                  <a:tcPr/>
                </a:tc>
                <a:tc>
                  <a:txBody>
                    <a:bodyPr/>
                    <a:lstStyle/>
                    <a:p>
                      <a:r>
                        <a:rPr lang="en-GB" sz="2000" dirty="0"/>
                        <a:t>EUR and USD liquidity will increase due to lack of import and decline in export.</a:t>
                      </a:r>
                    </a:p>
                    <a:p>
                      <a:r>
                        <a:rPr lang="en-GB" sz="2000" dirty="0"/>
                        <a:t>Continuous flee from USD and EUR into CNY should be considered</a:t>
                      </a:r>
                    </a:p>
                  </a:txBody>
                  <a:tcPr anchor="ctr"/>
                </a:tc>
                <a:tc>
                  <a:txBody>
                    <a:bodyPr/>
                    <a:lstStyle/>
                    <a:p>
                      <a:r>
                        <a:rPr lang="en-GB" sz="2000" dirty="0"/>
                        <a:t>Free liquidity on the market: </a:t>
                      </a:r>
                    </a:p>
                    <a:p>
                      <a:r>
                        <a:rPr lang="en-GB" sz="2000" dirty="0"/>
                        <a:t>USD - from 20 to 40 </a:t>
                      </a:r>
                      <a:r>
                        <a:rPr lang="en-GB" sz="2000" dirty="0" err="1"/>
                        <a:t>bln</a:t>
                      </a:r>
                      <a:endParaRPr lang="en-GB" sz="2000" dirty="0"/>
                    </a:p>
                    <a:p>
                      <a:r>
                        <a:rPr lang="en-GB" sz="2000" dirty="0"/>
                        <a:t>EUR: from 15 to 30 </a:t>
                      </a:r>
                      <a:r>
                        <a:rPr lang="en-GB" sz="2000" dirty="0" err="1"/>
                        <a:t>bln</a:t>
                      </a:r>
                      <a:endParaRPr lang="en-GB" sz="2000" dirty="0"/>
                    </a:p>
                    <a:p>
                      <a:r>
                        <a:rPr lang="en-GB" sz="2000" dirty="0"/>
                        <a:t>CNY: from </a:t>
                      </a:r>
                      <a:r>
                        <a:rPr lang="ru-RU" sz="2000" dirty="0"/>
                        <a:t>70</a:t>
                      </a:r>
                      <a:r>
                        <a:rPr lang="en-GB" sz="2000" dirty="0"/>
                        <a:t> to </a:t>
                      </a:r>
                      <a:r>
                        <a:rPr lang="ru-RU" sz="2000" dirty="0"/>
                        <a:t>200</a:t>
                      </a:r>
                      <a:r>
                        <a:rPr lang="en-GB" sz="2000" dirty="0"/>
                        <a:t> </a:t>
                      </a:r>
                      <a:r>
                        <a:rPr lang="en-GB" sz="2000" dirty="0" err="1"/>
                        <a:t>bln</a:t>
                      </a:r>
                      <a:endParaRPr lang="en-GB" sz="2000" dirty="0"/>
                    </a:p>
                  </a:txBody>
                  <a:tcPr anchor="ctr"/>
                </a:tc>
                <a:extLst>
                  <a:ext uri="{0D108BD9-81ED-4DB2-BD59-A6C34878D82A}">
                    <a16:rowId xmlns:a16="http://schemas.microsoft.com/office/drawing/2014/main" val="1558609898"/>
                  </a:ext>
                </a:extLst>
              </a:tr>
              <a:tr h="370840">
                <a:tc>
                  <a:txBody>
                    <a:bodyPr/>
                    <a:lstStyle/>
                    <a:p>
                      <a:r>
                        <a:rPr lang="en-GB" sz="2000" dirty="0"/>
                        <a:t>Regulation</a:t>
                      </a:r>
                    </a:p>
                  </a:txBody>
                  <a:tcPr/>
                </a:tc>
                <a:tc>
                  <a:txBody>
                    <a:bodyPr/>
                    <a:lstStyle/>
                    <a:p>
                      <a:r>
                        <a:rPr lang="en-GB" sz="2000" dirty="0"/>
                        <a:t>Bank of Russia’s relaxation of regulation on H26 and H28 may be cancelled </a:t>
                      </a:r>
                    </a:p>
                  </a:txBody>
                  <a:tcPr anchor="ctr"/>
                </a:tc>
                <a:tc>
                  <a:txBody>
                    <a:bodyPr/>
                    <a:lstStyle/>
                    <a:p>
                      <a:r>
                        <a:rPr lang="en-GB" sz="2000" dirty="0"/>
                        <a:t>Bank have to attract </a:t>
                      </a:r>
                      <a:r>
                        <a:rPr lang="ru-RU" sz="2000" dirty="0"/>
                        <a:t>15</a:t>
                      </a:r>
                      <a:r>
                        <a:rPr lang="en-GB" sz="2000" dirty="0"/>
                        <a:t> </a:t>
                      </a:r>
                      <a:r>
                        <a:rPr lang="en-GB" sz="2000" dirty="0" err="1"/>
                        <a:t>bln</a:t>
                      </a:r>
                      <a:r>
                        <a:rPr lang="en-GB" sz="2000" dirty="0"/>
                        <a:t> rub of high quality liquid assets</a:t>
                      </a:r>
                    </a:p>
                  </a:txBody>
                  <a:tcPr anchor="ctr"/>
                </a:tc>
                <a:extLst>
                  <a:ext uri="{0D108BD9-81ED-4DB2-BD59-A6C34878D82A}">
                    <a16:rowId xmlns:a16="http://schemas.microsoft.com/office/drawing/2014/main" val="2934779156"/>
                  </a:ext>
                </a:extLst>
              </a:tr>
              <a:tr h="370840">
                <a:tc>
                  <a:txBody>
                    <a:bodyPr/>
                    <a:lstStyle/>
                    <a:p>
                      <a:r>
                        <a:rPr lang="en-GB" sz="2000" dirty="0"/>
                        <a:t>Risks</a:t>
                      </a:r>
                    </a:p>
                  </a:txBody>
                  <a:tcPr/>
                </a:tc>
                <a:tc>
                  <a:txBody>
                    <a:bodyPr/>
                    <a:lstStyle/>
                    <a:p>
                      <a:r>
                        <a:rPr lang="en-GB" sz="2000" dirty="0"/>
                        <a:t>Economic decline due to war and sanctions</a:t>
                      </a:r>
                    </a:p>
                    <a:p>
                      <a:r>
                        <a:rPr lang="en-GB" sz="2000" dirty="0"/>
                        <a:t>Capital outflow</a:t>
                      </a:r>
                    </a:p>
                    <a:p>
                      <a:r>
                        <a:rPr lang="en-GB" sz="2000" dirty="0"/>
                        <a:t>Stop using USD and EUR</a:t>
                      </a:r>
                    </a:p>
                  </a:txBody>
                  <a:tcPr anchor="ctr"/>
                </a:tc>
                <a:tc>
                  <a:txBody>
                    <a:bodyPr/>
                    <a:lstStyle/>
                    <a:p>
                      <a:endParaRPr lang="en-GB" sz="2000" dirty="0"/>
                    </a:p>
                  </a:txBody>
                  <a:tcPr anchor="ctr"/>
                </a:tc>
                <a:extLst>
                  <a:ext uri="{0D108BD9-81ED-4DB2-BD59-A6C34878D82A}">
                    <a16:rowId xmlns:a16="http://schemas.microsoft.com/office/drawing/2014/main" val="2830398293"/>
                  </a:ext>
                </a:extLst>
              </a:tr>
            </a:tbl>
          </a:graphicData>
        </a:graphic>
      </p:graphicFrame>
      <p:sp>
        <p:nvSpPr>
          <p:cNvPr id="9" name="TextBox 8">
            <a:extLst>
              <a:ext uri="{FF2B5EF4-FFF2-40B4-BE49-F238E27FC236}">
                <a16:creationId xmlns:a16="http://schemas.microsoft.com/office/drawing/2014/main" id="{BB393AB1-936E-65EA-6917-EFE095945FE6}"/>
              </a:ext>
            </a:extLst>
          </p:cNvPr>
          <p:cNvSpPr txBox="1"/>
          <p:nvPr/>
        </p:nvSpPr>
        <p:spPr>
          <a:xfrm>
            <a:off x="302003" y="6044159"/>
            <a:ext cx="10871199" cy="738664"/>
          </a:xfrm>
          <a:prstGeom prst="rect">
            <a:avLst/>
          </a:prstGeom>
          <a:noFill/>
        </p:spPr>
        <p:txBody>
          <a:bodyPr wrap="square">
            <a:spAutoFit/>
          </a:bodyPr>
          <a:lstStyle/>
          <a:p>
            <a:r>
              <a:rPr lang="ru-RU" sz="1400" dirty="0"/>
              <a:t>*</a:t>
            </a:r>
            <a:r>
              <a:rPr lang="en-GB" sz="1400" b="0" i="0" dirty="0">
                <a:effectLst/>
                <a:latin typeface="PT_Russia-Text"/>
              </a:rPr>
              <a:t> The banking sector structural liquidity deficit is the state of the banking sector which implies the existence of bank’s permanent need of raising funds with the CBR operations, in case of structural liquidity surplus - permanent need of allocating funds through the CBR operations</a:t>
            </a:r>
            <a:r>
              <a:rPr lang="en-GB" sz="1400" b="0" i="0" dirty="0">
                <a:solidFill>
                  <a:srgbClr val="676E7B"/>
                </a:solidFill>
                <a:effectLst/>
                <a:latin typeface="PT_Russia-Text"/>
              </a:rPr>
              <a:t>.</a:t>
            </a:r>
            <a:r>
              <a:rPr lang="en-GB" sz="1400" b="0" i="0" dirty="0">
                <a:effectLst/>
                <a:latin typeface="PT_Russia-Text"/>
              </a:rPr>
              <a:t> </a:t>
            </a:r>
            <a:r>
              <a:rPr lang="en-GB" sz="1400" dirty="0">
                <a:hlinkClick r:id="rId2"/>
              </a:rPr>
              <a:t>https://cbr.ru/eng/hd_base/bliquidity/</a:t>
            </a:r>
            <a:r>
              <a:rPr lang="en-GB" sz="1400" dirty="0"/>
              <a:t> </a:t>
            </a:r>
          </a:p>
        </p:txBody>
      </p:sp>
    </p:spTree>
    <p:extLst>
      <p:ext uri="{BB962C8B-B14F-4D97-AF65-F5344CB8AC3E}">
        <p14:creationId xmlns:p14="http://schemas.microsoft.com/office/powerpoint/2010/main" val="1871038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19</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70808"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Business as usual liquidity management</a:t>
            </a:r>
          </a:p>
        </p:txBody>
      </p:sp>
      <p:graphicFrame>
        <p:nvGraphicFramePr>
          <p:cNvPr id="3" name="Таблица 2"/>
          <p:cNvGraphicFramePr>
            <a:graphicFrameLocks noGrp="1"/>
          </p:cNvGraphicFramePr>
          <p:nvPr>
            <p:extLst>
              <p:ext uri="{D42A27DB-BD31-4B8C-83A1-F6EECF244321}">
                <p14:modId xmlns:p14="http://schemas.microsoft.com/office/powerpoint/2010/main" val="178825057"/>
              </p:ext>
            </p:extLst>
          </p:nvPr>
        </p:nvGraphicFramePr>
        <p:xfrm>
          <a:off x="560037" y="1433345"/>
          <a:ext cx="10156284" cy="3718560"/>
        </p:xfrm>
        <a:graphic>
          <a:graphicData uri="http://schemas.openxmlformats.org/drawingml/2006/table">
            <a:tbl>
              <a:tblPr bandRow="1">
                <a:tableStyleId>{5940675A-B579-460E-94D1-54222C63F5DA}</a:tableStyleId>
              </a:tblPr>
              <a:tblGrid>
                <a:gridCol w="2406187">
                  <a:extLst>
                    <a:ext uri="{9D8B030D-6E8A-4147-A177-3AD203B41FA5}">
                      <a16:colId xmlns:a16="http://schemas.microsoft.com/office/drawing/2014/main" val="2480939714"/>
                    </a:ext>
                  </a:extLst>
                </a:gridCol>
                <a:gridCol w="7750097">
                  <a:extLst>
                    <a:ext uri="{9D8B030D-6E8A-4147-A177-3AD203B41FA5}">
                      <a16:colId xmlns:a16="http://schemas.microsoft.com/office/drawing/2014/main" val="1994182321"/>
                    </a:ext>
                  </a:extLst>
                </a:gridCol>
              </a:tblGrid>
              <a:tr h="370840">
                <a:tc>
                  <a:txBody>
                    <a:bodyPr/>
                    <a:lstStyle/>
                    <a:p>
                      <a:r>
                        <a:rPr lang="en-US" sz="2000" dirty="0">
                          <a:latin typeface="Arial" panose="020B0604020202020204" pitchFamily="34" charset="0"/>
                          <a:cs typeface="Arial" panose="020B0604020202020204" pitchFamily="34" charset="0"/>
                        </a:rPr>
                        <a:t>Daily</a:t>
                      </a:r>
                    </a:p>
                    <a:p>
                      <a:r>
                        <a:rPr lang="en-US" sz="2000" dirty="0">
                          <a:latin typeface="Arial" panose="020B0604020202020204" pitchFamily="34" charset="0"/>
                          <a:cs typeface="Arial" panose="020B0604020202020204" pitchFamily="34" charset="0"/>
                        </a:rPr>
                        <a:t>(Monitoring)</a:t>
                      </a:r>
                      <a:endParaRPr lang="ru-RU" sz="2000" dirty="0">
                        <a:latin typeface="Arial" panose="020B0604020202020204" pitchFamily="34" charset="0"/>
                        <a:cs typeface="Arial" panose="020B0604020202020204" pitchFamily="34" charset="0"/>
                      </a:endParaRPr>
                    </a:p>
                  </a:txBody>
                  <a:tcPr anchor="ctr"/>
                </a:tc>
                <a:tc>
                  <a:txBody>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Calculation and monitoring of liquidity risk</a:t>
                      </a:r>
                      <a:r>
                        <a:rPr lang="en-US" sz="2000" baseline="0" dirty="0">
                          <a:latin typeface="Arial" panose="020B0604020202020204" pitchFamily="34" charset="0"/>
                          <a:cs typeface="Arial" panose="020B0604020202020204" pitchFamily="34" charset="0"/>
                        </a:rPr>
                        <a:t> metrics (slide 11)</a:t>
                      </a:r>
                    </a:p>
                  </a:txBody>
                  <a:tcPr anchor="ctr"/>
                </a:tc>
                <a:extLst>
                  <a:ext uri="{0D108BD9-81ED-4DB2-BD59-A6C34878D82A}">
                    <a16:rowId xmlns:a16="http://schemas.microsoft.com/office/drawing/2014/main" val="2763341062"/>
                  </a:ext>
                </a:extLst>
              </a:tr>
              <a:tr h="370840">
                <a:tc>
                  <a:txBody>
                    <a:bodyPr/>
                    <a:lstStyle/>
                    <a:p>
                      <a:r>
                        <a:rPr lang="en-US" sz="2000" dirty="0">
                          <a:latin typeface="Arial" panose="020B0604020202020204" pitchFamily="34" charset="0"/>
                          <a:cs typeface="Arial" panose="020B0604020202020204" pitchFamily="34" charset="0"/>
                        </a:rPr>
                        <a:t>Weekly</a:t>
                      </a:r>
                    </a:p>
                    <a:p>
                      <a:r>
                        <a:rPr lang="en-US" sz="2000" dirty="0">
                          <a:latin typeface="Arial" panose="020B0604020202020204" pitchFamily="34" charset="0"/>
                          <a:cs typeface="Arial" panose="020B0604020202020204" pitchFamily="34" charset="0"/>
                        </a:rPr>
                        <a:t>(Management)</a:t>
                      </a:r>
                      <a:endParaRPr lang="ru-RU" sz="2000" dirty="0">
                        <a:latin typeface="Arial" panose="020B0604020202020204" pitchFamily="34" charset="0"/>
                        <a:cs typeface="Arial" panose="020B0604020202020204" pitchFamily="34" charset="0"/>
                      </a:endParaRPr>
                    </a:p>
                  </a:txBody>
                  <a:tcPr anchor="ctr"/>
                </a:tc>
                <a:tc>
                  <a:txBody>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Forecast of the balance and liquidity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Making operations on money market (slide 8)</a:t>
                      </a:r>
                      <a:endParaRPr lang="ru-R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Factor analysis of liquidity</a:t>
                      </a:r>
                      <a:r>
                        <a:rPr lang="en-US" sz="2000" baseline="0" dirty="0">
                          <a:latin typeface="Arial" panose="020B0604020202020204" pitchFamily="34" charset="0"/>
                          <a:cs typeface="Arial" panose="020B0604020202020204" pitchFamily="34" charset="0"/>
                        </a:rPr>
                        <a:t> changes (slide 5)</a:t>
                      </a:r>
                      <a:endParaRPr lang="ru-RU" sz="2000" baseline="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aseline="0" dirty="0">
                          <a:latin typeface="Arial" panose="020B0604020202020204" pitchFamily="34" charset="0"/>
                          <a:cs typeface="Arial" panose="020B0604020202020204" pitchFamily="34" charset="0"/>
                        </a:rPr>
                        <a:t>Reporting to executives (business, treasury, risks)</a:t>
                      </a:r>
                      <a:endParaRPr lang="ru-RU"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26762745"/>
                  </a:ext>
                </a:extLst>
              </a:tr>
              <a:tr h="370840">
                <a:tc>
                  <a:txBody>
                    <a:bodyPr/>
                    <a:lstStyle/>
                    <a:p>
                      <a:r>
                        <a:rPr lang="en-US" sz="2000" dirty="0">
                          <a:latin typeface="Arial" panose="020B0604020202020204" pitchFamily="34" charset="0"/>
                          <a:cs typeface="Arial" panose="020B0604020202020204" pitchFamily="34" charset="0"/>
                        </a:rPr>
                        <a:t>Monthly</a:t>
                      </a:r>
                    </a:p>
                    <a:p>
                      <a:r>
                        <a:rPr lang="en-US" sz="2000" dirty="0">
                          <a:latin typeface="Arial" panose="020B0604020202020204" pitchFamily="34" charset="0"/>
                          <a:cs typeface="Arial" panose="020B0604020202020204" pitchFamily="34" charset="0"/>
                        </a:rPr>
                        <a:t>(Analysis)</a:t>
                      </a:r>
                      <a:endParaRPr lang="ru-RU" sz="2000" dirty="0">
                        <a:latin typeface="Arial" panose="020B0604020202020204" pitchFamily="34" charset="0"/>
                        <a:cs typeface="Arial" panose="020B0604020202020204" pitchFamily="34" charset="0"/>
                      </a:endParaRPr>
                    </a:p>
                  </a:txBody>
                  <a:tcPr anchor="ctr"/>
                </a:tc>
                <a:tc>
                  <a:txBody>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Sensitivity analysis and stress testing (slide 14)</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Back testing of the processes</a:t>
                      </a:r>
                      <a:r>
                        <a:rPr lang="en-US" sz="2000" baseline="0" dirty="0">
                          <a:latin typeface="Arial" panose="020B0604020202020204" pitchFamily="34" charset="0"/>
                          <a:cs typeface="Arial" panose="020B0604020202020204" pitchFamily="34" charset="0"/>
                        </a:rPr>
                        <a:t> and estimations</a:t>
                      </a:r>
                      <a:endParaRPr lang="ru-RU"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75948960"/>
                  </a:ext>
                </a:extLst>
              </a:tr>
              <a:tr h="370840">
                <a:tc>
                  <a:txBody>
                    <a:bodyPr/>
                    <a:lstStyle/>
                    <a:p>
                      <a:r>
                        <a:rPr lang="en-US" sz="2000" dirty="0">
                          <a:latin typeface="Arial" panose="020B0604020202020204" pitchFamily="34" charset="0"/>
                          <a:cs typeface="Arial" panose="020B0604020202020204" pitchFamily="34" charset="0"/>
                        </a:rPr>
                        <a:t>Quarterly / Annually</a:t>
                      </a:r>
                    </a:p>
                    <a:p>
                      <a:r>
                        <a:rPr lang="en-US" sz="2000" dirty="0">
                          <a:latin typeface="Arial" panose="020B0604020202020204" pitchFamily="34" charset="0"/>
                          <a:cs typeface="Arial" panose="020B0604020202020204" pitchFamily="34" charset="0"/>
                        </a:rPr>
                        <a:t>(Strategy)</a:t>
                      </a:r>
                      <a:endParaRPr lang="ru-RU" sz="2000" dirty="0">
                        <a:latin typeface="Arial" panose="020B0604020202020204" pitchFamily="34" charset="0"/>
                        <a:cs typeface="Arial" panose="020B0604020202020204" pitchFamily="34" charset="0"/>
                      </a:endParaRPr>
                    </a:p>
                  </a:txBody>
                  <a:tcPr anchor="ctr"/>
                </a:tc>
                <a:tc>
                  <a:txBody>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Business planning</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Strategy</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Funding plan (slide 19)</a:t>
                      </a:r>
                      <a:endParaRPr lang="ru-RU"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60218959"/>
                  </a:ext>
                </a:extLst>
              </a:tr>
            </a:tbl>
          </a:graphicData>
        </a:graphic>
      </p:graphicFrame>
    </p:spTree>
    <p:extLst>
      <p:ext uri="{BB962C8B-B14F-4D97-AF65-F5344CB8AC3E}">
        <p14:creationId xmlns:p14="http://schemas.microsoft.com/office/powerpoint/2010/main" val="250072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Liquidity risk – definition</a:t>
            </a:r>
          </a:p>
        </p:txBody>
      </p:sp>
      <p:sp>
        <p:nvSpPr>
          <p:cNvPr id="6" name="Прямоугольник 5"/>
          <p:cNvSpPr/>
          <p:nvPr/>
        </p:nvSpPr>
        <p:spPr>
          <a:xfrm>
            <a:off x="381959" y="1038020"/>
            <a:ext cx="11204158" cy="3170099"/>
          </a:xfrm>
          <a:prstGeom prst="rect">
            <a:avLst/>
          </a:prstGeom>
        </p:spPr>
        <p:txBody>
          <a:bodyPr wrap="square">
            <a:spAutoFit/>
          </a:bodyPr>
          <a:lstStyle/>
          <a:p>
            <a:endParaRPr lang="en-US" sz="25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Liquidity</a:t>
            </a:r>
            <a:r>
              <a:rPr lang="en-US" sz="2500" dirty="0">
                <a:latin typeface="Arial" panose="020B0604020202020204" pitchFamily="34" charset="0"/>
                <a:cs typeface="Arial" panose="020B0604020202020204" pitchFamily="34" charset="0"/>
              </a:rPr>
              <a:t> is the ability of a firm to pay its debts </a:t>
            </a:r>
            <a:r>
              <a:rPr lang="en-US" sz="2500" b="1" dirty="0">
                <a:latin typeface="Arial" panose="020B0604020202020204" pitchFamily="34" charset="0"/>
                <a:cs typeface="Arial" panose="020B0604020202020204" pitchFamily="34" charset="0"/>
              </a:rPr>
              <a:t>without</a:t>
            </a:r>
            <a:r>
              <a:rPr lang="en-US" sz="2500" dirty="0">
                <a:latin typeface="Arial" panose="020B0604020202020204" pitchFamily="34" charset="0"/>
                <a:cs typeface="Arial" panose="020B0604020202020204" pitchFamily="34" charset="0"/>
              </a:rPr>
              <a:t> suffering catastrophic </a:t>
            </a:r>
            <a:r>
              <a:rPr lang="en-US" sz="2500" b="1" dirty="0">
                <a:latin typeface="Arial" panose="020B0604020202020204" pitchFamily="34" charset="0"/>
                <a:cs typeface="Arial" panose="020B0604020202020204" pitchFamily="34" charset="0"/>
              </a:rPr>
              <a:t>losses</a:t>
            </a:r>
            <a:r>
              <a:rPr lang="en-US" sz="2500" dirty="0">
                <a:latin typeface="Arial" panose="020B0604020202020204" pitchFamily="34" charset="0"/>
                <a:cs typeface="Arial" panose="020B0604020202020204" pitchFamily="34" charset="0"/>
              </a:rPr>
              <a:t> or paying its debt </a:t>
            </a:r>
            <a:r>
              <a:rPr lang="en-US" sz="2500" b="1" dirty="0">
                <a:latin typeface="Arial" panose="020B0604020202020204" pitchFamily="34" charset="0"/>
                <a:cs typeface="Arial" panose="020B0604020202020204" pitchFamily="34" charset="0"/>
              </a:rPr>
              <a:t>at all</a:t>
            </a:r>
            <a:r>
              <a:rPr lang="en-US" sz="2500" dirty="0">
                <a:latin typeface="Arial" panose="020B0604020202020204" pitchFamily="34" charset="0"/>
                <a:cs typeface="Arial" panose="020B0604020202020204" pitchFamily="34" charset="0"/>
              </a:rPr>
              <a:t>.</a:t>
            </a:r>
          </a:p>
          <a:p>
            <a:endParaRPr lang="en-US" sz="2500"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Liquidity risk</a:t>
            </a:r>
            <a:r>
              <a:rPr lang="en-US" sz="2500" dirty="0">
                <a:latin typeface="Arial" panose="020B0604020202020204" pitchFamily="34" charset="0"/>
                <a:cs typeface="Arial" panose="020B0604020202020204" pitchFamily="34" charset="0"/>
              </a:rPr>
              <a:t> stems from: </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the lack of marketability of an investment that can't be sold quickly enough to prevent or minimize a loss or can’t be sold at all.</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the structure of the portfolio</a:t>
            </a:r>
          </a:p>
        </p:txBody>
      </p:sp>
      <p:sp>
        <p:nvSpPr>
          <p:cNvPr id="3" name="TextBox 2"/>
          <p:cNvSpPr txBox="1"/>
          <p:nvPr/>
        </p:nvSpPr>
        <p:spPr>
          <a:xfrm>
            <a:off x="381959" y="5271593"/>
            <a:ext cx="10971841" cy="707886"/>
          </a:xfrm>
          <a:prstGeom prst="rect">
            <a:avLst/>
          </a:prstGeom>
          <a:noFill/>
          <a:ln>
            <a:solidFill>
              <a:srgbClr val="FF0000"/>
            </a:solidFill>
          </a:ln>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We are speaking here only about banking book, liquidity of the trading book is handled by the trading department and follows rules discussed in chapter </a:t>
            </a:r>
            <a:r>
              <a:rPr lang="ru-RU" sz="2000" dirty="0">
                <a:solidFill>
                  <a:srgbClr val="FF000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826615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a:bodyPr>
          <a:lstStyle/>
          <a:p>
            <a:pPr algn="l"/>
            <a:r>
              <a:rPr lang="en-US" sz="5000" dirty="0">
                <a:solidFill>
                  <a:srgbClr val="1F4E79"/>
                </a:solidFill>
                <a:latin typeface="SB Sans Display" panose="020B0503040504020204" pitchFamily="34" charset="0"/>
                <a:cs typeface="SB Sans Display" panose="020B0503040504020204" pitchFamily="34" charset="0"/>
              </a:rPr>
              <a:t>4.3 Crisis</a:t>
            </a:r>
            <a:endParaRPr lang="ru-RU" sz="50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20</a:t>
            </a:fld>
            <a:endParaRPr lang="en-US" dirty="0"/>
          </a:p>
        </p:txBody>
      </p:sp>
      <p:sp>
        <p:nvSpPr>
          <p:cNvPr id="7" name="Заголовок 1"/>
          <p:cNvSpPr txBox="1">
            <a:spLocks/>
          </p:cNvSpPr>
          <p:nvPr/>
        </p:nvSpPr>
        <p:spPr>
          <a:xfrm>
            <a:off x="698938" y="1450429"/>
            <a:ext cx="9144000" cy="10075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Definition of crisis and main crisis management elements</a:t>
            </a:r>
          </a:p>
        </p:txBody>
      </p:sp>
      <p:sp>
        <p:nvSpPr>
          <p:cNvPr id="6" name="TextBox 5">
            <a:extLst>
              <a:ext uri="{FF2B5EF4-FFF2-40B4-BE49-F238E27FC236}">
                <a16:creationId xmlns:a16="http://schemas.microsoft.com/office/drawing/2014/main" id="{5AC1CCE3-423B-DEDF-7A43-A34F59B0737A}"/>
              </a:ext>
            </a:extLst>
          </p:cNvPr>
          <p:cNvSpPr txBox="1"/>
          <p:nvPr/>
        </p:nvSpPr>
        <p:spPr>
          <a:xfrm>
            <a:off x="580937" y="5382713"/>
            <a:ext cx="11197206" cy="738664"/>
          </a:xfrm>
          <a:prstGeom prst="rect">
            <a:avLst/>
          </a:prstGeom>
          <a:noFill/>
        </p:spPr>
        <p:txBody>
          <a:bodyPr wrap="square">
            <a:spAutoFit/>
          </a:bodyPr>
          <a:lstStyle/>
          <a:p>
            <a:r>
              <a:rPr lang="en-GB" sz="1400" dirty="0"/>
              <a:t>Interesting papers on crisis management from the Central bank perspective: </a:t>
            </a:r>
            <a:r>
              <a:rPr lang="en-GB" sz="1400" dirty="0">
                <a:hlinkClick r:id="rId5"/>
              </a:rPr>
              <a:t>https://www.bis.org/fsi/publ/insights38.pdf</a:t>
            </a:r>
            <a:r>
              <a:rPr lang="en-GB" sz="1400" dirty="0"/>
              <a:t> </a:t>
            </a:r>
            <a:r>
              <a:rPr lang="ru-RU" sz="1400" dirty="0"/>
              <a:t>	</a:t>
            </a:r>
            <a:r>
              <a:rPr lang="en-GB" sz="1400" dirty="0">
                <a:hlinkClick r:id="rId6"/>
              </a:rPr>
              <a:t>https://www.imf.org/external/pubs/ft/wp/2010/wp1070.pdf</a:t>
            </a:r>
            <a:r>
              <a:rPr lang="en-GB" sz="1400" dirty="0"/>
              <a:t> </a:t>
            </a:r>
          </a:p>
          <a:p>
            <a:r>
              <a:rPr lang="en-GB" sz="1400" dirty="0"/>
              <a:t>Interesting paper on crisis management on example of managing COVID pandemic:  </a:t>
            </a:r>
            <a:r>
              <a:rPr lang="en-GB" sz="1400" dirty="0">
                <a:hlinkClick r:id="rId7"/>
              </a:rPr>
              <a:t>https://ec.europa.eu/info/sites/default/files/ht0921295enn.en_.pdf</a:t>
            </a:r>
            <a:r>
              <a:rPr lang="en-GB" sz="1400" dirty="0"/>
              <a:t> </a:t>
            </a:r>
          </a:p>
        </p:txBody>
      </p:sp>
    </p:spTree>
    <p:extLst>
      <p:ext uri="{BB962C8B-B14F-4D97-AF65-F5344CB8AC3E}">
        <p14:creationId xmlns:p14="http://schemas.microsoft.com/office/powerpoint/2010/main" val="972524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21</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Crisis management</a:t>
            </a:r>
          </a:p>
        </p:txBody>
      </p:sp>
      <p:sp>
        <p:nvSpPr>
          <p:cNvPr id="6" name="Прямоугольник 6">
            <a:extLst>
              <a:ext uri="{FF2B5EF4-FFF2-40B4-BE49-F238E27FC236}">
                <a16:creationId xmlns:a16="http://schemas.microsoft.com/office/drawing/2014/main" id="{BD03C860-AD42-460D-7E69-7FBC6E248329}"/>
              </a:ext>
            </a:extLst>
          </p:cNvPr>
          <p:cNvSpPr/>
          <p:nvPr/>
        </p:nvSpPr>
        <p:spPr>
          <a:xfrm>
            <a:off x="443829" y="745245"/>
            <a:ext cx="7123042" cy="2308324"/>
          </a:xfrm>
          <a:prstGeom prst="rect">
            <a:avLst/>
          </a:prstGeom>
        </p:spPr>
        <p:txBody>
          <a:bodyPr wrap="square">
            <a:spAutoFit/>
          </a:bodyPr>
          <a:lstStyle/>
          <a:p>
            <a:pPr defTabSz="1217692">
              <a:defRPr/>
            </a:pPr>
            <a:r>
              <a:rPr lang="en-US" sz="1600" b="1" kern="0" dirty="0">
                <a:solidFill>
                  <a:srgbClr val="1F4E79"/>
                </a:solidFill>
                <a:latin typeface="Arial" panose="020B0604020202020204" pitchFamily="34" charset="0"/>
                <a:ea typeface="等线" panose="02010600030101010101" pitchFamily="2" charset="-122"/>
                <a:cs typeface="Arial" panose="020B0604020202020204" pitchFamily="34" charset="0"/>
              </a:rPr>
              <a:t>I. What is the crisis?</a:t>
            </a:r>
          </a:p>
          <a:p>
            <a:pPr defTabSz="1217692">
              <a:defRPr/>
            </a:pPr>
            <a:endParaRPr lang="en-US" sz="1600" b="1" kern="0" dirty="0">
              <a:solidFill>
                <a:srgbClr val="1F4E79"/>
              </a:solidFill>
              <a:latin typeface="Arial" panose="020B0604020202020204" pitchFamily="34" charset="0"/>
              <a:ea typeface="等线" panose="02010600030101010101" pitchFamily="2" charset="-122"/>
              <a:cs typeface="Arial" panose="020B0604020202020204" pitchFamily="34" charset="0"/>
            </a:endParaRPr>
          </a:p>
          <a:p>
            <a:pPr marL="342900" indent="-342900" algn="l" rtl="0" eaLnBrk="1" fontAlgn="t" latinLnBrk="0" hangingPunct="1">
              <a:spcBef>
                <a:spcPts val="0"/>
              </a:spcBef>
              <a:spcAft>
                <a:spcPts val="0"/>
              </a:spcAft>
              <a:buFont typeface="Arial" panose="020B0604020202020204" pitchFamily="34" charset="0"/>
              <a:buChar char="•"/>
            </a:pPr>
            <a:r>
              <a:rPr lang="en-GB" sz="1600" b="0" i="0" u="none" strike="noStrike" kern="1200" dirty="0">
                <a:solidFill>
                  <a:srgbClr val="000000"/>
                </a:solidFill>
                <a:effectLst/>
                <a:latin typeface="Arial" panose="020B0604020202020204" pitchFamily="34" charset="0"/>
                <a:cs typeface="Arial" panose="020B0604020202020204" pitchFamily="34" charset="0"/>
              </a:rPr>
              <a:t>Sharp deterioration of liquidity or capital risk metrics</a:t>
            </a:r>
            <a:endParaRPr lang="en-GB" sz="1600" b="0" i="0" u="none" strike="noStrike" dirty="0">
              <a:effectLst/>
              <a:latin typeface="Arial" panose="020B0604020202020204" pitchFamily="34" charset="0"/>
              <a:cs typeface="Arial" panose="020B0604020202020204" pitchFamily="34" charset="0"/>
            </a:endParaRPr>
          </a:p>
          <a:p>
            <a:pPr marL="342900" marR="0" indent="-342900" algn="l" rtl="0" eaLnBrk="1" fontAlgn="auto" latinLnBrk="0" hangingPunct="1">
              <a:spcBef>
                <a:spcPts val="0"/>
              </a:spcBef>
              <a:spcAft>
                <a:spcPts val="0"/>
              </a:spcAft>
              <a:buFont typeface="Arial" panose="020B0604020202020204" pitchFamily="34" charset="0"/>
              <a:buChar char="•"/>
            </a:pPr>
            <a:r>
              <a:rPr lang="en-GB" sz="1600" b="0" i="0" u="none" strike="noStrike" kern="1200" dirty="0">
                <a:solidFill>
                  <a:srgbClr val="000000"/>
                </a:solidFill>
                <a:effectLst/>
                <a:latin typeface="Arial" panose="020B0604020202020204" pitchFamily="34" charset="0"/>
                <a:cs typeface="Arial" panose="020B0604020202020204" pitchFamily="34" charset="0"/>
              </a:rPr>
              <a:t>Sharp deterioration of macroeconomics metrics or banking sector metrics</a:t>
            </a:r>
            <a:endParaRPr lang="en-GB" sz="1600" b="0" i="0" u="none" strike="noStrike" dirty="0">
              <a:effectLst/>
              <a:latin typeface="Arial" panose="020B0604020202020204" pitchFamily="34" charset="0"/>
              <a:cs typeface="Arial" panose="020B0604020202020204" pitchFamily="34" charset="0"/>
            </a:endParaRPr>
          </a:p>
          <a:p>
            <a:pPr marL="342900" indent="-342900" algn="l" rtl="0" eaLnBrk="1" fontAlgn="t" latinLnBrk="0" hangingPunct="1">
              <a:spcBef>
                <a:spcPts val="0"/>
              </a:spcBef>
              <a:spcAft>
                <a:spcPts val="0"/>
              </a:spcAft>
              <a:buFont typeface="Arial" panose="020B0604020202020204" pitchFamily="34" charset="0"/>
              <a:buChar char="•"/>
            </a:pPr>
            <a:r>
              <a:rPr lang="en-GB" sz="1600" b="0" i="0" u="none" strike="noStrike" kern="1200" dirty="0">
                <a:solidFill>
                  <a:srgbClr val="000000"/>
                </a:solidFill>
                <a:effectLst/>
                <a:latin typeface="Arial" panose="020B0604020202020204" pitchFamily="34" charset="0"/>
                <a:cs typeface="Arial" panose="020B0604020202020204" pitchFamily="34" charset="0"/>
              </a:rPr>
              <a:t>Decision of Management</a:t>
            </a:r>
          </a:p>
          <a:p>
            <a:pPr algn="l" rtl="0" eaLnBrk="1" fontAlgn="t" latinLnBrk="0" hangingPunct="1">
              <a:spcBef>
                <a:spcPts val="0"/>
              </a:spcBef>
              <a:spcAft>
                <a:spcPts val="0"/>
              </a:spcAft>
            </a:pPr>
            <a:endParaRPr lang="en-GB" sz="1600" dirty="0">
              <a:solidFill>
                <a:srgbClr val="000000"/>
              </a:solidFill>
              <a:latin typeface="Arial" panose="020B0604020202020204" pitchFamily="34" charset="0"/>
              <a:cs typeface="Arial" panose="020B0604020202020204" pitchFamily="34" charset="0"/>
            </a:endParaRPr>
          </a:p>
          <a:p>
            <a:pPr defTabSz="1217692" fontAlgn="t">
              <a:spcBef>
                <a:spcPts val="0"/>
              </a:spcBef>
              <a:spcAft>
                <a:spcPts val="0"/>
              </a:spcAft>
              <a:defRPr/>
            </a:pPr>
            <a:r>
              <a:rPr lang="en-GB" sz="1600" b="1" kern="0" dirty="0">
                <a:solidFill>
                  <a:srgbClr val="1F4E79"/>
                </a:solidFill>
                <a:latin typeface="Arial" panose="020B0604020202020204" pitchFamily="34" charset="0"/>
                <a:ea typeface="等线" panose="02010600030101010101" pitchFamily="2" charset="-122"/>
                <a:cs typeface="Arial" panose="020B0604020202020204" pitchFamily="34" charset="0"/>
              </a:rPr>
              <a:t>II. Key elements of crisis management:</a:t>
            </a:r>
          </a:p>
          <a:p>
            <a:pPr marL="285750" indent="-285750" algn="l" rtl="0" eaLnBrk="1" fontAlgn="t" latinLnBrk="0" hangingPunct="1">
              <a:spcBef>
                <a:spcPts val="0"/>
              </a:spcBef>
              <a:spcAft>
                <a:spcPts val="0"/>
              </a:spcAft>
              <a:buFont typeface="Arial" panose="020B0604020202020204" pitchFamily="34" charset="0"/>
              <a:buChar char="•"/>
            </a:pPr>
            <a:endParaRPr lang="en-GB" sz="1600" b="0" i="0" u="none" strike="noStrike" dirty="0">
              <a:effectLst/>
              <a:latin typeface="Arial" panose="020B0604020202020204" pitchFamily="34" charset="0"/>
              <a:cs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endParaRPr lang="en-GB" sz="1600" b="0" i="0" u="none" strike="noStrike" dirty="0">
              <a:effectLst/>
              <a:latin typeface="Arial" panose="020B0604020202020204" pitchFamily="34" charset="0"/>
              <a:cs typeface="Arial" panose="020B0604020202020204" pitchFamily="34" charset="0"/>
            </a:endParaRPr>
          </a:p>
        </p:txBody>
      </p:sp>
      <p:graphicFrame>
        <p:nvGraphicFramePr>
          <p:cNvPr id="7" name="Table 7">
            <a:extLst>
              <a:ext uri="{FF2B5EF4-FFF2-40B4-BE49-F238E27FC236}">
                <a16:creationId xmlns:a16="http://schemas.microsoft.com/office/drawing/2014/main" id="{5052FEB5-65EB-2FEE-D8DB-EA9DBF43A952}"/>
              </a:ext>
            </a:extLst>
          </p:cNvPr>
          <p:cNvGraphicFramePr>
            <a:graphicFrameLocks noGrp="1"/>
          </p:cNvGraphicFramePr>
          <p:nvPr>
            <p:extLst>
              <p:ext uri="{D42A27DB-BD31-4B8C-83A1-F6EECF244321}">
                <p14:modId xmlns:p14="http://schemas.microsoft.com/office/powerpoint/2010/main" val="1741553188"/>
              </p:ext>
            </p:extLst>
          </p:nvPr>
        </p:nvGraphicFramePr>
        <p:xfrm>
          <a:off x="443828" y="2572077"/>
          <a:ext cx="11384648" cy="3810000"/>
        </p:xfrm>
        <a:graphic>
          <a:graphicData uri="http://schemas.openxmlformats.org/drawingml/2006/table">
            <a:tbl>
              <a:tblPr firstRow="1" bandRow="1">
                <a:tableStyleId>{5940675A-B579-460E-94D1-54222C63F5DA}</a:tableStyleId>
              </a:tblPr>
              <a:tblGrid>
                <a:gridCol w="307781">
                  <a:extLst>
                    <a:ext uri="{9D8B030D-6E8A-4147-A177-3AD203B41FA5}">
                      <a16:colId xmlns:a16="http://schemas.microsoft.com/office/drawing/2014/main" val="3179502839"/>
                    </a:ext>
                  </a:extLst>
                </a:gridCol>
                <a:gridCol w="2092259">
                  <a:extLst>
                    <a:ext uri="{9D8B030D-6E8A-4147-A177-3AD203B41FA5}">
                      <a16:colId xmlns:a16="http://schemas.microsoft.com/office/drawing/2014/main" val="1689050279"/>
                    </a:ext>
                  </a:extLst>
                </a:gridCol>
                <a:gridCol w="8984608">
                  <a:extLst>
                    <a:ext uri="{9D8B030D-6E8A-4147-A177-3AD203B41FA5}">
                      <a16:colId xmlns:a16="http://schemas.microsoft.com/office/drawing/2014/main" val="2895843090"/>
                    </a:ext>
                  </a:extLst>
                </a:gridCol>
              </a:tblGrid>
              <a:tr h="220398">
                <a:tc>
                  <a:txBody>
                    <a:bodyPr/>
                    <a:lstStyle/>
                    <a:p>
                      <a:pPr algn="ctr"/>
                      <a:r>
                        <a:rPr lang="ru-RU" sz="1600" b="1" dirty="0">
                          <a:latin typeface="Arial" panose="020B0604020202020204" pitchFamily="34" charset="0"/>
                          <a:cs typeface="Arial" panose="020B0604020202020204" pitchFamily="34" charset="0"/>
                        </a:rPr>
                        <a:t>№</a:t>
                      </a:r>
                      <a:endParaRPr lang="en-GB" sz="1600" b="1" dirty="0">
                        <a:latin typeface="Arial" panose="020B0604020202020204" pitchFamily="34" charset="0"/>
                        <a:cs typeface="Arial" panose="020B0604020202020204" pitchFamily="34" charset="0"/>
                      </a:endParaRPr>
                    </a:p>
                  </a:txBody>
                  <a:tcPr anchor="ctr"/>
                </a:tc>
                <a:tc>
                  <a:txBody>
                    <a:bodyPr/>
                    <a:lstStyle/>
                    <a:p>
                      <a:pPr algn="ctr"/>
                      <a:r>
                        <a:rPr lang="en-GB" sz="1600" b="1" dirty="0">
                          <a:latin typeface="Arial" panose="020B0604020202020204" pitchFamily="34" charset="0"/>
                          <a:cs typeface="Arial" panose="020B0604020202020204" pitchFamily="34" charset="0"/>
                        </a:rPr>
                        <a:t>Elements</a:t>
                      </a:r>
                    </a:p>
                  </a:txBody>
                  <a:tcPr anchor="ctr"/>
                </a:tc>
                <a:tc>
                  <a:txBody>
                    <a:bodyPr/>
                    <a:lstStyle/>
                    <a:p>
                      <a:pPr algn="ctr"/>
                      <a:r>
                        <a:rPr lang="en-GB" sz="1600" b="1" dirty="0">
                          <a:latin typeface="Arial" panose="020B0604020202020204" pitchFamily="34" charset="0"/>
                          <a:cs typeface="Arial" panose="020B0604020202020204" pitchFamily="34" charset="0"/>
                        </a:rPr>
                        <a:t>Considerations</a:t>
                      </a:r>
                    </a:p>
                  </a:txBody>
                  <a:tcPr anchor="ctr"/>
                </a:tc>
                <a:extLst>
                  <a:ext uri="{0D108BD9-81ED-4DB2-BD59-A6C34878D82A}">
                    <a16:rowId xmlns:a16="http://schemas.microsoft.com/office/drawing/2014/main" val="4049152493"/>
                  </a:ext>
                </a:extLst>
              </a:tr>
              <a:tr h="220398">
                <a:tc>
                  <a:txBody>
                    <a:bodyPr/>
                    <a:lstStyle/>
                    <a:p>
                      <a:pPr marL="0" indent="0" algn="ctr">
                        <a:buFont typeface="Arial" panose="020B0604020202020204" pitchFamily="34" charset="0"/>
                        <a:buNone/>
                      </a:pPr>
                      <a:r>
                        <a:rPr lang="ru-RU" sz="1600" dirty="0">
                          <a:latin typeface="Arial" panose="020B0604020202020204" pitchFamily="34" charset="0"/>
                          <a:cs typeface="Arial" panose="020B0604020202020204" pitchFamily="34" charset="0"/>
                        </a:rPr>
                        <a:t>1</a:t>
                      </a:r>
                      <a:endParaRPr lang="en-GB" sz="1600" dirty="0">
                        <a:latin typeface="Arial" panose="020B0604020202020204" pitchFamily="34" charset="0"/>
                        <a:cs typeface="Arial" panose="020B0604020202020204" pitchFamily="34" charset="0"/>
                      </a:endParaRPr>
                    </a:p>
                  </a:txBody>
                  <a:tcPr anchor="ctr"/>
                </a:tc>
                <a:tc>
                  <a:txBody>
                    <a:bodyPr/>
                    <a:lstStyle/>
                    <a:p>
                      <a:pPr marL="0" indent="0" algn="l" rtl="0" eaLnBrk="1" fontAlgn="t" latinLnBrk="0" hangingPunct="1">
                        <a:spcBef>
                          <a:spcPts val="0"/>
                        </a:spcBef>
                        <a:spcAft>
                          <a:spcPts val="0"/>
                        </a:spcAft>
                        <a:buFont typeface="Arial" panose="020B0604020202020204" pitchFamily="34" charset="0"/>
                        <a:buNone/>
                      </a:pPr>
                      <a:r>
                        <a:rPr lang="en-GB" sz="1600" b="0" u="none" strike="noStrike" dirty="0">
                          <a:effectLst/>
                          <a:latin typeface="Arial" panose="020B0604020202020204" pitchFamily="34" charset="0"/>
                          <a:cs typeface="Arial" panose="020B0604020202020204" pitchFamily="34" charset="0"/>
                        </a:rPr>
                        <a:t>Criteria of crisis</a:t>
                      </a:r>
                      <a:endParaRPr lang="en-GB" sz="1600" b="0" i="0" u="none" strike="noStrike" dirty="0">
                        <a:effectLst/>
                        <a:latin typeface="Arial" panose="020B0604020202020204" pitchFamily="34" charset="0"/>
                        <a:cs typeface="Arial" panose="020B0604020202020204" pitchFamily="34" charset="0"/>
                      </a:endParaRPr>
                    </a:p>
                  </a:txBody>
                  <a:tcPr anchor="ctr"/>
                </a:tc>
                <a:tc>
                  <a:txBody>
                    <a:bodyPr/>
                    <a:lstStyle/>
                    <a:p>
                      <a:r>
                        <a:rPr lang="en-GB" sz="1600" dirty="0">
                          <a:latin typeface="Arial" panose="020B0604020202020204" pitchFamily="34" charset="0"/>
                          <a:cs typeface="Arial" panose="020B0604020202020204" pitchFamily="34" charset="0"/>
                        </a:rPr>
                        <a:t>Define quantitative and qualitative criteria of the crisis</a:t>
                      </a:r>
                    </a:p>
                  </a:txBody>
                  <a:tcPr anchor="ctr"/>
                </a:tc>
                <a:extLst>
                  <a:ext uri="{0D108BD9-81ED-4DB2-BD59-A6C34878D82A}">
                    <a16:rowId xmlns:a16="http://schemas.microsoft.com/office/drawing/2014/main" val="1276216457"/>
                  </a:ext>
                </a:extLst>
              </a:tr>
              <a:tr h="377825">
                <a:tc>
                  <a:txBody>
                    <a:bodyPr/>
                    <a:lstStyle/>
                    <a:p>
                      <a:pPr marL="0" indent="0" algn="ctr">
                        <a:buFont typeface="Arial" panose="020B0604020202020204" pitchFamily="34" charset="0"/>
                        <a:buNone/>
                      </a:pPr>
                      <a:r>
                        <a:rPr lang="ru-RU" sz="1600" dirty="0">
                          <a:latin typeface="Arial" panose="020B0604020202020204" pitchFamily="34" charset="0"/>
                          <a:cs typeface="Arial" panose="020B0604020202020204" pitchFamily="34" charset="0"/>
                        </a:rPr>
                        <a:t>2</a:t>
                      </a:r>
                      <a:endParaRPr lang="en-GB" sz="1600" dirty="0">
                        <a:latin typeface="Arial" panose="020B0604020202020204" pitchFamily="34" charset="0"/>
                        <a:cs typeface="Arial" panose="020B0604020202020204" pitchFamily="34" charset="0"/>
                      </a:endParaRPr>
                    </a:p>
                  </a:txBody>
                  <a:tcPr anchor="ctr"/>
                </a:tc>
                <a:tc>
                  <a:txBody>
                    <a:bodyPr/>
                    <a:lstStyle/>
                    <a:p>
                      <a:pPr marL="0" indent="0" algn="l" rtl="0" eaLnBrk="1" fontAlgn="t" latinLnBrk="0" hangingPunct="1">
                        <a:spcBef>
                          <a:spcPts val="0"/>
                        </a:spcBef>
                        <a:spcAft>
                          <a:spcPts val="0"/>
                        </a:spcAft>
                        <a:buFont typeface="Arial" panose="020B0604020202020204" pitchFamily="34" charset="0"/>
                        <a:buNone/>
                      </a:pPr>
                      <a:r>
                        <a:rPr lang="en-GB" sz="1600" dirty="0">
                          <a:latin typeface="Arial" panose="020B0604020202020204" pitchFamily="34" charset="0"/>
                          <a:cs typeface="Arial" panose="020B0604020202020204" pitchFamily="34" charset="0"/>
                        </a:rPr>
                        <a:t>Early warning signals</a:t>
                      </a:r>
                      <a:endParaRPr lang="en-GB" sz="1600" b="0" i="0" u="none" strike="noStrike" dirty="0">
                        <a:effectLst/>
                        <a:latin typeface="Arial" panose="020B0604020202020204" pitchFamily="34" charset="0"/>
                        <a:cs typeface="Arial" panose="020B0604020202020204" pitchFamily="34" charset="0"/>
                      </a:endParaRPr>
                    </a:p>
                  </a:txBody>
                  <a:tcPr anchor="ctr"/>
                </a:tc>
                <a:tc>
                  <a:txBody>
                    <a:bodyPr/>
                    <a:lstStyle/>
                    <a:p>
                      <a:r>
                        <a:rPr lang="en-GB" sz="1600" dirty="0">
                          <a:latin typeface="Arial" panose="020B0604020202020204" pitchFamily="34" charset="0"/>
                          <a:cs typeface="Arial" panose="020B0604020202020204" pitchFamily="34" charset="0"/>
                        </a:rPr>
                        <a:t>Based on above mentioned criteria, do your best to anticipate upcoming crisis, its type and severity as early as possible</a:t>
                      </a:r>
                    </a:p>
                  </a:txBody>
                  <a:tcPr anchor="ctr"/>
                </a:tc>
                <a:extLst>
                  <a:ext uri="{0D108BD9-81ED-4DB2-BD59-A6C34878D82A}">
                    <a16:rowId xmlns:a16="http://schemas.microsoft.com/office/drawing/2014/main" val="4268163160"/>
                  </a:ext>
                </a:extLst>
              </a:tr>
              <a:tr h="377825">
                <a:tc>
                  <a:txBody>
                    <a:bodyPr/>
                    <a:lstStyle/>
                    <a:p>
                      <a:pPr marL="0" indent="0" algn="ctr">
                        <a:buFont typeface="Arial" panose="020B0604020202020204" pitchFamily="34" charset="0"/>
                        <a:buNone/>
                      </a:pPr>
                      <a:r>
                        <a:rPr lang="ru-RU" sz="1600" dirty="0">
                          <a:latin typeface="Arial" panose="020B0604020202020204" pitchFamily="34" charset="0"/>
                          <a:cs typeface="Arial" panose="020B0604020202020204" pitchFamily="34" charset="0"/>
                        </a:rPr>
                        <a:t>3</a:t>
                      </a:r>
                      <a:endParaRPr lang="en-GB" sz="1600" dirty="0">
                        <a:latin typeface="Arial" panose="020B0604020202020204" pitchFamily="34" charset="0"/>
                        <a:cs typeface="Arial" panose="020B0604020202020204" pitchFamily="34" charset="0"/>
                      </a:endParaRPr>
                    </a:p>
                  </a:txBody>
                  <a:tcPr anchor="ctr"/>
                </a:tc>
                <a:tc>
                  <a:txBody>
                    <a:bodyPr/>
                    <a:lstStyle/>
                    <a:p>
                      <a:pPr marL="0" indent="0" algn="l" rtl="0" eaLnBrk="1" fontAlgn="t" latinLnBrk="0" hangingPunct="1">
                        <a:spcBef>
                          <a:spcPts val="0"/>
                        </a:spcBef>
                        <a:spcAft>
                          <a:spcPts val="0"/>
                        </a:spcAft>
                        <a:buFont typeface="Arial" panose="020B0604020202020204" pitchFamily="34" charset="0"/>
                        <a:buNone/>
                      </a:pPr>
                      <a:r>
                        <a:rPr lang="en-GB" sz="1600" dirty="0">
                          <a:latin typeface="Arial" panose="020B0604020202020204" pitchFamily="34" charset="0"/>
                          <a:cs typeface="Arial" panose="020B0604020202020204" pitchFamily="34" charset="0"/>
                        </a:rPr>
                        <a:t>Relevant</a:t>
                      </a:r>
                      <a:r>
                        <a:rPr lang="ru-RU"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a:t>
                      </a:r>
                      <a:r>
                        <a:rPr lang="en-GB" sz="1600" b="0" u="none" strike="noStrike" dirty="0">
                          <a:effectLst/>
                          <a:latin typeface="Arial" panose="020B0604020202020204" pitchFamily="34" charset="0"/>
                          <a:cs typeface="Arial" panose="020B0604020202020204" pitchFamily="34" charset="0"/>
                        </a:rPr>
                        <a:t>eaction plan</a:t>
                      </a:r>
                      <a:endParaRPr lang="en-GB" sz="1600" b="0" i="0" u="none" strike="noStrike" dirty="0">
                        <a:effectLst/>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u="none" strike="noStrike" dirty="0">
                          <a:effectLst/>
                          <a:latin typeface="Arial" panose="020B0604020202020204" pitchFamily="34" charset="0"/>
                          <a:cs typeface="Arial" panose="020B0604020202020204" pitchFamily="34" charset="0"/>
                        </a:rPr>
                        <a:t>Prepare in advance clearly defined action plan </a:t>
                      </a:r>
                      <a:r>
                        <a:rPr lang="en-GB" sz="1600" dirty="0">
                          <a:latin typeface="Arial" panose="020B0604020202020204" pitchFamily="34" charset="0"/>
                          <a:cs typeface="Arial" panose="020B0604020202020204" pitchFamily="34" charset="0"/>
                        </a:rPr>
                        <a:t>for the most probable crisis scenarios. Such plan should: be prudent; contain</a:t>
                      </a:r>
                      <a:r>
                        <a:rPr lang="en-GB" sz="1600" b="0" u="none" strike="noStrike" dirty="0">
                          <a:effectLst/>
                          <a:latin typeface="Arial" panose="020B0604020202020204" pitchFamily="34" charset="0"/>
                          <a:cs typeface="Arial" panose="020B0604020202020204" pitchFamily="34" charset="0"/>
                        </a:rPr>
                        <a:t> exact measures and its implication on RAF metrics and PL of the bank, for each measure responsible bodies should be assigned</a:t>
                      </a:r>
                      <a:endParaRPr lang="en-GB" sz="1600" b="0" i="0" u="none" strike="noStrike"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79805254"/>
                  </a:ext>
                </a:extLst>
              </a:tr>
              <a:tr h="377825">
                <a:tc>
                  <a:txBody>
                    <a:bodyPr/>
                    <a:lstStyle/>
                    <a:p>
                      <a:pPr marL="0" indent="0" algn="ctr">
                        <a:buFont typeface="Arial" panose="020B0604020202020204" pitchFamily="34" charset="0"/>
                        <a:buNone/>
                      </a:pPr>
                      <a:r>
                        <a:rPr lang="ru-RU" sz="1600" dirty="0">
                          <a:latin typeface="Arial" panose="020B0604020202020204" pitchFamily="34" charset="0"/>
                          <a:cs typeface="Arial" panose="020B0604020202020204" pitchFamily="34" charset="0"/>
                        </a:rPr>
                        <a:t>4</a:t>
                      </a:r>
                      <a:endParaRPr lang="en-GB" sz="1600" dirty="0">
                        <a:latin typeface="Arial" panose="020B0604020202020204" pitchFamily="34" charset="0"/>
                        <a:cs typeface="Arial" panose="020B0604020202020204" pitchFamily="34" charset="0"/>
                      </a:endParaRPr>
                    </a:p>
                  </a:txBody>
                  <a:tcPr anchor="ctr"/>
                </a:tc>
                <a:tc>
                  <a:txBody>
                    <a:bodyPr/>
                    <a:lstStyle/>
                    <a:p>
                      <a:pPr marL="0" indent="0" algn="l" rtl="0" eaLnBrk="1" fontAlgn="t" latinLnBrk="0" hangingPunct="1">
                        <a:spcBef>
                          <a:spcPts val="0"/>
                        </a:spcBef>
                        <a:spcAft>
                          <a:spcPts val="0"/>
                        </a:spcAft>
                        <a:buFont typeface="Arial" panose="020B0604020202020204" pitchFamily="34" charset="0"/>
                        <a:buNone/>
                      </a:pPr>
                      <a:r>
                        <a:rPr lang="en-GB" sz="1600" b="0" u="none" strike="noStrike" dirty="0">
                          <a:effectLst/>
                          <a:latin typeface="Arial" panose="020B0604020202020204" pitchFamily="34" charset="0"/>
                          <a:cs typeface="Arial" panose="020B0604020202020204" pitchFamily="34" charset="0"/>
                        </a:rPr>
                        <a:t>Sole centre of decision making</a:t>
                      </a:r>
                      <a:endParaRPr lang="en-GB" sz="1600" b="0" i="0" u="none" strike="noStrike" dirty="0">
                        <a:effectLst/>
                        <a:latin typeface="Arial" panose="020B0604020202020204" pitchFamily="34" charset="0"/>
                        <a:cs typeface="Arial" panose="020B0604020202020204" pitchFamily="34" charset="0"/>
                      </a:endParaRPr>
                    </a:p>
                  </a:txBody>
                  <a:tcPr anchor="ctr"/>
                </a:tc>
                <a:tc>
                  <a:txBody>
                    <a:bodyPr/>
                    <a:lstStyle/>
                    <a:p>
                      <a:r>
                        <a:rPr lang="en-GB" sz="1600" dirty="0">
                          <a:latin typeface="Arial" panose="020B0604020202020204" pitchFamily="34" charset="0"/>
                          <a:cs typeface="Arial" panose="020B0604020202020204" pitchFamily="34" charset="0"/>
                        </a:rPr>
                        <a:t>Have in place</a:t>
                      </a:r>
                      <a:r>
                        <a:rPr lang="ru-RU"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 body which is: representative; possess necessary power and awareness; can be gathered within a day and start making decisions. Commonly it is ALCO or Board of directors</a:t>
                      </a:r>
                    </a:p>
                  </a:txBody>
                  <a:tcPr anchor="ctr"/>
                </a:tc>
                <a:extLst>
                  <a:ext uri="{0D108BD9-81ED-4DB2-BD59-A6C34878D82A}">
                    <a16:rowId xmlns:a16="http://schemas.microsoft.com/office/drawing/2014/main" val="3975702763"/>
                  </a:ext>
                </a:extLst>
              </a:tr>
              <a:tr h="377825">
                <a:tc>
                  <a:txBody>
                    <a:bodyPr/>
                    <a:lstStyle/>
                    <a:p>
                      <a:pPr marL="0" indent="0" algn="ctr">
                        <a:buFont typeface="Arial" panose="020B0604020202020204" pitchFamily="34" charset="0"/>
                        <a:buNone/>
                      </a:pPr>
                      <a:r>
                        <a:rPr lang="ru-RU" sz="1600" dirty="0">
                          <a:latin typeface="Arial" panose="020B0604020202020204" pitchFamily="34" charset="0"/>
                          <a:cs typeface="Arial" panose="020B0604020202020204" pitchFamily="34" charset="0"/>
                        </a:rPr>
                        <a:t>5</a:t>
                      </a:r>
                      <a:endParaRPr lang="en-GB" sz="1600" dirty="0">
                        <a:latin typeface="Arial" panose="020B0604020202020204" pitchFamily="34" charset="0"/>
                        <a:cs typeface="Arial" panose="020B0604020202020204" pitchFamily="34" charset="0"/>
                      </a:endParaRPr>
                    </a:p>
                  </a:txBody>
                  <a:tcPr anchor="ctr"/>
                </a:tc>
                <a:tc>
                  <a:txBody>
                    <a:bodyPr/>
                    <a:lstStyle/>
                    <a:p>
                      <a:pPr marL="0" indent="0" algn="l" rtl="0" eaLnBrk="1" fontAlgn="t" latinLnBrk="0" hangingPunct="1">
                        <a:spcBef>
                          <a:spcPts val="0"/>
                        </a:spcBef>
                        <a:spcAft>
                          <a:spcPts val="0"/>
                        </a:spcAft>
                        <a:buFont typeface="Arial" panose="020B0604020202020204" pitchFamily="34" charset="0"/>
                        <a:buNone/>
                      </a:pPr>
                      <a:r>
                        <a:rPr lang="en-GB" sz="1600" b="0" i="0" u="none" strike="noStrike" dirty="0">
                          <a:effectLst/>
                          <a:latin typeface="Arial" panose="020B0604020202020204" pitchFamily="34" charset="0"/>
                          <a:cs typeface="Arial" panose="020B0604020202020204" pitchFamily="34" charset="0"/>
                        </a:rPr>
                        <a:t>Urgent reaction</a:t>
                      </a:r>
                    </a:p>
                  </a:txBody>
                  <a:tcPr anchor="ctr"/>
                </a:tc>
                <a:tc>
                  <a:txBody>
                    <a:bodyPr/>
                    <a:lstStyle/>
                    <a:p>
                      <a:r>
                        <a:rPr lang="en-GB" sz="1600" dirty="0">
                          <a:latin typeface="Arial" panose="020B0604020202020204" pitchFamily="34" charset="0"/>
                          <a:cs typeface="Arial" panose="020B0604020202020204" pitchFamily="34" charset="0"/>
                        </a:rPr>
                        <a:t>Critical phase of ordinary crisis is from 2 week up to 1 month. Organisation should be prepared to maximum possible load at this period</a:t>
                      </a:r>
                    </a:p>
                  </a:txBody>
                  <a:tcPr anchor="ctr"/>
                </a:tc>
                <a:extLst>
                  <a:ext uri="{0D108BD9-81ED-4DB2-BD59-A6C34878D82A}">
                    <a16:rowId xmlns:a16="http://schemas.microsoft.com/office/drawing/2014/main" val="447155252"/>
                  </a:ext>
                </a:extLst>
              </a:tr>
              <a:tr h="377825">
                <a:tc>
                  <a:txBody>
                    <a:bodyPr/>
                    <a:lstStyle/>
                    <a:p>
                      <a:pPr algn="ctr"/>
                      <a:r>
                        <a:rPr lang="ru-RU" sz="1600" dirty="0">
                          <a:latin typeface="Arial" panose="020B0604020202020204" pitchFamily="34" charset="0"/>
                          <a:cs typeface="Arial" panose="020B0604020202020204" pitchFamily="34" charset="0"/>
                        </a:rPr>
                        <a:t>6</a:t>
                      </a:r>
                      <a:endParaRPr lang="en-GB" sz="16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GB" sz="1600" dirty="0">
                          <a:latin typeface="Arial" panose="020B0604020202020204" pitchFamily="34" charset="0"/>
                          <a:cs typeface="Arial" panose="020B0604020202020204" pitchFamily="34" charset="0"/>
                        </a:rPr>
                        <a:t>Crisis reporting</a:t>
                      </a:r>
                    </a:p>
                  </a:txBody>
                  <a:tcPr anchor="ctr"/>
                </a:tc>
                <a:tc>
                  <a:txBody>
                    <a:bodyPr/>
                    <a:lstStyle/>
                    <a:p>
                      <a:r>
                        <a:rPr lang="en-GB" sz="1600" dirty="0">
                          <a:latin typeface="Arial" panose="020B0604020202020204" pitchFamily="34" charset="0"/>
                          <a:cs typeface="Arial" panose="020B0604020202020204" pitchFamily="34" charset="0"/>
                        </a:rPr>
                        <a:t>Reporting of new metrics may be demanded or frequency of reporting current metrics may increase. IT systems and personnel of the Bank should have margin of safety to cope with it</a:t>
                      </a:r>
                    </a:p>
                  </a:txBody>
                  <a:tcPr anchor="ctr"/>
                </a:tc>
                <a:extLst>
                  <a:ext uri="{0D108BD9-81ED-4DB2-BD59-A6C34878D82A}">
                    <a16:rowId xmlns:a16="http://schemas.microsoft.com/office/drawing/2014/main" val="766084436"/>
                  </a:ext>
                </a:extLst>
              </a:tr>
            </a:tbl>
          </a:graphicData>
        </a:graphic>
      </p:graphicFrame>
      <p:sp>
        <p:nvSpPr>
          <p:cNvPr id="8" name="TextBox 7">
            <a:extLst>
              <a:ext uri="{FF2B5EF4-FFF2-40B4-BE49-F238E27FC236}">
                <a16:creationId xmlns:a16="http://schemas.microsoft.com/office/drawing/2014/main" id="{024CF429-631B-E21C-1ECF-48DF85ABB754}"/>
              </a:ext>
            </a:extLst>
          </p:cNvPr>
          <p:cNvSpPr txBox="1"/>
          <p:nvPr/>
        </p:nvSpPr>
        <p:spPr>
          <a:xfrm>
            <a:off x="7566872" y="713972"/>
            <a:ext cx="4362272" cy="1815882"/>
          </a:xfrm>
          <a:prstGeom prst="rect">
            <a:avLst/>
          </a:prstGeom>
          <a:noFill/>
        </p:spPr>
        <p:txBody>
          <a:bodyPr wrap="square" rtlCol="0">
            <a:spAutoFit/>
          </a:bodyPr>
          <a:lstStyle/>
          <a:p>
            <a:r>
              <a:rPr lang="en-GB" sz="1600" b="1" kern="0" dirty="0">
                <a:solidFill>
                  <a:srgbClr val="1F4E79"/>
                </a:solidFill>
                <a:latin typeface="Arial" panose="020B0604020202020204" pitchFamily="34" charset="0"/>
                <a:ea typeface="等线" panose="02010600030101010101" pitchFamily="2" charset="-122"/>
                <a:cs typeface="Arial" panose="020B0604020202020204" pitchFamily="34" charset="0"/>
              </a:rPr>
              <a:t>III. Other considerations:</a:t>
            </a:r>
          </a:p>
          <a:p>
            <a:pPr marL="342900" indent="-342900">
              <a:buFont typeface="Arial" panose="020B0604020202020204" pitchFamily="34" charset="0"/>
              <a:buChar char="•"/>
            </a:pPr>
            <a:r>
              <a:rPr lang="en-GB" sz="1600" b="0" u="none" strike="noStrike" dirty="0">
                <a:effectLst/>
                <a:latin typeface="Arial" panose="020B0604020202020204" pitchFamily="34" charset="0"/>
                <a:cs typeface="Arial" panose="020B0604020202020204" pitchFamily="34" charset="0"/>
              </a:rPr>
              <a:t>Start react as early as possible, </a:t>
            </a:r>
          </a:p>
          <a:p>
            <a:pPr marL="342900" indent="-342900">
              <a:buFont typeface="Arial" panose="020B0604020202020204" pitchFamily="34" charset="0"/>
              <a:buChar char="•"/>
            </a:pPr>
            <a:r>
              <a:rPr lang="en-GB" sz="1600" b="0" u="none" strike="noStrike" dirty="0">
                <a:effectLst/>
                <a:latin typeface="Arial" panose="020B0604020202020204" pitchFamily="34" charset="0"/>
                <a:cs typeface="Arial" panose="020B0604020202020204" pitchFamily="34" charset="0"/>
              </a:rPr>
              <a:t>If the situation is to much</a:t>
            </a:r>
            <a:r>
              <a:rPr lang="ru-RU" sz="1600" b="0" u="none" strike="noStrike" dirty="0">
                <a:effectLst/>
                <a:latin typeface="Arial" panose="020B0604020202020204" pitchFamily="34" charset="0"/>
                <a:cs typeface="Arial" panose="020B0604020202020204" pitchFamily="34" charset="0"/>
              </a:rPr>
              <a:t> </a:t>
            </a:r>
            <a:r>
              <a:rPr lang="en-GB" sz="1600" b="0" u="none" strike="noStrike" dirty="0">
                <a:effectLst/>
                <a:latin typeface="Arial" panose="020B0604020202020204" pitchFamily="34" charset="0"/>
                <a:cs typeface="Arial" panose="020B0604020202020204" pitchFamily="34" charset="0"/>
              </a:rPr>
              <a:t>uncertain "do not act at all and wait until more details available" could be a possible solution. Mistakes and overreaction may cause more damage then crisis itself.</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85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Specifics of Liquidity risk</a:t>
            </a:r>
          </a:p>
        </p:txBody>
      </p:sp>
      <p:pic>
        <p:nvPicPr>
          <p:cNvPr id="4" name="Рисунок 3"/>
          <p:cNvPicPr>
            <a:picLocks noChangeAspect="1"/>
          </p:cNvPicPr>
          <p:nvPr/>
        </p:nvPicPr>
        <p:blipFill>
          <a:blip r:embed="rId2"/>
          <a:stretch>
            <a:fillRect/>
          </a:stretch>
        </p:blipFill>
        <p:spPr>
          <a:xfrm>
            <a:off x="1137425" y="1041671"/>
            <a:ext cx="3910714" cy="1169182"/>
          </a:xfrm>
          <a:prstGeom prst="rect">
            <a:avLst/>
          </a:prstGeom>
        </p:spPr>
      </p:pic>
      <p:pic>
        <p:nvPicPr>
          <p:cNvPr id="7" name="Рисунок 6"/>
          <p:cNvPicPr>
            <a:picLocks noChangeAspect="1"/>
          </p:cNvPicPr>
          <p:nvPr/>
        </p:nvPicPr>
        <p:blipFill>
          <a:blip r:embed="rId3"/>
          <a:stretch>
            <a:fillRect/>
          </a:stretch>
        </p:blipFill>
        <p:spPr>
          <a:xfrm>
            <a:off x="6277316" y="832235"/>
            <a:ext cx="3870960" cy="1349743"/>
          </a:xfrm>
          <a:prstGeom prst="rect">
            <a:avLst/>
          </a:prstGeom>
        </p:spPr>
      </p:pic>
      <p:sp>
        <p:nvSpPr>
          <p:cNvPr id="8" name="TextBox 7"/>
          <p:cNvSpPr txBox="1"/>
          <p:nvPr/>
        </p:nvSpPr>
        <p:spPr>
          <a:xfrm>
            <a:off x="1137425" y="2306053"/>
            <a:ext cx="3753853" cy="1323439"/>
          </a:xfrm>
          <a:prstGeom prst="rect">
            <a:avLst/>
          </a:prstGeom>
          <a:noFill/>
          <a:ln>
            <a:solidFill>
              <a:schemeClr val="accent5">
                <a:lumMod val="60000"/>
                <a:lumOff val="40000"/>
              </a:schemeClr>
            </a:solidFill>
          </a:ln>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Credit risk</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Market risk</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Operational risk</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Other types of risk</a:t>
            </a:r>
            <a:endParaRPr lang="ru-RU" sz="2000" dirty="0">
              <a:latin typeface="Arial" panose="020B0604020202020204" pitchFamily="34" charset="0"/>
              <a:cs typeface="Arial" panose="020B0604020202020204" pitchFamily="34" charset="0"/>
            </a:endParaRPr>
          </a:p>
        </p:txBody>
      </p:sp>
      <p:sp>
        <p:nvSpPr>
          <p:cNvPr id="9" name="TextBox 8"/>
          <p:cNvSpPr txBox="1">
            <a:spLocks/>
          </p:cNvSpPr>
          <p:nvPr/>
        </p:nvSpPr>
        <p:spPr>
          <a:xfrm>
            <a:off x="6277316" y="2306052"/>
            <a:ext cx="3870960" cy="1323439"/>
          </a:xfrm>
          <a:prstGeom prst="rect">
            <a:avLst/>
          </a:prstGeom>
          <a:noFill/>
          <a:ln>
            <a:solidFill>
              <a:schemeClr val="accent5">
                <a:lumMod val="60000"/>
                <a:lumOff val="40000"/>
              </a:schemeClr>
            </a:solidFill>
          </a:ln>
        </p:spPr>
        <p:txBody>
          <a:bodyPr wrap="square" rtlCol="0" anchor="ctr">
            <a:noAutofit/>
          </a:bodyPr>
          <a:lstStyle/>
          <a:p>
            <a:pPr algn="ctr"/>
            <a:r>
              <a:rPr lang="en-US" sz="2500" dirty="0">
                <a:latin typeface="Arial" panose="020B0604020202020204" pitchFamily="34" charset="0"/>
                <a:cs typeface="Arial" panose="020B0604020202020204" pitchFamily="34" charset="0"/>
              </a:rPr>
              <a:t>Risk of liquidity</a:t>
            </a:r>
            <a:endParaRPr lang="ru-RU" sz="2500" dirty="0">
              <a:latin typeface="Arial" panose="020B0604020202020204" pitchFamily="34" charset="0"/>
              <a:cs typeface="Arial" panose="020B0604020202020204" pitchFamily="34" charset="0"/>
            </a:endParaRPr>
          </a:p>
        </p:txBody>
      </p:sp>
      <p:sp>
        <p:nvSpPr>
          <p:cNvPr id="10" name="Стрелка вниз 9"/>
          <p:cNvSpPr/>
          <p:nvPr/>
        </p:nvSpPr>
        <p:spPr>
          <a:xfrm>
            <a:off x="2397513" y="3880624"/>
            <a:ext cx="858644" cy="6356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974981" y="3880624"/>
            <a:ext cx="858644" cy="6356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a:spLocks/>
          </p:cNvSpPr>
          <p:nvPr/>
        </p:nvSpPr>
        <p:spPr>
          <a:xfrm>
            <a:off x="1137425" y="4572001"/>
            <a:ext cx="3753853" cy="880946"/>
          </a:xfrm>
          <a:prstGeom prst="rect">
            <a:avLst/>
          </a:prstGeom>
          <a:noFill/>
          <a:ln>
            <a:solidFill>
              <a:schemeClr val="accent5">
                <a:lumMod val="60000"/>
                <a:lumOff val="40000"/>
              </a:schemeClr>
            </a:solidFill>
          </a:ln>
        </p:spPr>
        <p:txBody>
          <a:bodyPr wrap="square" rtlCol="0" anchor="ctr">
            <a:noAutofit/>
          </a:bodyPr>
          <a:lstStyle/>
          <a:p>
            <a:pPr algn="ctr"/>
            <a:r>
              <a:rPr lang="en-US" sz="2500" dirty="0">
                <a:latin typeface="Arial" panose="020B0604020202020204" pitchFamily="34" charset="0"/>
                <a:cs typeface="Arial" panose="020B0604020202020204" pitchFamily="34" charset="0"/>
              </a:rPr>
              <a:t>Losses</a:t>
            </a:r>
            <a:endParaRPr lang="ru-RU" sz="2500" dirty="0">
              <a:latin typeface="Arial" panose="020B0604020202020204" pitchFamily="34" charset="0"/>
              <a:cs typeface="Arial" panose="020B0604020202020204" pitchFamily="34" charset="0"/>
            </a:endParaRPr>
          </a:p>
        </p:txBody>
      </p:sp>
      <p:sp>
        <p:nvSpPr>
          <p:cNvPr id="13" name="TextBox 12"/>
          <p:cNvSpPr txBox="1">
            <a:spLocks/>
          </p:cNvSpPr>
          <p:nvPr/>
        </p:nvSpPr>
        <p:spPr>
          <a:xfrm>
            <a:off x="6277316" y="4572001"/>
            <a:ext cx="3870960" cy="880946"/>
          </a:xfrm>
          <a:prstGeom prst="rect">
            <a:avLst/>
          </a:prstGeom>
          <a:noFill/>
          <a:ln>
            <a:solidFill>
              <a:schemeClr val="accent5">
                <a:lumMod val="60000"/>
                <a:lumOff val="40000"/>
              </a:schemeClr>
            </a:solidFill>
          </a:ln>
        </p:spPr>
        <p:txBody>
          <a:bodyPr wrap="square" rtlCol="0" anchor="ctr">
            <a:noAutofit/>
          </a:bodyPr>
          <a:lstStyle/>
          <a:p>
            <a:pPr algn="ctr"/>
            <a:r>
              <a:rPr lang="en-US" sz="2500" dirty="0">
                <a:latin typeface="Arial" panose="020B0604020202020204" pitchFamily="34" charset="0"/>
                <a:cs typeface="Arial" panose="020B0604020202020204" pitchFamily="34" charset="0"/>
              </a:rPr>
              <a:t>Losses or Default</a:t>
            </a:r>
            <a:endParaRPr lang="ru-RU" sz="2500" dirty="0">
              <a:latin typeface="Arial" panose="020B0604020202020204" pitchFamily="34" charset="0"/>
              <a:cs typeface="Arial" panose="020B0604020202020204" pitchFamily="34" charset="0"/>
            </a:endParaRPr>
          </a:p>
        </p:txBody>
      </p:sp>
      <p:sp>
        <p:nvSpPr>
          <p:cNvPr id="3" name="TextBox 2"/>
          <p:cNvSpPr txBox="1"/>
          <p:nvPr/>
        </p:nvSpPr>
        <p:spPr>
          <a:xfrm>
            <a:off x="1137425" y="5898995"/>
            <a:ext cx="9021974" cy="861774"/>
          </a:xfrm>
          <a:prstGeom prst="rect">
            <a:avLst/>
          </a:prstGeom>
          <a:noFill/>
          <a:ln>
            <a:solidFill>
              <a:srgbClr val="FF0000"/>
            </a:solidFill>
          </a:ln>
        </p:spPr>
        <p:txBody>
          <a:bodyPr wrap="square" rtlCol="0">
            <a:spAutoFit/>
          </a:bodyPr>
          <a:lstStyle/>
          <a:p>
            <a:pPr algn="ctr"/>
            <a:r>
              <a:rPr lang="en-US" sz="2500" dirty="0">
                <a:solidFill>
                  <a:srgbClr val="FF0000"/>
                </a:solidFill>
                <a:latin typeface="Arial" panose="020B0604020202020204" pitchFamily="34" charset="0"/>
                <a:cs typeface="Arial" panose="020B0604020202020204" pitchFamily="34" charset="0"/>
              </a:rPr>
              <a:t>Liquidity risk may not be capitalize</a:t>
            </a:r>
            <a:r>
              <a:rPr lang="en-GB" sz="2500" dirty="0">
                <a:solidFill>
                  <a:srgbClr val="FF0000"/>
                </a:solidFill>
                <a:latin typeface="Arial" panose="020B0604020202020204" pitchFamily="34" charset="0"/>
                <a:cs typeface="Arial" panose="020B0604020202020204" pitchFamily="34" charset="0"/>
              </a:rPr>
              <a:t>d</a:t>
            </a:r>
            <a:r>
              <a:rPr lang="en-US" sz="2500" dirty="0">
                <a:solidFill>
                  <a:srgbClr val="FF0000"/>
                </a:solidFill>
                <a:latin typeface="Arial" panose="020B0604020202020204" pitchFamily="34" charset="0"/>
                <a:cs typeface="Arial" panose="020B0604020202020204" pitchFamily="34" charset="0"/>
              </a:rPr>
              <a:t> in stress! </a:t>
            </a:r>
            <a:r>
              <a:rPr lang="en-GB" sz="2500" dirty="0">
                <a:solidFill>
                  <a:srgbClr val="FF0000"/>
                </a:solidFill>
                <a:latin typeface="Arial" panose="020B0604020202020204" pitchFamily="34" charset="0"/>
                <a:cs typeface="Arial" panose="020B0604020202020204" pitchFamily="34" charset="0"/>
              </a:rPr>
              <a:t>This risk </a:t>
            </a:r>
            <a:r>
              <a:rPr lang="en-US" sz="2500" dirty="0">
                <a:solidFill>
                  <a:srgbClr val="FF0000"/>
                </a:solidFill>
                <a:latin typeface="Arial" panose="020B0604020202020204" pitchFamily="34" charset="0"/>
                <a:cs typeface="Arial" panose="020B0604020202020204" pitchFamily="34" charset="0"/>
              </a:rPr>
              <a:t>cannot be handled by PL and the bank goes bankrupt.</a:t>
            </a:r>
            <a:endParaRPr lang="ru-RU" sz="25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40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4</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Northern Rock example*</a:t>
            </a:r>
          </a:p>
        </p:txBody>
      </p:sp>
      <p:pic>
        <p:nvPicPr>
          <p:cNvPr id="6" name="Рисунок 5"/>
          <p:cNvPicPr>
            <a:picLocks noChangeAspect="1"/>
          </p:cNvPicPr>
          <p:nvPr/>
        </p:nvPicPr>
        <p:blipFill>
          <a:blip r:embed="rId2"/>
          <a:stretch>
            <a:fillRect/>
          </a:stretch>
        </p:blipFill>
        <p:spPr>
          <a:xfrm>
            <a:off x="450186" y="3701432"/>
            <a:ext cx="5282353" cy="2650711"/>
          </a:xfrm>
          <a:prstGeom prst="rect">
            <a:avLst/>
          </a:prstGeom>
        </p:spPr>
      </p:pic>
      <p:pic>
        <p:nvPicPr>
          <p:cNvPr id="14" name="Рисунок 13"/>
          <p:cNvPicPr>
            <a:picLocks noChangeAspect="1"/>
          </p:cNvPicPr>
          <p:nvPr/>
        </p:nvPicPr>
        <p:blipFill>
          <a:blip r:embed="rId3"/>
          <a:stretch>
            <a:fillRect/>
          </a:stretch>
        </p:blipFill>
        <p:spPr>
          <a:xfrm>
            <a:off x="6357814" y="667878"/>
            <a:ext cx="5580948" cy="3688343"/>
          </a:xfrm>
          <a:prstGeom prst="rect">
            <a:avLst/>
          </a:prstGeom>
        </p:spPr>
      </p:pic>
      <p:sp>
        <p:nvSpPr>
          <p:cNvPr id="15" name="Прямоугольник 14"/>
          <p:cNvSpPr/>
          <p:nvPr/>
        </p:nvSpPr>
        <p:spPr>
          <a:xfrm>
            <a:off x="561696" y="6530560"/>
            <a:ext cx="2847446" cy="276999"/>
          </a:xfrm>
          <a:prstGeom prst="rect">
            <a:avLst/>
          </a:prstGeom>
        </p:spPr>
        <p:txBody>
          <a:bodyPr wrap="none">
            <a:spAutoFit/>
          </a:bodyPr>
          <a:lstStyle/>
          <a:p>
            <a:r>
              <a:rPr lang="en-US" sz="1200" dirty="0">
                <a:hlinkClick r:id="rId4"/>
              </a:rPr>
              <a:t>*</a:t>
            </a:r>
            <a:r>
              <a:rPr lang="ru-RU" sz="1200" dirty="0">
                <a:hlinkClick r:id="rId4"/>
              </a:rPr>
              <a:t>https://www.bis.org/publ/shin_2009.pdf</a:t>
            </a:r>
            <a:r>
              <a:rPr lang="en-US" sz="1200" dirty="0"/>
              <a:t> </a:t>
            </a:r>
            <a:endParaRPr lang="ru-RU" sz="1200" dirty="0"/>
          </a:p>
        </p:txBody>
      </p:sp>
      <p:pic>
        <p:nvPicPr>
          <p:cNvPr id="18" name="Рисунок 17"/>
          <p:cNvPicPr>
            <a:picLocks noChangeAspect="1"/>
          </p:cNvPicPr>
          <p:nvPr/>
        </p:nvPicPr>
        <p:blipFill>
          <a:blip r:embed="rId5"/>
          <a:stretch>
            <a:fillRect/>
          </a:stretch>
        </p:blipFill>
        <p:spPr>
          <a:xfrm>
            <a:off x="381959" y="915967"/>
            <a:ext cx="5806968" cy="2712570"/>
          </a:xfrm>
          <a:prstGeom prst="rect">
            <a:avLst/>
          </a:prstGeom>
        </p:spPr>
      </p:pic>
    </p:spTree>
    <p:extLst>
      <p:ext uri="{BB962C8B-B14F-4D97-AF65-F5344CB8AC3E}">
        <p14:creationId xmlns:p14="http://schemas.microsoft.com/office/powerpoint/2010/main" val="289504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5</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Factors of liquidity risk in stress</a:t>
            </a:r>
          </a:p>
        </p:txBody>
      </p:sp>
      <p:sp>
        <p:nvSpPr>
          <p:cNvPr id="6" name="Прямоугольник 5"/>
          <p:cNvSpPr/>
          <p:nvPr/>
        </p:nvSpPr>
        <p:spPr>
          <a:xfrm>
            <a:off x="381959" y="992416"/>
            <a:ext cx="5604956" cy="2862322"/>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Assets: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Shortage of physical liquidity</a:t>
            </a:r>
          </a:p>
          <a:p>
            <a:pPr marL="342900" indent="-342900">
              <a:buFont typeface="Arial" panose="020B0604020202020204" pitchFamily="34" charset="0"/>
              <a:buChar char="•"/>
            </a:pPr>
            <a:r>
              <a:rPr lang="en-US" sz="2000" b="0" dirty="0">
                <a:effectLst/>
                <a:latin typeface="Arial" panose="020B0604020202020204" pitchFamily="34" charset="0"/>
                <a:cs typeface="Arial" panose="020B0604020202020204" pitchFamily="34" charset="0"/>
              </a:rPr>
              <a:t>Squeeze of possible liquidity reserves (devaluation of pledges or increase of discounts for repo deals and etc.)</a:t>
            </a:r>
          </a:p>
          <a:p>
            <a:pPr marL="342900" indent="-342900">
              <a:buFont typeface="Arial" panose="020B0604020202020204" pitchFamily="34" charset="0"/>
              <a:buChar char="•"/>
            </a:pPr>
            <a:r>
              <a:rPr lang="en-US" sz="2000" b="0" dirty="0">
                <a:effectLst/>
                <a:latin typeface="Arial" panose="020B0604020202020204" pitchFamily="34" charset="0"/>
                <a:cs typeface="Arial" panose="020B0604020202020204" pitchFamily="34" charset="0"/>
              </a:rPr>
              <a:t>Deterioration of liquidity of the assets (absence of active market)</a:t>
            </a:r>
          </a:p>
          <a:p>
            <a:pPr marL="342900" indent="-342900">
              <a:buFont typeface="Arial" panose="020B0604020202020204" pitchFamily="34" charset="0"/>
              <a:buChar char="•"/>
            </a:pPr>
            <a:r>
              <a:rPr lang="en-US" sz="2000" b="0" dirty="0">
                <a:effectLst/>
                <a:latin typeface="Arial" panose="020B0604020202020204" pitchFamily="34" charset="0"/>
                <a:cs typeface="Arial" panose="020B0604020202020204" pitchFamily="34" charset="0"/>
              </a:rPr>
              <a:t>Utilization of credit lines =&gt; growth of loan portfolio</a:t>
            </a:r>
          </a:p>
        </p:txBody>
      </p:sp>
      <p:sp>
        <p:nvSpPr>
          <p:cNvPr id="8" name="Прямоугольник 7"/>
          <p:cNvSpPr/>
          <p:nvPr/>
        </p:nvSpPr>
        <p:spPr>
          <a:xfrm>
            <a:off x="6617525" y="974179"/>
            <a:ext cx="5442930" cy="163121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Liabilities:</a:t>
            </a:r>
          </a:p>
          <a:p>
            <a:pPr marL="342900" indent="-342900">
              <a:buFont typeface="Arial" panose="020B0604020202020204" pitchFamily="34" charset="0"/>
              <a:buChar char="•"/>
            </a:pPr>
            <a:r>
              <a:rPr lang="en-US" sz="2000" b="0" dirty="0">
                <a:effectLst/>
                <a:latin typeface="Arial" panose="020B0604020202020204" pitchFamily="34" charset="0"/>
                <a:cs typeface="Arial" panose="020B0604020202020204" pitchFamily="34" charset="0"/>
              </a:rPr>
              <a:t>Banking run</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Squeeze of the interbank loan market</a:t>
            </a:r>
          </a:p>
          <a:p>
            <a:pPr marL="342900" indent="-342900">
              <a:buFont typeface="Arial" panose="020B0604020202020204" pitchFamily="34" charset="0"/>
              <a:buChar char="•"/>
            </a:pPr>
            <a:r>
              <a:rPr lang="en-US" sz="2000" b="0" dirty="0">
                <a:effectLst/>
                <a:latin typeface="Arial" panose="020B0604020202020204" pitchFamily="34" charset="0"/>
                <a:cs typeface="Arial" panose="020B0604020202020204" pitchFamily="34" charset="0"/>
              </a:rPr>
              <a:t>Withdrawal of big deposits</a:t>
            </a:r>
          </a:p>
          <a:p>
            <a:endParaRPr lang="en-US" sz="2000" b="0" dirty="0">
              <a:effectLst/>
              <a:latin typeface="Arial" panose="020B0604020202020204" pitchFamily="34" charset="0"/>
              <a:cs typeface="Arial" panose="020B0604020202020204" pitchFamily="34" charset="0"/>
            </a:endParaRPr>
          </a:p>
        </p:txBody>
      </p:sp>
      <p:sp>
        <p:nvSpPr>
          <p:cNvPr id="10" name="Прямоугольник 9"/>
          <p:cNvSpPr/>
          <p:nvPr/>
        </p:nvSpPr>
        <p:spPr>
          <a:xfrm>
            <a:off x="381959" y="4494824"/>
            <a:ext cx="11158734" cy="477054"/>
          </a:xfrm>
          <a:prstGeom prst="rect">
            <a:avLst/>
          </a:prstGeom>
          <a:ln>
            <a:solidFill>
              <a:srgbClr val="FF0000"/>
            </a:solidFill>
          </a:ln>
        </p:spPr>
        <p:txBody>
          <a:bodyPr wrap="square">
            <a:spAutoFit/>
          </a:bodyPr>
          <a:lstStyle/>
          <a:p>
            <a:pPr algn="ctr"/>
            <a:r>
              <a:rPr lang="en-US" sz="2500" b="1" dirty="0">
                <a:solidFill>
                  <a:srgbClr val="FF0000"/>
                </a:solidFill>
                <a:latin typeface="Arial" panose="020B0604020202020204" pitchFamily="34" charset="0"/>
                <a:cs typeface="Arial" panose="020B0604020202020204" pitchFamily="34" charset="0"/>
              </a:rPr>
              <a:t>During a crisis, all abovementioned factors are realized to some extent</a:t>
            </a:r>
            <a:endParaRPr lang="en-US" sz="2500" b="0" dirty="0">
              <a:solidFill>
                <a:srgbClr val="FF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02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a:bodyPr>
          <a:lstStyle/>
          <a:p>
            <a:pPr algn="l"/>
            <a:r>
              <a:rPr lang="en-US" sz="5000" dirty="0">
                <a:solidFill>
                  <a:srgbClr val="1F4E79"/>
                </a:solidFill>
                <a:latin typeface="SB Sans Display" panose="020B0503040504020204" pitchFamily="34" charset="0"/>
                <a:cs typeface="SB Sans Display" panose="020B0503040504020204" pitchFamily="34" charset="0"/>
              </a:rPr>
              <a:t>4.2 Liquidity risk</a:t>
            </a:r>
            <a:endParaRPr lang="ru-RU" sz="50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6</a:t>
            </a:fld>
            <a:endParaRPr lang="en-US" dirty="0"/>
          </a:p>
        </p:txBody>
      </p:sp>
      <p:sp>
        <p:nvSpPr>
          <p:cNvPr id="7" name="Заголовок 1"/>
          <p:cNvSpPr txBox="1">
            <a:spLocks/>
          </p:cNvSpPr>
          <p:nvPr/>
        </p:nvSpPr>
        <p:spPr>
          <a:xfrm>
            <a:off x="698937" y="1450429"/>
            <a:ext cx="11079205" cy="22239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Liquidity risk management tools and managing of liquidity of bank</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Role of Asset and Liability </a:t>
            </a:r>
            <a:r>
              <a:rPr lang="en-US" sz="3000" dirty="0" err="1">
                <a:latin typeface="SB Sans Display" panose="020B0503040504020204" pitchFamily="34" charset="0"/>
                <a:cs typeface="SB Sans Display" panose="020B0503040504020204" pitchFamily="34" charset="0"/>
              </a:rPr>
              <a:t>COmmittee</a:t>
            </a:r>
            <a:r>
              <a:rPr lang="ru-RU" sz="3000" dirty="0">
                <a:latin typeface="SB Sans Display" panose="020B0503040504020204" pitchFamily="34" charset="0"/>
                <a:cs typeface="SB Sans Display" panose="020B0503040504020204" pitchFamily="34" charset="0"/>
              </a:rPr>
              <a:t> (</a:t>
            </a:r>
            <a:r>
              <a:rPr lang="en-GB" sz="3000" dirty="0">
                <a:latin typeface="SB Sans Display" panose="020B0503040504020204" pitchFamily="34" charset="0"/>
                <a:cs typeface="SB Sans Display" panose="020B0503040504020204" pitchFamily="34" charset="0"/>
              </a:rPr>
              <a:t>ALCO)</a:t>
            </a:r>
            <a:endParaRPr lang="en-US" sz="3000" dirty="0">
              <a:latin typeface="SB Sans Display" panose="020B0503040504020204" pitchFamily="34" charset="0"/>
              <a:cs typeface="SB Sans Display" panose="020B0503040504020204" pitchFamily="34" charset="0"/>
            </a:endParaRP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Types of liquidity risk and its risk metrics</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Limits on liquidity risk metrics</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Business as usual and crisis management of liquidity</a:t>
            </a:r>
          </a:p>
        </p:txBody>
      </p:sp>
    </p:spTree>
    <p:extLst>
      <p:ext uri="{BB962C8B-B14F-4D97-AF65-F5344CB8AC3E}">
        <p14:creationId xmlns:p14="http://schemas.microsoft.com/office/powerpoint/2010/main" val="1065547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7</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Liquidity risk management tools</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4" name="TextBox 3"/>
          <p:cNvSpPr txBox="1"/>
          <p:nvPr/>
        </p:nvSpPr>
        <p:spPr>
          <a:xfrm>
            <a:off x="381959" y="690180"/>
            <a:ext cx="8228641" cy="3477875"/>
          </a:xfrm>
          <a:prstGeom prst="rect">
            <a:avLst/>
          </a:prstGeom>
          <a:noFill/>
        </p:spPr>
        <p:txBody>
          <a:bodyPr wrap="square" rtlCol="0">
            <a:spAutoFit/>
          </a:bodyPr>
          <a:lstStyle/>
          <a:p>
            <a:r>
              <a:rPr lang="en-US" sz="2200" b="1" dirty="0"/>
              <a:t>Accept: </a:t>
            </a:r>
          </a:p>
          <a:p>
            <a:pPr marL="342900" indent="-342900">
              <a:buFont typeface="Arial" panose="020B0604020202020204" pitchFamily="34" charset="0"/>
              <a:buChar char="•"/>
            </a:pPr>
            <a:r>
              <a:rPr lang="en-US" sz="2200" dirty="0"/>
              <a:t>Funding</a:t>
            </a:r>
          </a:p>
          <a:p>
            <a:pPr marL="342900" indent="-342900">
              <a:buFont typeface="Arial" panose="020B0604020202020204" pitchFamily="34" charset="0"/>
              <a:buChar char="•"/>
            </a:pPr>
            <a:r>
              <a:rPr lang="en-US" sz="2200" dirty="0"/>
              <a:t>Disposing assets</a:t>
            </a:r>
          </a:p>
          <a:p>
            <a:endParaRPr lang="en-US" sz="2200" b="1" dirty="0"/>
          </a:p>
          <a:p>
            <a:r>
              <a:rPr lang="en-US" sz="2200" b="1" dirty="0"/>
              <a:t>Share: </a:t>
            </a:r>
            <a:r>
              <a:rPr lang="en-US" sz="2200" dirty="0"/>
              <a:t>n/a</a:t>
            </a:r>
            <a:r>
              <a:rPr lang="en-US" sz="2200" b="1" dirty="0"/>
              <a:t> </a:t>
            </a:r>
          </a:p>
          <a:p>
            <a:endParaRPr lang="en-US" sz="2200" b="1" dirty="0"/>
          </a:p>
          <a:p>
            <a:r>
              <a:rPr lang="en-US" sz="2200" b="1" dirty="0"/>
              <a:t>Control, Mitigate:</a:t>
            </a:r>
          </a:p>
          <a:p>
            <a:pPr marL="342900" indent="-342900">
              <a:buFont typeface="Arial" panose="020B0604020202020204" pitchFamily="34" charset="0"/>
              <a:buChar char="•"/>
            </a:pPr>
            <a:r>
              <a:rPr lang="en-US" sz="2200" dirty="0"/>
              <a:t>Risk appetite limits</a:t>
            </a:r>
          </a:p>
          <a:p>
            <a:pPr marL="342900" indent="-342900">
              <a:buFont typeface="Arial" panose="020B0604020202020204" pitchFamily="34" charset="0"/>
              <a:buChar char="•"/>
            </a:pPr>
            <a:r>
              <a:rPr lang="en-US" sz="2200" dirty="0"/>
              <a:t>ALCO limits</a:t>
            </a:r>
          </a:p>
          <a:p>
            <a:pPr marL="342900" indent="-342900">
              <a:buFont typeface="Arial" panose="020B0604020202020204" pitchFamily="34" charset="0"/>
              <a:buChar char="•"/>
            </a:pPr>
            <a:r>
              <a:rPr lang="en-US" sz="2200" dirty="0"/>
              <a:t>Regulatory limits</a:t>
            </a:r>
          </a:p>
        </p:txBody>
      </p:sp>
    </p:spTree>
    <p:extLst>
      <p:ext uri="{BB962C8B-B14F-4D97-AF65-F5344CB8AC3E}">
        <p14:creationId xmlns:p14="http://schemas.microsoft.com/office/powerpoint/2010/main" val="371437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8</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Specifics of rising liquidity through</a:t>
            </a:r>
          </a:p>
        </p:txBody>
      </p:sp>
      <p:graphicFrame>
        <p:nvGraphicFramePr>
          <p:cNvPr id="6" name="Таблица 5"/>
          <p:cNvGraphicFramePr>
            <a:graphicFrameLocks noGrp="1"/>
          </p:cNvGraphicFramePr>
          <p:nvPr>
            <p:extLst>
              <p:ext uri="{D42A27DB-BD31-4B8C-83A1-F6EECF244321}">
                <p14:modId xmlns:p14="http://schemas.microsoft.com/office/powerpoint/2010/main" val="3725283730"/>
              </p:ext>
            </p:extLst>
          </p:nvPr>
        </p:nvGraphicFramePr>
        <p:xfrm>
          <a:off x="493752" y="1052196"/>
          <a:ext cx="6787994" cy="4937760"/>
        </p:xfrm>
        <a:graphic>
          <a:graphicData uri="http://schemas.openxmlformats.org/drawingml/2006/table">
            <a:tbl>
              <a:tblPr firstRow="1" bandRow="1">
                <a:tableStyleId>{5940675A-B579-460E-94D1-54222C63F5DA}</a:tableStyleId>
              </a:tblPr>
              <a:tblGrid>
                <a:gridCol w="1680736">
                  <a:extLst>
                    <a:ext uri="{9D8B030D-6E8A-4147-A177-3AD203B41FA5}">
                      <a16:colId xmlns:a16="http://schemas.microsoft.com/office/drawing/2014/main" val="3550132748"/>
                    </a:ext>
                  </a:extLst>
                </a:gridCol>
                <a:gridCol w="5107258">
                  <a:extLst>
                    <a:ext uri="{9D8B030D-6E8A-4147-A177-3AD203B41FA5}">
                      <a16:colId xmlns:a16="http://schemas.microsoft.com/office/drawing/2014/main" val="854524592"/>
                    </a:ext>
                  </a:extLst>
                </a:gridCol>
              </a:tblGrid>
              <a:tr h="154871">
                <a:tc>
                  <a:txBody>
                    <a:bodyPr/>
                    <a:lstStyle/>
                    <a:p>
                      <a:pPr algn="ctr"/>
                      <a:r>
                        <a:rPr lang="en-US" sz="1600" dirty="0">
                          <a:solidFill>
                            <a:schemeClr val="bg1"/>
                          </a:solidFill>
                          <a:latin typeface="Arial" panose="020B0604020202020204" pitchFamily="34" charset="0"/>
                          <a:cs typeface="Arial" panose="020B0604020202020204" pitchFamily="34" charset="0"/>
                        </a:rPr>
                        <a:t>Types of Funding</a:t>
                      </a:r>
                      <a:endParaRPr lang="ru-RU" sz="1600" dirty="0">
                        <a:solidFill>
                          <a:schemeClr val="bg1"/>
                        </a:solidFill>
                        <a:latin typeface="Arial" panose="020B0604020202020204" pitchFamily="34" charset="0"/>
                        <a:cs typeface="Arial" panose="020B0604020202020204" pitchFamily="34" charset="0"/>
                      </a:endParaRPr>
                    </a:p>
                  </a:txBody>
                  <a:tcPr anchor="ctr">
                    <a:solidFill>
                      <a:srgbClr val="002060"/>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Features</a:t>
                      </a:r>
                      <a:endParaRPr lang="ru-RU" sz="1600" dirty="0">
                        <a:solidFill>
                          <a:schemeClr val="bg1"/>
                        </a:solidFill>
                        <a:latin typeface="Arial" panose="020B0604020202020204" pitchFamily="34" charset="0"/>
                        <a:cs typeface="Arial" panose="020B0604020202020204" pitchFamily="34" charset="0"/>
                      </a:endParaRPr>
                    </a:p>
                  </a:txBody>
                  <a:tcPr anchor="ctr">
                    <a:solidFill>
                      <a:srgbClr val="002060"/>
                    </a:solidFill>
                  </a:tcPr>
                </a:tc>
                <a:extLst>
                  <a:ext uri="{0D108BD9-81ED-4DB2-BD59-A6C34878D82A}">
                    <a16:rowId xmlns:a16="http://schemas.microsoft.com/office/drawing/2014/main" val="3826002601"/>
                  </a:ext>
                </a:extLst>
              </a:tr>
              <a:tr h="588509">
                <a:tc>
                  <a:txBody>
                    <a:bodyPr/>
                    <a:lstStyle/>
                    <a:p>
                      <a:r>
                        <a:rPr lang="en-US" sz="1600" dirty="0">
                          <a:latin typeface="Arial" panose="020B0604020202020204" pitchFamily="34" charset="0"/>
                          <a:cs typeface="Arial" panose="020B0604020202020204" pitchFamily="34" charset="0"/>
                        </a:rPr>
                        <a:t>Corporate deposits and CA</a:t>
                      </a:r>
                      <a:endParaRPr lang="ru-RU" sz="1600" dirty="0">
                        <a:latin typeface="Arial" panose="020B0604020202020204" pitchFamily="34" charset="0"/>
                        <a:cs typeface="Arial" panose="020B0604020202020204" pitchFamily="34" charset="0"/>
                      </a:endParaRPr>
                    </a:p>
                  </a:txBody>
                  <a:tcPr anchor="ctr"/>
                </a:tc>
                <a:tc>
                  <a: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Short term and can be withdrawn at any time (de-facto floating rate instrument)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Very sensitive to interest rate shifts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Concentration</a:t>
                      </a:r>
                    </a:p>
                  </a:txBody>
                  <a:tcPr anchor="ctr"/>
                </a:tc>
                <a:extLst>
                  <a:ext uri="{0D108BD9-81ED-4DB2-BD59-A6C34878D82A}">
                    <a16:rowId xmlns:a16="http://schemas.microsoft.com/office/drawing/2014/main" val="1277443049"/>
                  </a:ext>
                </a:extLst>
              </a:tr>
              <a:tr h="542459">
                <a:tc>
                  <a:txBody>
                    <a:bodyPr/>
                    <a:lstStyle/>
                    <a:p>
                      <a:r>
                        <a:rPr lang="en-US" sz="1600" dirty="0">
                          <a:latin typeface="Arial" panose="020B0604020202020204" pitchFamily="34" charset="0"/>
                          <a:cs typeface="Arial" panose="020B0604020202020204" pitchFamily="34" charset="0"/>
                        </a:rPr>
                        <a:t>Retail deposits and CA</a:t>
                      </a:r>
                      <a:endParaRPr lang="ru-RU" sz="1600" dirty="0">
                        <a:latin typeface="Arial" panose="020B0604020202020204" pitchFamily="34" charset="0"/>
                        <a:cs typeface="Arial" panose="020B0604020202020204" pitchFamily="34" charset="0"/>
                      </a:endParaRPr>
                    </a:p>
                  </a:txBody>
                  <a:tcPr anchor="ctr"/>
                </a:tc>
                <a:tc>
                  <a: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Longer term than corporate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Less sensitive to interest rate shifts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More exposed to panic</a:t>
                      </a:r>
                    </a:p>
                  </a:txBody>
                  <a:tcPr anchor="ctr"/>
                </a:tc>
                <a:extLst>
                  <a:ext uri="{0D108BD9-81ED-4DB2-BD59-A6C34878D82A}">
                    <a16:rowId xmlns:a16="http://schemas.microsoft.com/office/drawing/2014/main" val="645634937"/>
                  </a:ext>
                </a:extLst>
              </a:tr>
              <a:tr h="480099">
                <a:tc>
                  <a:txBody>
                    <a:bodyPr/>
                    <a:lstStyle/>
                    <a:p>
                      <a:r>
                        <a:rPr lang="en-US" sz="1600" dirty="0">
                          <a:latin typeface="Arial" panose="020B0604020202020204" pitchFamily="34" charset="0"/>
                          <a:cs typeface="Arial" panose="020B0604020202020204" pitchFamily="34" charset="0"/>
                        </a:rPr>
                        <a:t>Government</a:t>
                      </a:r>
                      <a:r>
                        <a:rPr lang="en-US" sz="1600" baseline="0" dirty="0">
                          <a:latin typeface="Arial" panose="020B0604020202020204" pitchFamily="34" charset="0"/>
                          <a:cs typeface="Arial" panose="020B0604020202020204" pitchFamily="34" charset="0"/>
                        </a:rPr>
                        <a:t> funding</a:t>
                      </a:r>
                      <a:endParaRPr lang="ru-RU" sz="1600" dirty="0">
                        <a:latin typeface="Arial" panose="020B0604020202020204" pitchFamily="34" charset="0"/>
                        <a:cs typeface="Arial" panose="020B0604020202020204" pitchFamily="34" charset="0"/>
                      </a:endParaRPr>
                    </a:p>
                  </a:txBody>
                  <a:tcPr anchor="ctr"/>
                </a:tc>
                <a:tc>
                  <a: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Always bounded to key rate</a:t>
                      </a:r>
                      <a:r>
                        <a:rPr lang="en-US" sz="1600" baseline="0" dirty="0">
                          <a:latin typeface="Arial" panose="020B0604020202020204" pitchFamily="34" charset="0"/>
                          <a:cs typeface="Arial" panose="020B0604020202020204" pitchFamily="34" charset="0"/>
                        </a:rPr>
                        <a:t> (floating rate)</a:t>
                      </a:r>
                    </a:p>
                    <a:p>
                      <a:pPr marL="285750" indent="-285750">
                        <a:buFont typeface="Arial" panose="020B0604020202020204" pitchFamily="34" charset="0"/>
                        <a:buChar char="•"/>
                      </a:pPr>
                      <a:r>
                        <a:rPr lang="en-US" sz="1600" baseline="0" dirty="0">
                          <a:latin typeface="Arial" panose="020B0604020202020204" pitchFamily="34" charset="0"/>
                          <a:cs typeface="Arial" panose="020B0604020202020204" pitchFamily="34" charset="0"/>
                        </a:rPr>
                        <a:t>Requires high quality collateral</a:t>
                      </a:r>
                    </a:p>
                    <a:p>
                      <a:pPr marL="285750" indent="-285750">
                        <a:buFont typeface="Arial" panose="020B0604020202020204" pitchFamily="34" charset="0"/>
                        <a:buChar char="•"/>
                      </a:pPr>
                      <a:r>
                        <a:rPr lang="en-US" sz="1600" baseline="0" dirty="0">
                          <a:latin typeface="Arial" panose="020B0604020202020204" pitchFamily="34" charset="0"/>
                          <a:cs typeface="Arial" panose="020B0604020202020204" pitchFamily="34" charset="0"/>
                        </a:rPr>
                        <a:t>Limited capacity</a:t>
                      </a:r>
                    </a:p>
                  </a:txBody>
                  <a:tcPr anchor="ctr"/>
                </a:tc>
                <a:extLst>
                  <a:ext uri="{0D108BD9-81ED-4DB2-BD59-A6C34878D82A}">
                    <a16:rowId xmlns:a16="http://schemas.microsoft.com/office/drawing/2014/main" val="3227501374"/>
                  </a:ext>
                </a:extLst>
              </a:tr>
              <a:tr h="588509">
                <a:tc>
                  <a:txBody>
                    <a:bodyPr/>
                    <a:lstStyle/>
                    <a:p>
                      <a:r>
                        <a:rPr lang="en-US" sz="1600" dirty="0">
                          <a:latin typeface="Arial" panose="020B0604020202020204" pitchFamily="34" charset="0"/>
                          <a:cs typeface="Arial" panose="020B0604020202020204" pitchFamily="34" charset="0"/>
                        </a:rPr>
                        <a:t>Interbank and derivatives</a:t>
                      </a:r>
                      <a:endParaRPr lang="ru-RU" sz="1600" dirty="0">
                        <a:latin typeface="Arial" panose="020B0604020202020204" pitchFamily="34" charset="0"/>
                        <a:cs typeface="Arial" panose="020B0604020202020204"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latin typeface="Arial" panose="020B0604020202020204" pitchFamily="34" charset="0"/>
                          <a:cs typeface="Arial" panose="020B0604020202020204" pitchFamily="34" charset="0"/>
                        </a:rPr>
                        <a:t>Short term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latin typeface="Arial" panose="020B0604020202020204" pitchFamily="34" charset="0"/>
                          <a:cs typeface="Arial" panose="020B0604020202020204" pitchFamily="34" charset="0"/>
                        </a:rPr>
                        <a:t>Very sensitive to interest rate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latin typeface="Arial" panose="020B0604020202020204" pitchFamily="34" charset="0"/>
                          <a:cs typeface="Arial" panose="020B0604020202020204" pitchFamily="34" charset="0"/>
                        </a:rPr>
                        <a:t>Shrinks during </a:t>
                      </a:r>
                      <a:r>
                        <a:rPr lang="ru-RU" sz="1600" baseline="0" dirty="0" err="1">
                          <a:latin typeface="Arial" panose="020B0604020202020204" pitchFamily="34" charset="0"/>
                          <a:cs typeface="Arial" panose="020B0604020202020204" pitchFamily="34" charset="0"/>
                        </a:rPr>
                        <a:t>the</a:t>
                      </a:r>
                      <a:r>
                        <a:rPr lang="ru-RU" sz="1600" baseline="0" dirty="0">
                          <a:latin typeface="Arial" panose="020B0604020202020204" pitchFamily="34" charset="0"/>
                          <a:cs typeface="Arial" panose="020B0604020202020204" pitchFamily="34" charset="0"/>
                        </a:rPr>
                        <a:t> </a:t>
                      </a:r>
                      <a:r>
                        <a:rPr lang="en-US" sz="1600" baseline="0" dirty="0">
                          <a:latin typeface="Arial" panose="020B0604020202020204" pitchFamily="34" charset="0"/>
                          <a:cs typeface="Arial" panose="020B0604020202020204" pitchFamily="34" charset="0"/>
                        </a:rPr>
                        <a:t>crisis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latin typeface="Arial" panose="020B0604020202020204" pitchFamily="34" charset="0"/>
                          <a:cs typeface="Arial" panose="020B0604020202020204" pitchFamily="34" charset="0"/>
                        </a:rPr>
                        <a:t>Limited capacity</a:t>
                      </a:r>
                    </a:p>
                  </a:txBody>
                  <a:tcPr anchor="ctr"/>
                </a:tc>
                <a:extLst>
                  <a:ext uri="{0D108BD9-81ED-4DB2-BD59-A6C34878D82A}">
                    <a16:rowId xmlns:a16="http://schemas.microsoft.com/office/drawing/2014/main" val="2654991006"/>
                  </a:ext>
                </a:extLst>
              </a:tr>
              <a:tr h="371690">
                <a:tc>
                  <a:txBody>
                    <a:bodyPr/>
                    <a:lstStyle/>
                    <a:p>
                      <a:r>
                        <a:rPr lang="en-US" sz="1600" dirty="0">
                          <a:latin typeface="Arial" panose="020B0604020202020204" pitchFamily="34" charset="0"/>
                          <a:cs typeface="Arial" panose="020B0604020202020204" pitchFamily="34" charset="0"/>
                        </a:rPr>
                        <a:t>Bonds</a:t>
                      </a:r>
                      <a:endParaRPr lang="ru-RU" sz="1600" dirty="0">
                        <a:latin typeface="Arial" panose="020B0604020202020204" pitchFamily="34" charset="0"/>
                        <a:cs typeface="Arial" panose="020B0604020202020204" pitchFamily="34" charset="0"/>
                      </a:endParaRPr>
                    </a:p>
                  </a:txBody>
                  <a:tcPr anchor="ctr"/>
                </a:tc>
                <a:tc>
                  <a: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Long term and non sensitive to interest rate shifts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Difficult</a:t>
                      </a:r>
                      <a:r>
                        <a:rPr lang="en-US" sz="1600" baseline="0" dirty="0">
                          <a:latin typeface="Arial" panose="020B0604020202020204" pitchFamily="34" charset="0"/>
                          <a:cs typeface="Arial" panose="020B0604020202020204" pitchFamily="34" charset="0"/>
                        </a:rPr>
                        <a:t> to issue</a:t>
                      </a:r>
                      <a:endParaRPr lang="ru-RU"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57657931"/>
                  </a:ext>
                </a:extLst>
              </a:tr>
            </a:tbl>
          </a:graphicData>
        </a:graphic>
      </p:graphicFrame>
      <p:sp>
        <p:nvSpPr>
          <p:cNvPr id="7" name="Прямоугольник 6"/>
          <p:cNvSpPr/>
          <p:nvPr/>
        </p:nvSpPr>
        <p:spPr>
          <a:xfrm>
            <a:off x="381959" y="686522"/>
            <a:ext cx="1130438" cy="369332"/>
          </a:xfrm>
          <a:prstGeom prst="rect">
            <a:avLst/>
          </a:prstGeom>
        </p:spPr>
        <p:txBody>
          <a:bodyPr wrap="none">
            <a:spAutoFit/>
          </a:bodyPr>
          <a:lstStyle/>
          <a:p>
            <a:pPr defTabSz="1217692">
              <a:defRPr/>
            </a:pPr>
            <a:r>
              <a:rPr lang="en-US"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funding:</a:t>
            </a:r>
          </a:p>
        </p:txBody>
      </p:sp>
      <p:sp>
        <p:nvSpPr>
          <p:cNvPr id="8" name="Прямоугольник 7"/>
          <p:cNvSpPr/>
          <p:nvPr/>
        </p:nvSpPr>
        <p:spPr>
          <a:xfrm>
            <a:off x="7592672" y="682863"/>
            <a:ext cx="1422184" cy="369332"/>
          </a:xfrm>
          <a:prstGeom prst="rect">
            <a:avLst/>
          </a:prstGeom>
        </p:spPr>
        <p:txBody>
          <a:bodyPr wrap="none">
            <a:spAutoFit/>
          </a:bodyPr>
          <a:lstStyle/>
          <a:p>
            <a:pPr defTabSz="1217692">
              <a:defRPr/>
            </a:pPr>
            <a:r>
              <a:rPr lang="en-US"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investments:</a:t>
            </a:r>
          </a:p>
        </p:txBody>
      </p:sp>
      <p:graphicFrame>
        <p:nvGraphicFramePr>
          <p:cNvPr id="9" name="Таблица 8"/>
          <p:cNvGraphicFramePr>
            <a:graphicFrameLocks noGrp="1"/>
          </p:cNvGraphicFramePr>
          <p:nvPr>
            <p:extLst>
              <p:ext uri="{D42A27DB-BD31-4B8C-83A1-F6EECF244321}">
                <p14:modId xmlns:p14="http://schemas.microsoft.com/office/powerpoint/2010/main" val="106775436"/>
              </p:ext>
            </p:extLst>
          </p:nvPr>
        </p:nvGraphicFramePr>
        <p:xfrm>
          <a:off x="7614974" y="1052195"/>
          <a:ext cx="4435087" cy="2985216"/>
        </p:xfrm>
        <a:graphic>
          <a:graphicData uri="http://schemas.openxmlformats.org/drawingml/2006/table">
            <a:tbl>
              <a:tblPr firstRow="1" bandRow="1">
                <a:tableStyleId>{5940675A-B579-460E-94D1-54222C63F5DA}</a:tableStyleId>
              </a:tblPr>
              <a:tblGrid>
                <a:gridCol w="1691887">
                  <a:extLst>
                    <a:ext uri="{9D8B030D-6E8A-4147-A177-3AD203B41FA5}">
                      <a16:colId xmlns:a16="http://schemas.microsoft.com/office/drawing/2014/main" val="3550132748"/>
                    </a:ext>
                  </a:extLst>
                </a:gridCol>
                <a:gridCol w="2743200">
                  <a:extLst>
                    <a:ext uri="{9D8B030D-6E8A-4147-A177-3AD203B41FA5}">
                      <a16:colId xmlns:a16="http://schemas.microsoft.com/office/drawing/2014/main" val="854524592"/>
                    </a:ext>
                  </a:extLst>
                </a:gridCol>
              </a:tblGrid>
              <a:tr h="256323">
                <a:tc>
                  <a:txBody>
                    <a:bodyPr/>
                    <a:lstStyle/>
                    <a:p>
                      <a:pPr algn="ctr"/>
                      <a:r>
                        <a:rPr lang="en-US" sz="1600" dirty="0">
                          <a:solidFill>
                            <a:schemeClr val="bg1"/>
                          </a:solidFill>
                          <a:latin typeface="Arial" panose="020B0604020202020204" pitchFamily="34" charset="0"/>
                          <a:cs typeface="Arial" panose="020B0604020202020204" pitchFamily="34" charset="0"/>
                        </a:rPr>
                        <a:t>Types investments</a:t>
                      </a:r>
                      <a:endParaRPr lang="ru-RU" sz="1600" dirty="0">
                        <a:solidFill>
                          <a:schemeClr val="bg1"/>
                        </a:solidFill>
                        <a:latin typeface="Arial" panose="020B0604020202020204" pitchFamily="34" charset="0"/>
                        <a:cs typeface="Arial" panose="020B0604020202020204" pitchFamily="34" charset="0"/>
                      </a:endParaRPr>
                    </a:p>
                  </a:txBody>
                  <a:tcPr anchor="ctr">
                    <a:solidFill>
                      <a:srgbClr val="002060"/>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Features</a:t>
                      </a:r>
                      <a:endParaRPr lang="ru-RU" sz="1600" dirty="0">
                        <a:solidFill>
                          <a:schemeClr val="bg1"/>
                        </a:solidFill>
                        <a:latin typeface="Arial" panose="020B0604020202020204" pitchFamily="34" charset="0"/>
                        <a:cs typeface="Arial" panose="020B0604020202020204" pitchFamily="34" charset="0"/>
                      </a:endParaRPr>
                    </a:p>
                  </a:txBody>
                  <a:tcPr anchor="ctr">
                    <a:solidFill>
                      <a:srgbClr val="002060"/>
                    </a:solidFill>
                  </a:tcPr>
                </a:tc>
                <a:extLst>
                  <a:ext uri="{0D108BD9-81ED-4DB2-BD59-A6C34878D82A}">
                    <a16:rowId xmlns:a16="http://schemas.microsoft.com/office/drawing/2014/main" val="3826002601"/>
                  </a:ext>
                </a:extLst>
              </a:tr>
              <a:tr h="855059">
                <a:tc>
                  <a:txBody>
                    <a:bodyPr/>
                    <a:lstStyle/>
                    <a:p>
                      <a:r>
                        <a:rPr lang="en-US" sz="1600" dirty="0">
                          <a:latin typeface="Arial" panose="020B0604020202020204" pitchFamily="34" charset="0"/>
                          <a:cs typeface="Arial" panose="020B0604020202020204" pitchFamily="34" charset="0"/>
                        </a:rPr>
                        <a:t>Sell of securities</a:t>
                      </a:r>
                      <a:endParaRPr lang="ru-RU" sz="1600" dirty="0">
                        <a:latin typeface="Arial" panose="020B0604020202020204" pitchFamily="34" charset="0"/>
                        <a:cs typeface="Arial" panose="020B0604020202020204" pitchFamily="34" charset="0"/>
                      </a:endParaRPr>
                    </a:p>
                  </a:txBody>
                  <a:tcPr anchor="ctr"/>
                </a:tc>
                <a:tc row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Limited capacity and it</a:t>
                      </a:r>
                      <a:r>
                        <a:rPr lang="en-US" sz="1600" baseline="0" dirty="0">
                          <a:latin typeface="Arial" panose="020B0604020202020204" pitchFamily="34" charset="0"/>
                          <a:cs typeface="Arial" panose="020B0604020202020204" pitchFamily="34" charset="0"/>
                        </a:rPr>
                        <a:t> is shrinking during crisis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latin typeface="Arial" panose="020B0604020202020204" pitchFamily="34" charset="0"/>
                          <a:cs typeface="Arial" panose="020B0604020202020204" pitchFamily="34" charset="0"/>
                        </a:rPr>
                        <a:t>High discounts</a:t>
                      </a:r>
                    </a:p>
                  </a:txBody>
                  <a:tcPr anchor="ctr"/>
                </a:tc>
                <a:extLst>
                  <a:ext uri="{0D108BD9-81ED-4DB2-BD59-A6C34878D82A}">
                    <a16:rowId xmlns:a16="http://schemas.microsoft.com/office/drawing/2014/main" val="1277443049"/>
                  </a:ext>
                </a:extLst>
              </a:tr>
              <a:tr h="855059">
                <a:tc>
                  <a:txBody>
                    <a:bodyPr/>
                    <a:lstStyle/>
                    <a:p>
                      <a:r>
                        <a:rPr lang="en-US" sz="1600" dirty="0">
                          <a:latin typeface="Arial" panose="020B0604020202020204" pitchFamily="34" charset="0"/>
                          <a:cs typeface="Arial" panose="020B0604020202020204" pitchFamily="34" charset="0"/>
                        </a:rPr>
                        <a:t>Sell of loans</a:t>
                      </a:r>
                      <a:endParaRPr lang="ru-RU" sz="1600" dirty="0">
                        <a:latin typeface="Arial" panose="020B0604020202020204" pitchFamily="34" charset="0"/>
                        <a:cs typeface="Arial" panose="020B0604020202020204" pitchFamily="34" charset="0"/>
                      </a:endParaRPr>
                    </a:p>
                  </a:txBody>
                  <a:tcPr anchor="ctr"/>
                </a:tc>
                <a:tc vMerge="1">
                  <a:txBody>
                    <a:bodyPr/>
                    <a:lstStyle/>
                    <a:p>
                      <a:endParaRPr lang="ru-RU" dirty="0"/>
                    </a:p>
                  </a:txBody>
                  <a:tcPr anchor="ctr"/>
                </a:tc>
                <a:extLst>
                  <a:ext uri="{0D108BD9-81ED-4DB2-BD59-A6C34878D82A}">
                    <a16:rowId xmlns:a16="http://schemas.microsoft.com/office/drawing/2014/main" val="645634937"/>
                  </a:ext>
                </a:extLst>
              </a:tr>
              <a:tr h="695978">
                <a:tc>
                  <a:txBody>
                    <a:bodyPr/>
                    <a:lstStyle/>
                    <a:p>
                      <a:r>
                        <a:rPr lang="en-US" sz="1600" dirty="0">
                          <a:latin typeface="Arial" panose="020B0604020202020204" pitchFamily="34" charset="0"/>
                          <a:cs typeface="Arial" panose="020B0604020202020204" pitchFamily="34" charset="0"/>
                        </a:rPr>
                        <a:t>Cutting</a:t>
                      </a:r>
                      <a:r>
                        <a:rPr lang="en-US" sz="1600" baseline="0" dirty="0">
                          <a:latin typeface="Arial" panose="020B0604020202020204" pitchFamily="34" charset="0"/>
                          <a:cs typeface="Arial" panose="020B0604020202020204" pitchFamily="34" charset="0"/>
                        </a:rPr>
                        <a:t> off balance</a:t>
                      </a:r>
                      <a:endParaRPr lang="ru-RU" sz="1600" dirty="0">
                        <a:latin typeface="Arial" panose="020B0604020202020204" pitchFamily="34" charset="0"/>
                        <a:cs typeface="Arial" panose="020B0604020202020204" pitchFamily="34" charset="0"/>
                      </a:endParaRPr>
                    </a:p>
                  </a:txBody>
                  <a:tcPr anchor="ctr"/>
                </a:tc>
                <a:tc>
                  <a: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Reputational risks</a:t>
                      </a:r>
                      <a:endParaRPr lang="ru-RU"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27501374"/>
                  </a:ext>
                </a:extLst>
              </a:tr>
            </a:tbl>
          </a:graphicData>
        </a:graphic>
      </p:graphicFrame>
    </p:spTree>
    <p:extLst>
      <p:ext uri="{BB962C8B-B14F-4D97-AF65-F5344CB8AC3E}">
        <p14:creationId xmlns:p14="http://schemas.microsoft.com/office/powerpoint/2010/main" val="3877359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9</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86177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“Cannibalization” effect of changing interest rates on example of deposit </a:t>
            </a:r>
          </a:p>
        </p:txBody>
      </p:sp>
      <p:graphicFrame>
        <p:nvGraphicFramePr>
          <p:cNvPr id="3" name="Table 2">
            <a:extLst>
              <a:ext uri="{FF2B5EF4-FFF2-40B4-BE49-F238E27FC236}">
                <a16:creationId xmlns:a16="http://schemas.microsoft.com/office/drawing/2014/main" id="{04CAED4C-2DD1-8728-648B-712112C12653}"/>
              </a:ext>
            </a:extLst>
          </p:cNvPr>
          <p:cNvGraphicFramePr>
            <a:graphicFrameLocks noGrp="1"/>
          </p:cNvGraphicFramePr>
          <p:nvPr>
            <p:extLst>
              <p:ext uri="{D42A27DB-BD31-4B8C-83A1-F6EECF244321}">
                <p14:modId xmlns:p14="http://schemas.microsoft.com/office/powerpoint/2010/main" val="1428938173"/>
              </p:ext>
            </p:extLst>
          </p:nvPr>
        </p:nvGraphicFramePr>
        <p:xfrm>
          <a:off x="528332" y="1200576"/>
          <a:ext cx="10511580" cy="2784240"/>
        </p:xfrm>
        <a:graphic>
          <a:graphicData uri="http://schemas.openxmlformats.org/drawingml/2006/table">
            <a:tbl>
              <a:tblPr>
                <a:tableStyleId>{5C22544A-7EE6-4342-B048-85BDC9FD1C3A}</a:tableStyleId>
              </a:tblPr>
              <a:tblGrid>
                <a:gridCol w="1625146">
                  <a:extLst>
                    <a:ext uri="{9D8B030D-6E8A-4147-A177-3AD203B41FA5}">
                      <a16:colId xmlns:a16="http://schemas.microsoft.com/office/drawing/2014/main" val="1317804722"/>
                    </a:ext>
                  </a:extLst>
                </a:gridCol>
                <a:gridCol w="2869938">
                  <a:extLst>
                    <a:ext uri="{9D8B030D-6E8A-4147-A177-3AD203B41FA5}">
                      <a16:colId xmlns:a16="http://schemas.microsoft.com/office/drawing/2014/main" val="1215108693"/>
                    </a:ext>
                  </a:extLst>
                </a:gridCol>
                <a:gridCol w="2869938">
                  <a:extLst>
                    <a:ext uri="{9D8B030D-6E8A-4147-A177-3AD203B41FA5}">
                      <a16:colId xmlns:a16="http://schemas.microsoft.com/office/drawing/2014/main" val="2015075059"/>
                    </a:ext>
                  </a:extLst>
                </a:gridCol>
                <a:gridCol w="3146558">
                  <a:extLst>
                    <a:ext uri="{9D8B030D-6E8A-4147-A177-3AD203B41FA5}">
                      <a16:colId xmlns:a16="http://schemas.microsoft.com/office/drawing/2014/main" val="1109298485"/>
                    </a:ext>
                  </a:extLst>
                </a:gridCol>
              </a:tblGrid>
              <a:tr h="375081">
                <a:tc>
                  <a:txBody>
                    <a:bodyPr/>
                    <a:lstStyle/>
                    <a:p>
                      <a:pPr algn="l" fontAlgn="ct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600" u="none" strike="noStrike" dirty="0">
                          <a:effectLst/>
                          <a:latin typeface="Arial" panose="020B0604020202020204" pitchFamily="34" charset="0"/>
                          <a:cs typeface="Arial" panose="020B0604020202020204" pitchFamily="34" charset="0"/>
                        </a:rPr>
                        <a:t>If we set this interest rate:</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600" u="none" strike="noStrike" dirty="0">
                          <a:effectLst/>
                          <a:latin typeface="Arial" panose="020B0604020202020204" pitchFamily="34" charset="0"/>
                          <a:cs typeface="Arial" panose="020B0604020202020204" pitchFamily="34" charset="0"/>
                        </a:rPr>
                        <a:t>We will attract this amount of funding:</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600" u="none" strike="noStrike" dirty="0">
                          <a:effectLst/>
                          <a:latin typeface="Arial" panose="020B0604020202020204" pitchFamily="34" charset="0"/>
                          <a:cs typeface="Arial" panose="020B0604020202020204" pitchFamily="34" charset="0"/>
                        </a:rPr>
                        <a:t>It will cost us interest expense on 1y horizon:</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860563374"/>
                  </a:ext>
                </a:extLst>
              </a:tr>
              <a:tr h="364049">
                <a:tc>
                  <a:txBody>
                    <a:bodyPr/>
                    <a:lstStyle/>
                    <a:p>
                      <a:pPr algn="l" fontAlgn="b"/>
                      <a:r>
                        <a:rPr lang="en-GB" sz="1600" u="none" strike="noStrike" dirty="0">
                          <a:effectLst/>
                          <a:latin typeface="Arial" panose="020B0604020202020204" pitchFamily="34" charset="0"/>
                          <a:cs typeface="Arial" panose="020B0604020202020204" pitchFamily="34" charset="0"/>
                        </a:rPr>
                        <a:t> Option 1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GB" sz="1600" u="none" strike="noStrike" dirty="0">
                          <a:effectLst/>
                          <a:latin typeface="Arial" panose="020B0604020202020204" pitchFamily="34" charset="0"/>
                          <a:cs typeface="Arial" panose="020B0604020202020204" pitchFamily="34" charset="0"/>
                        </a:rPr>
                        <a:t>6.5%</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GB" sz="1600" u="none" strike="noStrike" dirty="0">
                          <a:effectLst/>
                          <a:latin typeface="Arial" panose="020B0604020202020204" pitchFamily="34" charset="0"/>
                          <a:cs typeface="Arial" panose="020B0604020202020204" pitchFamily="34" charset="0"/>
                        </a:rPr>
                        <a:t>1200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GB" sz="1600" u="none" strike="noStrike" dirty="0">
                          <a:effectLst/>
                          <a:latin typeface="Arial" panose="020B0604020202020204" pitchFamily="34" charset="0"/>
                          <a:cs typeface="Arial" panose="020B0604020202020204" pitchFamily="34" charset="0"/>
                        </a:rPr>
                        <a:t>6.5%*1200=</a:t>
                      </a:r>
                      <a:r>
                        <a:rPr lang="en-GB" sz="1600" b="1" u="none" strike="noStrike" dirty="0">
                          <a:effectLst/>
                          <a:latin typeface="Arial" panose="020B0604020202020204" pitchFamily="34" charset="0"/>
                          <a:cs typeface="Arial" panose="020B0604020202020204" pitchFamily="34" charset="0"/>
                        </a:rPr>
                        <a:t>78.0 </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25497599"/>
                  </a:ext>
                </a:extLst>
              </a:tr>
              <a:tr h="364049">
                <a:tc>
                  <a:txBody>
                    <a:bodyPr/>
                    <a:lstStyle/>
                    <a:p>
                      <a:pPr algn="l" fontAlgn="b"/>
                      <a:r>
                        <a:rPr lang="en-GB" sz="1600" u="none" strike="noStrike" dirty="0">
                          <a:effectLst/>
                          <a:latin typeface="Arial" panose="020B0604020202020204" pitchFamily="34" charset="0"/>
                          <a:cs typeface="Arial" panose="020B0604020202020204" pitchFamily="34" charset="0"/>
                        </a:rPr>
                        <a:t> Option 2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GB" sz="1600" u="none" strike="noStrike" dirty="0">
                          <a:effectLst/>
                          <a:latin typeface="Arial" panose="020B0604020202020204" pitchFamily="34" charset="0"/>
                          <a:cs typeface="Arial" panose="020B0604020202020204" pitchFamily="34" charset="0"/>
                        </a:rPr>
                        <a:t>7.5%</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GB" sz="1600" u="none" strike="noStrike" dirty="0">
                          <a:effectLst/>
                          <a:latin typeface="Arial" panose="020B0604020202020204" pitchFamily="34" charset="0"/>
                          <a:cs typeface="Arial" panose="020B0604020202020204" pitchFamily="34" charset="0"/>
                        </a:rPr>
                        <a:t>1500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GB" sz="1600" u="none" strike="noStrike" dirty="0">
                          <a:effectLst/>
                          <a:latin typeface="Arial" panose="020B0604020202020204" pitchFamily="34" charset="0"/>
                          <a:cs typeface="Arial" panose="020B0604020202020204" pitchFamily="34" charset="0"/>
                        </a:rPr>
                        <a:t>7.5%*1500=</a:t>
                      </a:r>
                      <a:r>
                        <a:rPr lang="en-GB" sz="1600" b="1" u="none" strike="noStrike" dirty="0">
                          <a:effectLst/>
                          <a:latin typeface="Arial" panose="020B0604020202020204" pitchFamily="34" charset="0"/>
                          <a:cs typeface="Arial" panose="020B0604020202020204" pitchFamily="34" charset="0"/>
                        </a:rPr>
                        <a:t>112.5</a:t>
                      </a:r>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574628859"/>
                  </a:ext>
                </a:extLst>
              </a:tr>
              <a:tr h="187541">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noFill/>
                  </a:tcPr>
                </a:tc>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noFill/>
                  </a:tcPr>
                </a:tc>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noFill/>
                  </a:tcPr>
                </a:tc>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noFill/>
                  </a:tcPr>
                </a:tc>
                <a:extLst>
                  <a:ext uri="{0D108BD9-81ED-4DB2-BD59-A6C34878D82A}">
                    <a16:rowId xmlns:a16="http://schemas.microsoft.com/office/drawing/2014/main" val="4089538247"/>
                  </a:ext>
                </a:extLst>
              </a:tr>
              <a:tr h="187541">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noFill/>
                  </a:tcPr>
                </a:tc>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noFill/>
                  </a:tcPr>
                </a:tc>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noFill/>
                  </a:tcPr>
                </a:tc>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noFill/>
                  </a:tcPr>
                </a:tc>
                <a:extLst>
                  <a:ext uri="{0D108BD9-81ED-4DB2-BD59-A6C34878D82A}">
                    <a16:rowId xmlns:a16="http://schemas.microsoft.com/office/drawing/2014/main" val="1899722009"/>
                  </a:ext>
                </a:extLst>
              </a:tr>
              <a:tr h="562622">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GB" sz="1600" u="none" strike="noStrike" dirty="0">
                          <a:effectLst/>
                          <a:latin typeface="Arial" panose="020B0604020202020204" pitchFamily="34" charset="0"/>
                          <a:cs typeface="Arial" panose="020B0604020202020204" pitchFamily="34" charset="0"/>
                        </a:rPr>
                        <a:t>Additional funds if we raise interest rate on 1pp=&gt;</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GB" sz="1600" u="none" strike="noStrike" dirty="0">
                          <a:effectLst/>
                          <a:latin typeface="Arial" panose="020B0604020202020204" pitchFamily="34" charset="0"/>
                          <a:cs typeface="Arial" panose="020B0604020202020204" pitchFamily="34" charset="0"/>
                        </a:rPr>
                        <a:t>1500-1200=</a:t>
                      </a:r>
                      <a:r>
                        <a:rPr lang="en-GB" sz="1600" b="1" u="none" strike="noStrike" dirty="0">
                          <a:effectLst/>
                          <a:latin typeface="Arial" panose="020B0604020202020204" pitchFamily="34" charset="0"/>
                          <a:cs typeface="Arial" panose="020B0604020202020204" pitchFamily="34" charset="0"/>
                        </a:rPr>
                        <a:t>300</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332307975"/>
                  </a:ext>
                </a:extLst>
              </a:tr>
              <a:tr h="375081">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GB" sz="1600" u="none" strike="noStrike" dirty="0">
                          <a:effectLst/>
                          <a:latin typeface="Arial" panose="020B0604020202020204" pitchFamily="34" charset="0"/>
                          <a:cs typeface="Arial" panose="020B0604020202020204" pitchFamily="34" charset="0"/>
                        </a:rPr>
                        <a:t>Factual cost of this additional funds =&gt;</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GB" sz="1600" u="none" strike="noStrike" dirty="0">
                          <a:effectLst/>
                          <a:latin typeface="Arial" panose="020B0604020202020204" pitchFamily="34" charset="0"/>
                          <a:cs typeface="Arial" panose="020B0604020202020204" pitchFamily="34" charset="0"/>
                        </a:rPr>
                        <a:t>(112.5 - 78) / 300 = </a:t>
                      </a:r>
                      <a:r>
                        <a:rPr lang="en-GB" sz="1600" b="1" u="none" strike="noStrike" dirty="0">
                          <a:effectLst/>
                          <a:latin typeface="Arial" panose="020B0604020202020204" pitchFamily="34" charset="0"/>
                          <a:cs typeface="Arial" panose="020B0604020202020204" pitchFamily="34" charset="0"/>
                        </a:rPr>
                        <a:t>11.5%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u="none" strike="noStrike" dirty="0">
                          <a:effectLst/>
                          <a:latin typeface="Arial" panose="020B0604020202020204" pitchFamily="34" charset="0"/>
                          <a:cs typeface="Arial" panose="020B0604020202020204" pitchFamily="34" charset="0"/>
                        </a:rPr>
                        <a:t>because we attract whole sum at a higher price</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4220173263"/>
                  </a:ext>
                </a:extLst>
              </a:tr>
            </a:tbl>
          </a:graphicData>
        </a:graphic>
      </p:graphicFrame>
    </p:spTree>
    <p:extLst>
      <p:ext uri="{BB962C8B-B14F-4D97-AF65-F5344CB8AC3E}">
        <p14:creationId xmlns:p14="http://schemas.microsoft.com/office/powerpoint/2010/main" val="1228444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70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4&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bNumberIsYear val=&quot;0&quot;/&gt;&lt;m_strFormatTime&gt;%m.%y&lt;/m_strFormatTime&gt;&lt;m_yearfmt&gt;&lt;begin val=&quot;4&quot;/&gt;&lt;end val=&quot;4&quot;/&gt;&lt;/m_yearfmt&gt;&lt;/m_precDefaultMonth&gt;&lt;m_precDefaultQuarter&gt;&lt;m_bNumberIsYear val=&quot;0&quot;/&gt;&lt;m_strFormatTime&gt;%6/%y&lt;/m_strFormatTime&gt;&lt;m_yearfmt&gt;&lt;begin val=&quot;4&quot;/&gt;&lt;end val=&quot;4&quot;/&gt;&lt;/m_yearfmt&gt;&lt;/m_precDefaultQuarter&gt;&lt;m_precDefaultYear&gt;&lt;m_bNumberIsYear val=&quot;0&quot;/&gt;&lt;m_strFormatTime&gt;%y&lt;/m_strFormatTime&gt;&lt;m_yearfmt&gt;&lt;begin val=&quot;4&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4&quot;&gt;&lt;elem m_fUsage=&quot;3.92657400688263980015E+00&quot;&gt;&lt;m_msothmcolidx val=&quot;0&quot;/&gt;&lt;m_rgb r=&quot;01&quot; g=&quot;D0&quot; b=&quot;B2&quot;/&gt;&lt;/elem&gt;&lt;elem m_fUsage=&quot;3.48640357080415252966E+00&quot;&gt;&lt;m_msothmcolidx val=&quot;0&quot;/&gt;&lt;m_rgb r=&quot;EB&quot; g=&quot;3C&quot; b=&quot;51&quot;/&gt;&lt;/elem&gt;&lt;elem m_fUsage=&quot;1.13304187590217297910E+00&quot;&gt;&lt;m_msothmcolidx val=&quot;0&quot;/&gt;&lt;m_rgb r=&quot;1F&quot; g=&quot;4E&quot; b=&quot;79&quot;/&gt;&lt;/elem&gt;&lt;elem m_fUsage=&quot;9.00000000000000022204E-01&quot;&gt;&lt;m_msothmcolidx val=&quot;0&quot;/&gt;&lt;m_rgb r=&quot;1A&quot; g=&quot;CC&quot; b=&quot;B3&quot;/&gt;&lt;/elem&gt;&lt;elem m_fUsage=&quot;4.65496520594089135958E-01&quot;&gt;&lt;m_msothmcolidx val=&quot;0&quot;/&gt;&lt;m_rgb r=&quot;BF&quot; g=&quot;D9&quot; b=&quot;F2&quot;/&gt;&lt;/elem&gt;&lt;elem m_fUsage=&quot;6.92046620607724011220E-02&quot;&gt;&lt;m_msothmcolidx val=&quot;0&quot;/&gt;&lt;m_rgb r=&quot;67&quot; g=&quot;A3&quot; b=&quot;DE&quot;/&gt;&lt;/elem&gt;&lt;elem m_fUsage=&quot;5.72641689702235463094E-03&quot;&gt;&lt;m_msothmcolidx val=&quot;0&quot;/&gt;&lt;m_rgb r=&quot;5C&quot; g=&quot;9C&quot; b=&quot;DB&quot;/&gt;&lt;/elem&gt;&lt;elem m_fUsage=&quot;5.25757294306693385988E-03&quot;&gt;&lt;m_msothmcolidx val=&quot;0&quot;/&gt;&lt;m_rgb r=&quot;29&quot; g=&quot;68&quot; b=&quot;A0&quot;/&gt;&lt;/elem&gt;&lt;elem m_fUsage=&quot;4.72836216603517416751E-03&quot;&gt;&lt;m_msothmcolidx val=&quot;0&quot;/&gt;&lt;m_rgb r=&quot;1B&quot; g=&quot;4B&quot; b=&quot;7C&quot;/&gt;&lt;/elem&gt;&lt;elem m_fUsage=&quot;2.60386015355053073925E-03&quot;&gt;&lt;m_msothmcolidx val=&quot;0&quot;/&gt;&lt;m_rgb r=&quot;FB&quot; g=&quot;C6&quot; b=&quot;7A&quot;/&gt;&lt;/elem&gt;&lt;elem m_fUsage=&quot;3.28067878494868730033E-04&quot;&gt;&lt;m_msothmcolidx val=&quot;0&quot;/&gt;&lt;m_rgb r=&quot;D5&quot; g=&quot;E3&quot; b=&quot;F0&quot;/&gt;&lt;/elem&gt;&lt;elem m_fUsage=&quot;2.42749445031547234118E-04&quot;&gt;&lt;m_msothmcolidx val=&quot;0&quot;/&gt;&lt;m_rgb r=&quot;19&quot; g=&quot;C4&quot; b=&quot;AD&quot;/&gt;&lt;/elem&gt;&lt;elem m_fUsage=&quot;1.27147365874567412668E-04&quot;&gt;&lt;m_msothmcolidx val=&quot;0&quot;/&gt;&lt;m_rgb r=&quot;99&quot; g=&quot;C1&quot; b=&quot;EA&quot;/&gt;&lt;/elem&gt;&lt;elem m_fUsage=&quot;1.14663209187165971619E-04&quot;&gt;&lt;m_msothmcolidx val=&quot;0&quot;/&gt;&lt;m_rgb r=&quot;44&quot; g=&quot;8D&quot; b=&quot;D7&quot;/&gt;&lt;/elem&gt;&lt;elem m_fUsage=&quot;8.00732654508037438581E-05&quot;&gt;&lt;m_msothmcolidx val=&quot;0&quot;/&gt;&lt;m_rgb r=&quot;14&quot; g=&quot;38&quot; b=&quot;5C&quot;/&gt;&lt;/elem&gt;&lt;elem m_fUsage=&quot;2.03296708912534923022E-05&quot;&gt;&lt;m_msothmcolidx val=&quot;0&quot;/&gt;&lt;m_rgb r=&quot;0E&quot; g=&quot;29&quot; b=&quot;45&quot;/&gt;&lt;/elem&gt;&lt;elem m_fUsage=&quot;1.41158163862184179890E-05&quot;&gt;&lt;m_msothmcolidx val=&quot;0&quot;/&gt;&lt;m_rgb r=&quot;18&quot; g=&quot;44&quot; b=&quot;70&quot;/&gt;&lt;/elem&gt;&lt;elem m_fUsage=&quot;1.14338112728369176055E-05&quot;&gt;&lt;m_msothmcolidx val=&quot;0&quot;/&gt;&lt;m_rgb r=&quot;C2&quot; g=&quot;D7&quot; b=&quot;EB&quot;/&gt;&lt;/elem&gt;&lt;elem m_fUsage=&quot;1.09907671777604938390E-05&quot;&gt;&lt;m_msothmcolidx val=&quot;0&quot;/&gt;&lt;m_rgb r=&quot;C5&quot; g=&quot;D8&quot; b=&quot;EB&quot;/&gt;&lt;/elem&gt;&lt;elem m_fUsage=&quot;5.60629055364774212656E-06&quot;&gt;&lt;m_msothmcolidx val=&quot;0&quot;/&gt;&lt;m_rgb r=&quot;14&quot; g=&quot;3A&quot; b=&quot;61&quot;/&gt;&lt;/elem&gt;&lt;elem m_fUsage=&quot;4.47282865952980774281E-06&quot;&gt;&lt;m_msothmcolidx val=&quot;0&quot;/&gt;&lt;m_rgb r=&quot;B7&quot; g=&quot;CE&quot; b=&quot;E6&quot;/&gt;&lt;/elem&gt;&lt;elem m_fUsage=&quot;1.54039716234422188595E-06&quot;&gt;&lt;m_msothmcolidx val=&quot;0&quot;/&gt;&lt;m_rgb r=&quot;11&quot; g=&quot;31&quot; b=&quot;51&quot;/&gt;&lt;/elem&gt;&lt;elem m_fUsage=&quot;1.01337161782938879136E-06&quot;&gt;&lt;m_msothmcolidx val=&quot;0&quot;/&gt;&lt;m_rgb r=&quot;16&quot; g=&quot;40&quot; b=&quot;69&quot;/&gt;&lt;/elem&gt;&lt;elem m_fUsage=&quot;8.20831010441804957000E-07&quot;&gt;&lt;m_msothmcolidx val=&quot;0&quot;/&gt;&lt;m_rgb r=&quot;BD&quot; g=&quot;D3&quot; b=&quot;E8&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qb5kBBaRmKiSb.CREWcq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qb5kBBaRmKiSb.CREWc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4F880DBD-1455-B44D-B92A-5811B7384C41}"/>
    </a:ext>
  </a:extLst>
</a:theme>
</file>

<file path=ppt/theme/theme2.xml><?xml version="1.0" encoding="utf-8"?>
<a:theme xmlns:a="http://schemas.openxmlformats.org/drawingml/2006/main" name="1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50C2D48D-24F4-7843-8069-08EDE33C33AF}"/>
    </a:ext>
  </a:extLst>
</a:theme>
</file>

<file path=ppt/theme/theme3.xml><?xml version="1.0" encoding="utf-8"?>
<a:theme xmlns:a="http://schemas.openxmlformats.org/drawingml/2006/main" name="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549BB1D3-B32A-4745-9436-A6D9416A2C99}"/>
    </a:ext>
  </a:extLst>
</a:theme>
</file>

<file path=ppt/theme/theme4.xml><?xml version="1.0" encoding="utf-8"?>
<a:theme xmlns:a="http://schemas.openxmlformats.org/drawingml/2006/main" name="2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8294BE27-7173-E440-83D1-EE186411A945}"/>
    </a:ext>
  </a:extLst>
</a:theme>
</file>

<file path=ppt/theme/theme5.xml><?xml version="1.0" encoding="utf-8"?>
<a:theme xmlns:a="http://schemas.openxmlformats.org/drawingml/2006/main" name="4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0F973EEC-E155-2945-9C0F-824B73A4A9D0}"/>
    </a:ext>
  </a:extLst>
</a:theme>
</file>

<file path=ppt/theme/theme6.xml><?xml version="1.0" encoding="utf-8"?>
<a:theme xmlns:a="http://schemas.openxmlformats.org/drawingml/2006/main" name="Титулы_СБ">
  <a:themeElements>
    <a:clrScheme name="шаблон СБ 1">
      <a:dk1>
        <a:srgbClr val="000000"/>
      </a:dk1>
      <a:lt1>
        <a:srgbClr val="FFFFFF"/>
      </a:lt1>
      <a:dk2>
        <a:srgbClr val="006F3C"/>
      </a:dk2>
      <a:lt2>
        <a:srgbClr val="999999"/>
      </a:lt2>
      <a:accent1>
        <a:srgbClr val="11A74C"/>
      </a:accent1>
      <a:accent2>
        <a:srgbClr val="7DC244"/>
      </a:accent2>
      <a:accent3>
        <a:srgbClr val="DC0F00"/>
      </a:accent3>
      <a:accent4>
        <a:srgbClr val="139884"/>
      </a:accent4>
      <a:accent5>
        <a:srgbClr val="EB7F2E"/>
      </a:accent5>
      <a:accent6>
        <a:srgbClr val="0C8CBB"/>
      </a:accent6>
      <a:hlink>
        <a:srgbClr val="71C7C4"/>
      </a:hlink>
      <a:folHlink>
        <a:srgbClr val="F6AC2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шаблон-СБ-16-9" id="{139DC356-87A8-4CA5-A90F-96BAD60E2965}" vid="{22A53204-ED80-4269-9A04-24C44FF7FB65}"/>
    </a:ext>
  </a:extLst>
</a:theme>
</file>

<file path=ppt/theme/theme7.xml><?xml version="1.0" encoding="utf-8"?>
<a:theme xmlns:a="http://schemas.openxmlformats.org/drawingml/2006/main" name="1_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Оформление по умолчанию</Template>
  <TotalTime>123026</TotalTime>
  <Words>2186</Words>
  <Application>Microsoft Office PowerPoint</Application>
  <PresentationFormat>Widescreen</PresentationFormat>
  <Paragraphs>360</Paragraphs>
  <Slides>21</Slides>
  <Notes>1</Notes>
  <HiddenSlides>0</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1</vt:i4>
      </vt:variant>
      <vt:variant>
        <vt:lpstr>Slide Titles</vt:lpstr>
      </vt:variant>
      <vt:variant>
        <vt:i4>21</vt:i4>
      </vt:variant>
    </vt:vector>
  </HeadingPairs>
  <TitlesOfParts>
    <vt:vector size="41" baseType="lpstr">
      <vt:lpstr>Arial</vt:lpstr>
      <vt:lpstr>Calibri</vt:lpstr>
      <vt:lpstr>Calibri Light</vt:lpstr>
      <vt:lpstr>Cambria Math</vt:lpstr>
      <vt:lpstr>Circe</vt:lpstr>
      <vt:lpstr>Circe Light</vt:lpstr>
      <vt:lpstr>Fedra Sans Pro Book</vt:lpstr>
      <vt:lpstr>Franklin Gothic Book</vt:lpstr>
      <vt:lpstr>PT_Russia-Text</vt:lpstr>
      <vt:lpstr>SB Sans Display</vt:lpstr>
      <vt:lpstr>Segoe UI</vt:lpstr>
      <vt:lpstr>Wingdings</vt:lpstr>
      <vt:lpstr>3_Sberbank-theme</vt:lpstr>
      <vt:lpstr>1_Sberbank-theme</vt:lpstr>
      <vt:lpstr>Sberbank-theme</vt:lpstr>
      <vt:lpstr>2_Sberbank-theme</vt:lpstr>
      <vt:lpstr>4_Sberbank-theme</vt:lpstr>
      <vt:lpstr>Титулы_СБ</vt:lpstr>
      <vt:lpstr>1_Office Theme</vt:lpstr>
      <vt:lpstr>Слайд think-cell</vt:lpstr>
      <vt:lpstr>4.1 Liquidity risk</vt:lpstr>
      <vt:lpstr>PowerPoint Presentation</vt:lpstr>
      <vt:lpstr>PowerPoint Presentation</vt:lpstr>
      <vt:lpstr>PowerPoint Presentation</vt:lpstr>
      <vt:lpstr>PowerPoint Presentation</vt:lpstr>
      <vt:lpstr>4.2 Liquidity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4.3 Crisis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Microsoft Office User</dc:creator>
  <cp:keywords/>
  <dc:description/>
  <cp:lastModifiedBy>STEPANCHENKO, D. (Dmitrii)</cp:lastModifiedBy>
  <cp:revision>3511</cp:revision>
  <dcterms:created xsi:type="dcterms:W3CDTF">2021-03-01T07:36:38Z</dcterms:created>
  <dcterms:modified xsi:type="dcterms:W3CDTF">2023-03-13T15:40:08Z</dcterms:modified>
  <cp:category/>
</cp:coreProperties>
</file>